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90" r:id="rId2"/>
    <p:sldId id="259" r:id="rId3"/>
    <p:sldId id="257" r:id="rId4"/>
    <p:sldId id="258" r:id="rId5"/>
    <p:sldId id="266" r:id="rId6"/>
    <p:sldId id="262" r:id="rId7"/>
    <p:sldId id="263" r:id="rId8"/>
    <p:sldId id="264" r:id="rId9"/>
    <p:sldId id="267" r:id="rId10"/>
    <p:sldId id="268" r:id="rId11"/>
    <p:sldId id="269" r:id="rId12"/>
    <p:sldId id="270" r:id="rId13"/>
    <p:sldId id="271" r:id="rId14"/>
    <p:sldId id="273" r:id="rId15"/>
    <p:sldId id="272" r:id="rId16"/>
    <p:sldId id="274" r:id="rId17"/>
    <p:sldId id="275" r:id="rId18"/>
    <p:sldId id="276" r:id="rId19"/>
    <p:sldId id="277" r:id="rId20"/>
    <p:sldId id="279" r:id="rId21"/>
    <p:sldId id="280" r:id="rId22"/>
    <p:sldId id="281" r:id="rId23"/>
    <p:sldId id="282" r:id="rId24"/>
    <p:sldId id="283" r:id="rId25"/>
    <p:sldId id="284" r:id="rId26"/>
    <p:sldId id="285" r:id="rId27"/>
    <p:sldId id="286" r:id="rId28"/>
    <p:sldId id="287" r:id="rId29"/>
    <p:sldId id="288" r:id="rId30"/>
    <p:sldId id="289"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80" autoAdjust="0"/>
  </p:normalViewPr>
  <p:slideViewPr>
    <p:cSldViewPr>
      <p:cViewPr varScale="1">
        <p:scale>
          <a:sx n="68" d="100"/>
          <a:sy n="68" d="100"/>
        </p:scale>
        <p:origin x="-67" y="-31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09.08.2023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19B0651-EE4F-4900-A07F-96A6BFA9D0F0}" type="slidenum">
              <a:rPr lang="ru-RU" smtClean="0"/>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09.08.2023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B19B0651-EE4F-4900-A07F-96A6BFA9D0F0}" type="slidenum">
              <a:rPr lang="ru-RU" smtClean="0"/>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09.08.2023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09.08.2023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B19B0651-EE4F-4900-A07F-96A6BFA9D0F0}" type="slidenum">
              <a:rPr lang="ru-RU" smtClean="0"/>
              <a:t>‹#›</a:t>
            </a:fld>
            <a:endParaRPr lang="ru-RU"/>
          </a:p>
        </p:txBody>
      </p:sp>
      <p:sp>
        <p:nvSpPr>
          <p:cNvPr id="8" name="Объект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B4C71EC6-210F-42DE-9C53-41977AD35B3D}" type="datetimeFigureOut">
              <a:rPr lang="ru-RU" smtClean="0"/>
              <a:t>09.08.2023</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19B0651-EE4F-4900-A07F-96A6BFA9D0F0}" type="slidenum">
              <a:rPr lang="ru-RU" smtClean="0"/>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B4C71EC6-210F-42DE-9C53-41977AD35B3D}" type="datetimeFigureOut">
              <a:rPr lang="ru-RU" smtClean="0"/>
              <a:t>09.08.2023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бъект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Объект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B4C71EC6-210F-42DE-9C53-41977AD35B3D}" type="datetimeFigureOut">
              <a:rPr lang="ru-RU" smtClean="0"/>
              <a:t>09.08.2023</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Объект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Объект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B19B0651-EE4F-4900-A07F-96A6BFA9D0F0}" type="slidenum">
              <a:rPr lang="ru-RU" smtClean="0"/>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09.08.2023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B4C71EC6-210F-42DE-9C53-41977AD35B3D}" type="datetimeFigureOut">
              <a:rPr lang="ru-RU" smtClean="0"/>
              <a:t>09.08.2023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Объект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19B0651-EE4F-4900-A07F-96A6BFA9D0F0}" type="slidenum">
              <a:rPr lang="ru-RU" smtClean="0"/>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09.08.2023</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B4C71EC6-210F-42DE-9C53-41977AD35B3D}" type="datetimeFigureOut">
              <a:rPr lang="ru-RU" smtClean="0"/>
              <a:t>09.08.2023</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4C71EC6-210F-42DE-9C53-41977AD35B3D}" type="datetimeFigureOut">
              <a:rPr lang="ru-RU" smtClean="0"/>
              <a:t>09.08.2023</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19B0651-EE4F-4900-A07F-96A6BFA9D0F0}" type="slidenum">
              <a:rPr lang="ru-RU" smtClean="0"/>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2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8144" y="-99392"/>
            <a:ext cx="3456384" cy="2665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одзаголовок 2"/>
          <p:cNvSpPr>
            <a:spLocks noGrp="1"/>
          </p:cNvSpPr>
          <p:nvPr>
            <p:ph type="subTitle" idx="1"/>
          </p:nvPr>
        </p:nvSpPr>
        <p:spPr>
          <a:xfrm>
            <a:off x="683568" y="2708920"/>
            <a:ext cx="7808912" cy="1512168"/>
          </a:xfrm>
        </p:spPr>
        <p:txBody>
          <a:bodyPr>
            <a:noAutofit/>
          </a:bodyPr>
          <a:lstStyle/>
          <a:p>
            <a:r>
              <a:rPr lang="ru-RU" sz="5400" dirty="0">
                <a:solidFill>
                  <a:schemeClr val="tx1">
                    <a:lumMod val="95000"/>
                    <a:lumOff val="5000"/>
                  </a:schemeClr>
                </a:solidFill>
                <a:latin typeface="Times New Roman" panose="02020603050405020304" pitchFamily="18" charset="0"/>
                <a:cs typeface="Times New Roman" panose="02020603050405020304" pitchFamily="18" charset="0"/>
              </a:rPr>
              <a:t>ПИОН ИЗ ФОАМИРАНА</a:t>
            </a:r>
          </a:p>
        </p:txBody>
      </p:sp>
      <p:sp>
        <p:nvSpPr>
          <p:cNvPr id="2" name="Заголовок 1"/>
          <p:cNvSpPr>
            <a:spLocks noGrp="1"/>
          </p:cNvSpPr>
          <p:nvPr>
            <p:ph type="ctrTitle"/>
          </p:nvPr>
        </p:nvSpPr>
        <p:spPr>
          <a:xfrm>
            <a:off x="611560" y="476672"/>
            <a:ext cx="5328592" cy="1152128"/>
          </a:xfrm>
        </p:spPr>
        <p:txBody>
          <a:bodyPr>
            <a:normAutofit/>
          </a:bodyPr>
          <a:lstStyle/>
          <a:p>
            <a:r>
              <a:rPr lang="ru-RU" sz="1600" dirty="0" smtClean="0">
                <a:solidFill>
                  <a:schemeClr val="tx1">
                    <a:lumMod val="95000"/>
                    <a:lumOff val="5000"/>
                  </a:schemeClr>
                </a:solidFill>
                <a:latin typeface="Times New Roman" panose="02020603050405020304" pitchFamily="18" charset="0"/>
                <a:cs typeface="Times New Roman" panose="02020603050405020304" pitchFamily="18" charset="0"/>
              </a:rPr>
              <a:t>Муниципальное общеобразовательное учреждение «Средняя общеобразовательная школа № 1</a:t>
            </a:r>
            <a:br>
              <a:rPr lang="ru-RU" sz="1600" dirty="0" smtClean="0">
                <a:solidFill>
                  <a:schemeClr val="tx1">
                    <a:lumMod val="95000"/>
                    <a:lumOff val="5000"/>
                  </a:schemeClr>
                </a:solidFill>
                <a:latin typeface="Times New Roman" panose="02020603050405020304" pitchFamily="18" charset="0"/>
                <a:cs typeface="Times New Roman" panose="02020603050405020304" pitchFamily="18" charset="0"/>
              </a:rPr>
            </a:br>
            <a:r>
              <a:rPr lang="ru-RU" sz="16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ru-RU" sz="1600" dirty="0" err="1" smtClean="0">
                <a:solidFill>
                  <a:schemeClr val="tx1">
                    <a:lumMod val="95000"/>
                    <a:lumOff val="5000"/>
                  </a:schemeClr>
                </a:solidFill>
                <a:latin typeface="Times New Roman" panose="02020603050405020304" pitchFamily="18" charset="0"/>
                <a:cs typeface="Times New Roman" panose="02020603050405020304" pitchFamily="18" charset="0"/>
              </a:rPr>
              <a:t>р.п</a:t>
            </a:r>
            <a:r>
              <a:rPr lang="ru-RU" sz="1600" dirty="0" smtClean="0">
                <a:solidFill>
                  <a:schemeClr val="tx1">
                    <a:lumMod val="95000"/>
                    <a:lumOff val="5000"/>
                  </a:schemeClr>
                </a:solidFill>
                <a:latin typeface="Times New Roman" panose="02020603050405020304" pitchFamily="18" charset="0"/>
                <a:cs typeface="Times New Roman" panose="02020603050405020304" pitchFamily="18" charset="0"/>
              </a:rPr>
              <a:t>. Новые Бурасы Новобурасского района Саратовской области»</a:t>
            </a:r>
            <a:endParaRPr lang="ru-RU" sz="1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163809" y="4725144"/>
            <a:ext cx="3600401" cy="923330"/>
          </a:xfrm>
          <a:prstGeom prst="rect">
            <a:avLst/>
          </a:prstGeom>
          <a:noFill/>
        </p:spPr>
        <p:txBody>
          <a:bodyPr wrap="square" rtlCol="0">
            <a:spAutoFit/>
          </a:bodyPr>
          <a:lstStyle/>
          <a:p>
            <a:pPr algn="ctr"/>
            <a:r>
              <a:rPr lang="ru-RU" smtClean="0"/>
              <a:t>Выполнил </a:t>
            </a:r>
            <a:r>
              <a:rPr lang="ru-RU" smtClean="0"/>
              <a:t>учитель </a:t>
            </a:r>
            <a:r>
              <a:rPr lang="ru-RU" dirty="0" smtClean="0"/>
              <a:t>технологии Антонова Л.А</a:t>
            </a:r>
            <a:endParaRPr lang="ru-RU" dirty="0" smtClean="0"/>
          </a:p>
          <a:p>
            <a:endParaRPr lang="ru-RU" dirty="0"/>
          </a:p>
        </p:txBody>
      </p:sp>
    </p:spTree>
    <p:extLst>
      <p:ext uri="{BB962C8B-B14F-4D97-AF65-F5344CB8AC3E}">
        <p14:creationId xmlns:p14="http://schemas.microsoft.com/office/powerpoint/2010/main" val="34818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4638"/>
            <a:ext cx="8291264" cy="2578298"/>
          </a:xfrm>
        </p:spPr>
        <p:txBody>
          <a:bodyPr>
            <a:noAutofit/>
          </a:bodyPr>
          <a:lstStyle/>
          <a:p>
            <a:pPr lvl="0"/>
            <a:r>
              <a:rPr lang="ru-RU" sz="2000" i="1" dirty="0" smtClean="0">
                <a:solidFill>
                  <a:srgbClr val="000000"/>
                </a:solidFill>
                <a:latin typeface="Cambria" pitchFamily="18" charset="0"/>
                <a:ea typeface="Times New Roman" pitchFamily="18" charset="0"/>
                <a:cs typeface="Times New Roman" pitchFamily="18" charset="0"/>
              </a:rPr>
              <a:t>Чтобы листья пиона выглядели правдоподобно, мы их тоже слегка </a:t>
            </a:r>
            <a:r>
              <a:rPr lang="ru-RU" sz="2000" i="1" dirty="0" err="1" smtClean="0">
                <a:solidFill>
                  <a:srgbClr val="000000"/>
                </a:solidFill>
                <a:latin typeface="Cambria" pitchFamily="18" charset="0"/>
                <a:ea typeface="Times New Roman" pitchFamily="18" charset="0"/>
                <a:cs typeface="Times New Roman" pitchFamily="18" charset="0"/>
              </a:rPr>
              <a:t>затонируем</a:t>
            </a:r>
            <a:r>
              <a:rPr lang="ru-RU" sz="2000" i="1" dirty="0" smtClean="0">
                <a:solidFill>
                  <a:srgbClr val="000000"/>
                </a:solidFill>
                <a:latin typeface="Cambria" pitchFamily="18" charset="0"/>
                <a:ea typeface="Times New Roman" pitchFamily="18" charset="0"/>
                <a:cs typeface="Times New Roman" pitchFamily="18" charset="0"/>
              </a:rPr>
              <a:t> </a:t>
            </a:r>
            <a:r>
              <a:rPr lang="ru-RU" sz="2000" i="1" dirty="0">
                <a:solidFill>
                  <a:srgbClr val="000000"/>
                </a:solidFill>
                <a:latin typeface="Cambria" pitchFamily="18" charset="0"/>
                <a:ea typeface="Times New Roman" pitchFamily="18" charset="0"/>
                <a:cs typeface="Times New Roman" pitchFamily="18" charset="0"/>
              </a:rPr>
              <a:t>краской зелёного цвета более тёмного оттенка, чем цвет </a:t>
            </a:r>
            <a:r>
              <a:rPr lang="ru-RU" sz="2000" i="1" dirty="0" err="1">
                <a:solidFill>
                  <a:srgbClr val="000000"/>
                </a:solidFill>
                <a:latin typeface="Cambria" pitchFamily="18" charset="0"/>
                <a:ea typeface="Times New Roman" pitchFamily="18" charset="0"/>
                <a:cs typeface="Times New Roman" pitchFamily="18" charset="0"/>
              </a:rPr>
              <a:t>фоамирана</a:t>
            </a:r>
            <a:r>
              <a:rPr lang="ru-RU" sz="2000" i="1" dirty="0">
                <a:solidFill>
                  <a:srgbClr val="000000"/>
                </a:solidFill>
                <a:latin typeface="Cambria" pitchFamily="18" charset="0"/>
                <a:ea typeface="Times New Roman" pitchFamily="18" charset="0"/>
                <a:cs typeface="Times New Roman" pitchFamily="18" charset="0"/>
              </a:rPr>
              <a:t>. Сначала по центру трилистника проводим центральные прожилки и потом распределяем краску от центральных прожилок к краям листа.</a:t>
            </a:r>
            <a:br>
              <a:rPr lang="ru-RU" sz="2000" i="1" dirty="0">
                <a:solidFill>
                  <a:srgbClr val="000000"/>
                </a:solidFill>
                <a:latin typeface="Cambria" pitchFamily="18" charset="0"/>
                <a:ea typeface="Times New Roman" pitchFamily="18" charset="0"/>
                <a:cs typeface="Times New Roman" pitchFamily="18" charset="0"/>
              </a:rPr>
            </a:br>
            <a:r>
              <a:rPr lang="ru-RU" sz="2000" i="1" dirty="0">
                <a:solidFill>
                  <a:srgbClr val="000000"/>
                </a:solidFill>
                <a:latin typeface="Cambria" pitchFamily="18" charset="0"/>
                <a:ea typeface="Times New Roman" pitchFamily="18" charset="0"/>
                <a:cs typeface="Times New Roman" pitchFamily="18" charset="0"/>
              </a:rPr>
              <a:t>Обратную сторону листьев можно не подкрашивать, так как у пиона лист с обратной стороны светлее и даже слегка белесый.</a:t>
            </a:r>
            <a:r>
              <a:rPr lang="ru-RU" sz="2000" i="1" dirty="0">
                <a:latin typeface="Arial" pitchFamily="34" charset="0"/>
                <a:cs typeface="Arial" pitchFamily="34" charset="0"/>
              </a:rPr>
              <a:t/>
            </a:r>
            <a:br>
              <a:rPr lang="ru-RU" sz="2000" i="1" dirty="0">
                <a:latin typeface="Arial" pitchFamily="34" charset="0"/>
                <a:cs typeface="Arial" pitchFamily="34" charset="0"/>
              </a:rPr>
            </a:br>
            <a:endParaRPr lang="ru-RU" sz="2000" dirty="0"/>
          </a:p>
        </p:txBody>
      </p:sp>
      <p:pic>
        <p:nvPicPr>
          <p:cNvPr id="6" name="Объект 5" descr="Мастер-класс Пион из фоамирана"/>
          <p:cNvPicPr>
            <a:picLocks noGrp="1"/>
          </p:cNvPicPr>
          <p:nvPr>
            <p:ph sz="quarter" idx="1"/>
          </p:nvPr>
        </p:nvPicPr>
        <p:blipFill>
          <a:blip r:embed="rId2" cstate="print"/>
          <a:stretch>
            <a:fillRect/>
          </a:stretch>
        </p:blipFill>
        <p:spPr bwMode="auto">
          <a:xfrm>
            <a:off x="3347864" y="2996952"/>
            <a:ext cx="4267200" cy="2286000"/>
          </a:xfrm>
          <a:prstGeom prst="rect">
            <a:avLst/>
          </a:prstGeom>
          <a:noFill/>
          <a:ln w="9525">
            <a:noFill/>
            <a:miter lim="800000"/>
            <a:headEnd/>
            <a:tailEnd/>
          </a:ln>
        </p:spPr>
      </p:pic>
      <p:pic>
        <p:nvPicPr>
          <p:cNvPr id="7" name="Объект 3" descr="Мастер-класс Пион из фоамирана"/>
          <p:cNvPicPr>
            <a:picLocks/>
          </p:cNvPicPr>
          <p:nvPr/>
        </p:nvPicPr>
        <p:blipFill>
          <a:blip r:embed="rId3" cstate="print"/>
          <a:srcRect l="15546" r="22936"/>
          <a:stretch>
            <a:fillRect/>
          </a:stretch>
        </p:blipFill>
        <p:spPr bwMode="auto">
          <a:xfrm>
            <a:off x="899592" y="3573016"/>
            <a:ext cx="2880320" cy="2487774"/>
          </a:xfrm>
          <a:prstGeom prst="rect">
            <a:avLst/>
          </a:prstGeom>
          <a:noFill/>
          <a:ln w="9525">
            <a:noFill/>
            <a:miter lim="800000"/>
            <a:headEnd/>
            <a:tailEnd/>
          </a:ln>
        </p:spPr>
      </p:pic>
    </p:spTree>
    <p:extLst>
      <p:ext uri="{BB962C8B-B14F-4D97-AF65-F5344CB8AC3E}">
        <p14:creationId xmlns:p14="http://schemas.microsoft.com/office/powerpoint/2010/main" val="2620471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340768"/>
            <a:ext cx="8534400" cy="1263008"/>
          </a:xfrm>
        </p:spPr>
        <p:txBody>
          <a:bodyPr>
            <a:noAutofit/>
          </a:bodyPr>
          <a:lstStyle/>
          <a:p>
            <a:pPr lvl="0" fontAlgn="base">
              <a:spcAft>
                <a:spcPct val="0"/>
              </a:spcAft>
            </a:pPr>
            <a:r>
              <a:rPr lang="ru-RU" sz="2000" b="1" i="1" dirty="0" smtClean="0">
                <a:solidFill>
                  <a:srgbClr val="FF0000"/>
                </a:solidFill>
                <a:latin typeface="Cambria" pitchFamily="18" charset="0"/>
                <a:ea typeface="Times New Roman" pitchFamily="18" charset="0"/>
                <a:cs typeface="Times New Roman" pitchFamily="18" charset="0"/>
              </a:rPr>
              <a:t/>
            </a:r>
            <a:br>
              <a:rPr lang="ru-RU" sz="2000" b="1" i="1" dirty="0" smtClean="0">
                <a:solidFill>
                  <a:srgbClr val="FF0000"/>
                </a:solidFill>
                <a:latin typeface="Cambria" pitchFamily="18" charset="0"/>
                <a:ea typeface="Times New Roman" pitchFamily="18" charset="0"/>
                <a:cs typeface="Times New Roman" pitchFamily="18" charset="0"/>
              </a:rPr>
            </a:br>
            <a:r>
              <a:rPr lang="ru-RU" sz="2000" b="1" i="1" dirty="0">
                <a:solidFill>
                  <a:srgbClr val="FF0000"/>
                </a:solidFill>
                <a:latin typeface="Cambria" pitchFamily="18" charset="0"/>
                <a:ea typeface="Times New Roman" pitchFamily="18" charset="0"/>
                <a:cs typeface="Times New Roman" pitchFamily="18" charset="0"/>
              </a:rPr>
              <a:t/>
            </a:r>
            <a:br>
              <a:rPr lang="ru-RU" sz="2000" b="1" i="1" dirty="0">
                <a:solidFill>
                  <a:srgbClr val="FF0000"/>
                </a:solidFill>
                <a:latin typeface="Cambria" pitchFamily="18" charset="0"/>
                <a:ea typeface="Times New Roman" pitchFamily="18" charset="0"/>
                <a:cs typeface="Times New Roman" pitchFamily="18" charset="0"/>
              </a:rPr>
            </a:br>
            <a:r>
              <a:rPr lang="ru-RU" sz="2000" b="1" i="1" dirty="0" smtClean="0">
                <a:solidFill>
                  <a:srgbClr val="FF0000"/>
                </a:solidFill>
                <a:latin typeface="Cambria" pitchFamily="18" charset="0"/>
                <a:ea typeface="Times New Roman" pitchFamily="18" charset="0"/>
                <a:cs typeface="Times New Roman" pitchFamily="18" charset="0"/>
              </a:rPr>
              <a:t/>
            </a:r>
            <a:br>
              <a:rPr lang="ru-RU" sz="2000" b="1" i="1" dirty="0" smtClean="0">
                <a:solidFill>
                  <a:srgbClr val="FF0000"/>
                </a:solidFill>
                <a:latin typeface="Cambria" pitchFamily="18" charset="0"/>
                <a:ea typeface="Times New Roman" pitchFamily="18" charset="0"/>
                <a:cs typeface="Times New Roman" pitchFamily="18" charset="0"/>
              </a:rPr>
            </a:br>
            <a:r>
              <a:rPr lang="ru-RU" sz="2000" b="1" i="1" dirty="0">
                <a:solidFill>
                  <a:srgbClr val="FF0000"/>
                </a:solidFill>
                <a:latin typeface="Cambria" pitchFamily="18" charset="0"/>
                <a:ea typeface="Times New Roman" pitchFamily="18" charset="0"/>
                <a:cs typeface="Times New Roman" pitchFamily="18" charset="0"/>
              </a:rPr>
              <a:t/>
            </a:r>
            <a:br>
              <a:rPr lang="ru-RU" sz="2000" b="1" i="1" dirty="0">
                <a:solidFill>
                  <a:srgbClr val="FF0000"/>
                </a:solidFill>
                <a:latin typeface="Cambria" pitchFamily="18" charset="0"/>
                <a:ea typeface="Times New Roman" pitchFamily="18" charset="0"/>
                <a:cs typeface="Times New Roman" pitchFamily="18" charset="0"/>
              </a:rPr>
            </a:br>
            <a:r>
              <a:rPr lang="ru-RU" sz="2800" b="1" i="1" dirty="0" smtClean="0">
                <a:solidFill>
                  <a:srgbClr val="FF0000"/>
                </a:solidFill>
                <a:latin typeface="Cambria" pitchFamily="18" charset="0"/>
                <a:ea typeface="Times New Roman" pitchFamily="18" charset="0"/>
                <a:cs typeface="Times New Roman" pitchFamily="18" charset="0"/>
              </a:rPr>
              <a:t> </a:t>
            </a:r>
            <a:r>
              <a:rPr lang="ru-RU" sz="2800" b="1" i="1" dirty="0">
                <a:solidFill>
                  <a:srgbClr val="FF0000"/>
                </a:solidFill>
                <a:latin typeface="Cambria" pitchFamily="18" charset="0"/>
                <a:ea typeface="Times New Roman" pitchFamily="18" charset="0"/>
                <a:cs typeface="Times New Roman" pitchFamily="18" charset="0"/>
              </a:rPr>
              <a:t>Гофрирование лепестков и листьев.</a:t>
            </a:r>
            <a:r>
              <a:rPr lang="ru-RU" sz="2800" i="1" dirty="0">
                <a:latin typeface="Arial" pitchFamily="34" charset="0"/>
                <a:cs typeface="Arial" pitchFamily="34" charset="0"/>
              </a:rPr>
              <a:t/>
            </a:r>
            <a:br>
              <a:rPr lang="ru-RU" sz="2800" i="1" dirty="0">
                <a:latin typeface="Arial" pitchFamily="34" charset="0"/>
                <a:cs typeface="Arial" pitchFamily="34" charset="0"/>
              </a:rPr>
            </a:br>
            <a:r>
              <a:rPr lang="ru-RU" sz="2000" i="1" dirty="0" smtClean="0">
                <a:latin typeface="Arial" pitchFamily="34" charset="0"/>
                <a:cs typeface="Arial" pitchFamily="34" charset="0"/>
              </a:rPr>
              <a:t/>
            </a:r>
            <a:br>
              <a:rPr lang="ru-RU" sz="2000" i="1" dirty="0" smtClean="0">
                <a:latin typeface="Arial" pitchFamily="34" charset="0"/>
                <a:cs typeface="Arial" pitchFamily="34" charset="0"/>
              </a:rPr>
            </a:br>
            <a:r>
              <a:rPr lang="ru-RU" sz="2000" i="1" dirty="0" smtClean="0">
                <a:solidFill>
                  <a:srgbClr val="000000"/>
                </a:solidFill>
                <a:latin typeface="Cambria" pitchFamily="18" charset="0"/>
                <a:ea typeface="Times New Roman" pitchFamily="18" charset="0"/>
                <a:cs typeface="Times New Roman" pitchFamily="18" charset="0"/>
              </a:rPr>
              <a:t>Теперь </a:t>
            </a:r>
            <a:r>
              <a:rPr lang="ru-RU" sz="2000" i="1" dirty="0">
                <a:solidFill>
                  <a:srgbClr val="000000"/>
                </a:solidFill>
                <a:latin typeface="Cambria" pitchFamily="18" charset="0"/>
                <a:ea typeface="Times New Roman" pitchFamily="18" charset="0"/>
                <a:cs typeface="Times New Roman" pitchFamily="18" charset="0"/>
              </a:rPr>
              <a:t>нам необходимо придать правдоподобную форму лепесткам. Для того чтобы был понятен принцип их обработки, начнем гофрировать лепесток </a:t>
            </a:r>
            <a:r>
              <a:rPr lang="ru-RU" sz="2000" b="1" i="1" dirty="0">
                <a:solidFill>
                  <a:srgbClr val="FF0000"/>
                </a:solidFill>
                <a:latin typeface="Cambria" pitchFamily="18" charset="0"/>
                <a:ea typeface="Times New Roman" pitchFamily="18" charset="0"/>
                <a:cs typeface="Times New Roman" pitchFamily="18" charset="0"/>
              </a:rPr>
              <a:t>б</a:t>
            </a:r>
            <a:r>
              <a:rPr lang="ru-RU" sz="2000" i="1" dirty="0">
                <a:latin typeface="Arial" pitchFamily="34" charset="0"/>
                <a:cs typeface="Arial" pitchFamily="34" charset="0"/>
              </a:rPr>
              <a:t/>
            </a:r>
            <a:br>
              <a:rPr lang="ru-RU" sz="2000" i="1" dirty="0">
                <a:latin typeface="Arial" pitchFamily="34" charset="0"/>
                <a:cs typeface="Arial" pitchFamily="34" charset="0"/>
              </a:rPr>
            </a:br>
            <a:endParaRPr lang="ru-RU" sz="2000" dirty="0"/>
          </a:p>
        </p:txBody>
      </p:sp>
      <p:pic>
        <p:nvPicPr>
          <p:cNvPr id="6" name="Объект 5" descr="Мастер-класс Пион из фоамирана"/>
          <p:cNvPicPr>
            <a:picLocks noGrp="1"/>
          </p:cNvPicPr>
          <p:nvPr>
            <p:ph sz="quarter" idx="1"/>
          </p:nvPr>
        </p:nvPicPr>
        <p:blipFill>
          <a:blip r:embed="rId2" cstate="print"/>
          <a:srcRect l="7505" r="23651"/>
          <a:stretch>
            <a:fillRect/>
          </a:stretch>
        </p:blipFill>
        <p:spPr bwMode="auto">
          <a:xfrm>
            <a:off x="467544" y="2780928"/>
            <a:ext cx="3312367" cy="2225252"/>
          </a:xfrm>
          <a:prstGeom prst="rect">
            <a:avLst/>
          </a:prstGeom>
          <a:noFill/>
          <a:ln w="9525">
            <a:noFill/>
            <a:miter lim="800000"/>
            <a:headEnd/>
            <a:tailEnd/>
          </a:ln>
        </p:spPr>
      </p:pic>
      <p:pic>
        <p:nvPicPr>
          <p:cNvPr id="7" name="Рисунок 6" descr="Мастер-класс Пион из фоамирана"/>
          <p:cNvPicPr/>
          <p:nvPr/>
        </p:nvPicPr>
        <p:blipFill>
          <a:blip r:embed="rId3" cstate="print"/>
          <a:srcRect l="5185" r="24187"/>
          <a:stretch>
            <a:fillRect/>
          </a:stretch>
        </p:blipFill>
        <p:spPr bwMode="auto">
          <a:xfrm>
            <a:off x="4788024" y="2924944"/>
            <a:ext cx="3762375" cy="2857500"/>
          </a:xfrm>
          <a:prstGeom prst="rect">
            <a:avLst/>
          </a:prstGeom>
          <a:noFill/>
          <a:ln w="9525">
            <a:noFill/>
            <a:miter lim="800000"/>
            <a:headEnd/>
            <a:tailEnd/>
          </a:ln>
        </p:spPr>
      </p:pic>
    </p:spTree>
    <p:extLst>
      <p:ext uri="{BB962C8B-B14F-4D97-AF65-F5344CB8AC3E}">
        <p14:creationId xmlns:p14="http://schemas.microsoft.com/office/powerpoint/2010/main" val="2715369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8604448" cy="1191000"/>
          </a:xfrm>
        </p:spPr>
        <p:txBody>
          <a:bodyPr>
            <a:noAutofit/>
          </a:bodyPr>
          <a:lstStyle/>
          <a:p>
            <a:pPr lvl="0"/>
            <a:r>
              <a:rPr lang="ru-RU" sz="3600" dirty="0" smtClean="0">
                <a:solidFill>
                  <a:schemeClr val="tx1">
                    <a:lumMod val="95000"/>
                    <a:lumOff val="5000"/>
                  </a:schemeClr>
                </a:solidFill>
              </a:rPr>
              <a:t>Складываем лепесток мелкими складочками в гармошку</a:t>
            </a:r>
            <a:endParaRPr lang="ru-RU" sz="3600" dirty="0">
              <a:solidFill>
                <a:schemeClr val="tx1">
                  <a:lumMod val="95000"/>
                  <a:lumOff val="5000"/>
                </a:schemeClr>
              </a:solidFill>
            </a:endParaRPr>
          </a:p>
        </p:txBody>
      </p:sp>
      <p:pic>
        <p:nvPicPr>
          <p:cNvPr id="4" name="Объект 3" descr="Мастер-класс Пион из фоамирана"/>
          <p:cNvPicPr>
            <a:picLocks noGrp="1"/>
          </p:cNvPicPr>
          <p:nvPr>
            <p:ph sz="quarter" idx="1"/>
          </p:nvPr>
        </p:nvPicPr>
        <p:blipFill>
          <a:blip r:embed="rId2" cstate="print"/>
          <a:srcRect l="5722" r="23472"/>
          <a:stretch>
            <a:fillRect/>
          </a:stretch>
        </p:blipFill>
        <p:spPr bwMode="auto">
          <a:xfrm>
            <a:off x="467544" y="1565920"/>
            <a:ext cx="3021434" cy="2286000"/>
          </a:xfrm>
          <a:prstGeom prst="rect">
            <a:avLst/>
          </a:prstGeom>
          <a:noFill/>
          <a:ln w="9525">
            <a:noFill/>
            <a:miter lim="800000"/>
            <a:headEnd/>
            <a:tailEnd/>
          </a:ln>
        </p:spPr>
      </p:pic>
      <p:pic>
        <p:nvPicPr>
          <p:cNvPr id="5" name="Рисунок 4" descr="Мастер-класс Пион из фоамирана"/>
          <p:cNvPicPr/>
          <p:nvPr/>
        </p:nvPicPr>
        <p:blipFill>
          <a:blip r:embed="rId3" cstate="print"/>
          <a:srcRect l="5897" r="23294"/>
          <a:stretch>
            <a:fillRect/>
          </a:stretch>
        </p:blipFill>
        <p:spPr bwMode="auto">
          <a:xfrm>
            <a:off x="4067944" y="2708920"/>
            <a:ext cx="3774440" cy="2857500"/>
          </a:xfrm>
          <a:prstGeom prst="rect">
            <a:avLst/>
          </a:prstGeom>
          <a:noFill/>
          <a:ln w="9525">
            <a:noFill/>
            <a:miter lim="800000"/>
            <a:headEnd/>
            <a:tailEnd/>
          </a:ln>
        </p:spPr>
      </p:pic>
    </p:spTree>
    <p:extLst>
      <p:ext uri="{BB962C8B-B14F-4D97-AF65-F5344CB8AC3E}">
        <p14:creationId xmlns:p14="http://schemas.microsoft.com/office/powerpoint/2010/main" val="3310960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856984" cy="1080120"/>
          </a:xfrm>
        </p:spPr>
        <p:txBody>
          <a:bodyPr>
            <a:noAutofit/>
          </a:bodyPr>
          <a:lstStyle/>
          <a:p>
            <a:pPr lvl="0"/>
            <a:r>
              <a:rPr lang="ru-RU" sz="2400" i="1" dirty="0" smtClean="0">
                <a:solidFill>
                  <a:srgbClr val="000000"/>
                </a:solidFill>
                <a:latin typeface="Cambria" pitchFamily="18" charset="0"/>
                <a:ea typeface="Times New Roman" pitchFamily="18" charset="0"/>
                <a:cs typeface="Times New Roman" pitchFamily="18" charset="0"/>
              </a:rPr>
              <a:t/>
            </a:r>
            <a:br>
              <a:rPr lang="ru-RU" sz="2400" i="1" dirty="0" smtClean="0">
                <a:solidFill>
                  <a:srgbClr val="000000"/>
                </a:solidFill>
                <a:latin typeface="Cambria" pitchFamily="18" charset="0"/>
                <a:ea typeface="Times New Roman" pitchFamily="18" charset="0"/>
                <a:cs typeface="Times New Roman" pitchFamily="18" charset="0"/>
              </a:rPr>
            </a:br>
            <a:r>
              <a:rPr lang="ru-RU" sz="2400" i="1" dirty="0">
                <a:solidFill>
                  <a:srgbClr val="000000"/>
                </a:solidFill>
                <a:latin typeface="Cambria" pitchFamily="18" charset="0"/>
                <a:ea typeface="Times New Roman" pitchFamily="18" charset="0"/>
                <a:cs typeface="Times New Roman" pitchFamily="18" charset="0"/>
              </a:rPr>
              <a:t/>
            </a:r>
            <a:br>
              <a:rPr lang="ru-RU" sz="2400" i="1" dirty="0">
                <a:solidFill>
                  <a:srgbClr val="000000"/>
                </a:solidFill>
                <a:latin typeface="Cambria" pitchFamily="18" charset="0"/>
                <a:ea typeface="Times New Roman" pitchFamily="18" charset="0"/>
                <a:cs typeface="Times New Roman" pitchFamily="18" charset="0"/>
              </a:rPr>
            </a:br>
            <a:r>
              <a:rPr lang="ru-RU" sz="2400" i="1" dirty="0" smtClean="0">
                <a:solidFill>
                  <a:srgbClr val="000000"/>
                </a:solidFill>
                <a:latin typeface="Cambria" pitchFamily="18" charset="0"/>
                <a:ea typeface="Times New Roman" pitchFamily="18" charset="0"/>
                <a:cs typeface="Times New Roman" pitchFamily="18" charset="0"/>
              </a:rPr>
              <a:t/>
            </a:r>
            <a:br>
              <a:rPr lang="ru-RU" sz="2400" i="1" dirty="0" smtClean="0">
                <a:solidFill>
                  <a:srgbClr val="000000"/>
                </a:solidFill>
                <a:latin typeface="Cambria" pitchFamily="18" charset="0"/>
                <a:ea typeface="Times New Roman" pitchFamily="18" charset="0"/>
                <a:cs typeface="Times New Roman" pitchFamily="18" charset="0"/>
              </a:rPr>
            </a:br>
            <a:r>
              <a:rPr lang="ru-RU" sz="2400" i="1" dirty="0">
                <a:solidFill>
                  <a:srgbClr val="000000"/>
                </a:solidFill>
                <a:latin typeface="Cambria" pitchFamily="18" charset="0"/>
                <a:ea typeface="Times New Roman" pitchFamily="18" charset="0"/>
                <a:cs typeface="Times New Roman" pitchFamily="18" charset="0"/>
              </a:rPr>
              <a:t/>
            </a:r>
            <a:br>
              <a:rPr lang="ru-RU" sz="2400" i="1" dirty="0">
                <a:solidFill>
                  <a:srgbClr val="000000"/>
                </a:solidFill>
                <a:latin typeface="Cambria" pitchFamily="18" charset="0"/>
                <a:ea typeface="Times New Roman" pitchFamily="18" charset="0"/>
                <a:cs typeface="Times New Roman" pitchFamily="18" charset="0"/>
              </a:rPr>
            </a:br>
            <a:r>
              <a:rPr lang="ru-RU" sz="2400" i="1" dirty="0" smtClean="0">
                <a:solidFill>
                  <a:srgbClr val="000000"/>
                </a:solidFill>
                <a:latin typeface="Cambria" pitchFamily="18" charset="0"/>
                <a:ea typeface="Times New Roman" pitchFamily="18" charset="0"/>
                <a:cs typeface="Times New Roman" pitchFamily="18" charset="0"/>
              </a:rPr>
              <a:t>Выкручиваем </a:t>
            </a:r>
            <a:r>
              <a:rPr lang="ru-RU" sz="2400" i="1" dirty="0">
                <a:solidFill>
                  <a:srgbClr val="000000"/>
                </a:solidFill>
                <a:latin typeface="Cambria" pitchFamily="18" charset="0"/>
                <a:ea typeface="Times New Roman" pitchFamily="18" charset="0"/>
                <a:cs typeface="Times New Roman" pitchFamily="18" charset="0"/>
              </a:rPr>
              <a:t>оба конца в разные стороны и теперь тщательно покатаем сложенную заготовку между пальцами</a:t>
            </a:r>
            <a:r>
              <a:rPr lang="ru-RU" sz="2400" dirty="0">
                <a:solidFill>
                  <a:srgbClr val="000000"/>
                </a:solidFill>
                <a:latin typeface="Cambria" pitchFamily="18" charset="0"/>
                <a:ea typeface="Times New Roman" pitchFamily="18" charset="0"/>
                <a:cs typeface="Times New Roman" pitchFamily="18" charset="0"/>
              </a:rPr>
              <a:t>.</a:t>
            </a:r>
            <a:r>
              <a:rPr lang="ru-RU" sz="3200" dirty="0">
                <a:latin typeface="Arial" pitchFamily="34" charset="0"/>
                <a:cs typeface="Arial" pitchFamily="34" charset="0"/>
              </a:rPr>
              <a:t/>
            </a:r>
            <a:br>
              <a:rPr lang="ru-RU" sz="3200" dirty="0">
                <a:latin typeface="Arial" pitchFamily="34" charset="0"/>
                <a:cs typeface="Arial" pitchFamily="34" charset="0"/>
              </a:rPr>
            </a:br>
            <a:endParaRPr lang="ru-RU" sz="3200" dirty="0"/>
          </a:p>
        </p:txBody>
      </p:sp>
      <p:pic>
        <p:nvPicPr>
          <p:cNvPr id="5" name="Объект 4" descr="Мастер-класс Пион из фоамирана"/>
          <p:cNvPicPr>
            <a:picLocks noGrp="1"/>
          </p:cNvPicPr>
          <p:nvPr>
            <p:ph sz="quarter" idx="1"/>
          </p:nvPr>
        </p:nvPicPr>
        <p:blipFill>
          <a:blip r:embed="rId2" cstate="print"/>
          <a:srcRect l="5006" r="23115"/>
          <a:stretch>
            <a:fillRect/>
          </a:stretch>
        </p:blipFill>
        <p:spPr bwMode="auto">
          <a:xfrm>
            <a:off x="4788024" y="2276872"/>
            <a:ext cx="3312368" cy="3073525"/>
          </a:xfrm>
          <a:prstGeom prst="rect">
            <a:avLst/>
          </a:prstGeom>
          <a:noFill/>
          <a:ln w="9525">
            <a:noFill/>
            <a:miter lim="800000"/>
            <a:headEnd/>
            <a:tailEnd/>
          </a:ln>
        </p:spPr>
      </p:pic>
      <p:pic>
        <p:nvPicPr>
          <p:cNvPr id="4" name="Рисунок 3" descr="Мастер-класс Пион из фоамирана"/>
          <p:cNvPicPr/>
          <p:nvPr/>
        </p:nvPicPr>
        <p:blipFill>
          <a:blip r:embed="rId3" cstate="print"/>
          <a:srcRect l="5897" r="23651"/>
          <a:stretch>
            <a:fillRect/>
          </a:stretch>
        </p:blipFill>
        <p:spPr bwMode="auto">
          <a:xfrm>
            <a:off x="406984" y="3284984"/>
            <a:ext cx="3755390" cy="2857500"/>
          </a:xfrm>
          <a:prstGeom prst="rect">
            <a:avLst/>
          </a:prstGeom>
          <a:noFill/>
          <a:ln w="9525">
            <a:noFill/>
            <a:miter lim="800000"/>
            <a:headEnd/>
            <a:tailEnd/>
          </a:ln>
        </p:spPr>
      </p:pic>
    </p:spTree>
    <p:extLst>
      <p:ext uri="{BB962C8B-B14F-4D97-AF65-F5344CB8AC3E}">
        <p14:creationId xmlns:p14="http://schemas.microsoft.com/office/powerpoint/2010/main" val="1689178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520" y="908720"/>
            <a:ext cx="9433048" cy="1584176"/>
          </a:xfrm>
        </p:spPr>
        <p:txBody>
          <a:bodyPr>
            <a:noAutofit/>
          </a:bodyPr>
          <a:lstStyle/>
          <a:p>
            <a:pPr lvl="0"/>
            <a:r>
              <a:rPr lang="ru-RU" sz="2400" i="1" dirty="0">
                <a:solidFill>
                  <a:schemeClr val="tx1">
                    <a:lumMod val="95000"/>
                    <a:lumOff val="5000"/>
                  </a:schemeClr>
                </a:solidFill>
                <a:latin typeface="Times New Roman" pitchFamily="18" charset="0"/>
                <a:ea typeface="Times New Roman" pitchFamily="18" charset="0"/>
                <a:cs typeface="Times New Roman" pitchFamily="18" charset="0"/>
              </a:rPr>
              <a:t>Подобным образом нужно обработать верхнюю часть лепестка, чтобы </a:t>
            </a:r>
            <a:r>
              <a:rPr lang="ru-RU" sz="2400" i="1" dirty="0" err="1">
                <a:solidFill>
                  <a:schemeClr val="tx1">
                    <a:lumMod val="95000"/>
                    <a:lumOff val="5000"/>
                  </a:schemeClr>
                </a:solidFill>
                <a:latin typeface="Times New Roman" pitchFamily="18" charset="0"/>
                <a:ea typeface="Times New Roman" pitchFamily="18" charset="0"/>
                <a:cs typeface="Times New Roman" pitchFamily="18" charset="0"/>
              </a:rPr>
              <a:t>фоамиран</a:t>
            </a:r>
            <a:r>
              <a:rPr lang="ru-RU" sz="2400" i="1" dirty="0">
                <a:solidFill>
                  <a:schemeClr val="tx1">
                    <a:lumMod val="95000"/>
                    <a:lumOff val="5000"/>
                  </a:schemeClr>
                </a:solidFill>
                <a:latin typeface="Times New Roman" pitchFamily="18" charset="0"/>
                <a:ea typeface="Times New Roman" pitchFamily="18" charset="0"/>
                <a:cs typeface="Times New Roman" pitchFamily="18" charset="0"/>
              </a:rPr>
              <a:t> вытянулся и стал более тонким в этом месте. </a:t>
            </a:r>
            <a:r>
              <a:rPr lang="ru-RU" sz="2800" i="1" dirty="0">
                <a:solidFill>
                  <a:schemeClr val="tx1">
                    <a:lumMod val="95000"/>
                    <a:lumOff val="5000"/>
                  </a:schemeClr>
                </a:solidFill>
                <a:latin typeface="Times New Roman" pitchFamily="18" charset="0"/>
                <a:ea typeface="Times New Roman" pitchFamily="18" charset="0"/>
                <a:cs typeface="Times New Roman" pitchFamily="18" charset="0"/>
              </a:rPr>
              <a:t>Разворачиваем лепесток.</a:t>
            </a:r>
            <a:br>
              <a:rPr lang="ru-RU" sz="2800" i="1" dirty="0">
                <a:solidFill>
                  <a:schemeClr val="tx1">
                    <a:lumMod val="95000"/>
                    <a:lumOff val="5000"/>
                  </a:schemeClr>
                </a:solidFill>
                <a:latin typeface="Times New Roman" pitchFamily="18" charset="0"/>
                <a:ea typeface="Times New Roman" pitchFamily="18" charset="0"/>
                <a:cs typeface="Times New Roman" pitchFamily="18" charset="0"/>
              </a:rPr>
            </a:br>
            <a:r>
              <a:rPr lang="ru-RU" sz="2400" i="1" dirty="0" smtClean="0">
                <a:solidFill>
                  <a:schemeClr val="tx1">
                    <a:lumMod val="95000"/>
                    <a:lumOff val="5000"/>
                  </a:schemeClr>
                </a:solidFill>
                <a:latin typeface="Times New Roman" pitchFamily="18" charset="0"/>
                <a:ea typeface="Times New Roman" pitchFamily="18" charset="0"/>
                <a:cs typeface="Times New Roman" pitchFamily="18" charset="0"/>
              </a:rPr>
              <a:t/>
            </a:r>
            <a:br>
              <a:rPr lang="ru-RU" sz="2400" i="1" dirty="0" smtClean="0">
                <a:solidFill>
                  <a:schemeClr val="tx1">
                    <a:lumMod val="95000"/>
                    <a:lumOff val="5000"/>
                  </a:schemeClr>
                </a:solidFill>
                <a:latin typeface="Times New Roman" pitchFamily="18" charset="0"/>
                <a:ea typeface="Times New Roman" pitchFamily="18" charset="0"/>
                <a:cs typeface="Times New Roman" pitchFamily="18" charset="0"/>
              </a:rPr>
            </a:br>
            <a:r>
              <a:rPr lang="ru-RU" sz="2400" i="1" dirty="0" smtClean="0">
                <a:solidFill>
                  <a:schemeClr val="tx1">
                    <a:lumMod val="95000"/>
                    <a:lumOff val="5000"/>
                  </a:schemeClr>
                </a:solidFill>
                <a:latin typeface="Times New Roman" pitchFamily="18" charset="0"/>
                <a:ea typeface="Times New Roman" pitchFamily="18" charset="0"/>
                <a:cs typeface="Times New Roman" pitchFamily="18" charset="0"/>
              </a:rPr>
              <a:t>Аналогичным </a:t>
            </a:r>
            <a:r>
              <a:rPr lang="ru-RU" sz="2400" i="1" dirty="0">
                <a:solidFill>
                  <a:schemeClr val="tx1">
                    <a:lumMod val="95000"/>
                    <a:lumOff val="5000"/>
                  </a:schemeClr>
                </a:solidFill>
                <a:latin typeface="Times New Roman" pitchFamily="18" charset="0"/>
                <a:ea typeface="Times New Roman" pitchFamily="18" charset="0"/>
                <a:cs typeface="Times New Roman" pitchFamily="18" charset="0"/>
              </a:rPr>
              <a:t>образом гофрируем лепесток </a:t>
            </a:r>
            <a:r>
              <a:rPr lang="ru-RU" sz="2400" b="1" i="1" dirty="0">
                <a:solidFill>
                  <a:schemeClr val="tx1">
                    <a:lumMod val="95000"/>
                    <a:lumOff val="5000"/>
                  </a:schemeClr>
                </a:solidFill>
                <a:latin typeface="Times New Roman" pitchFamily="18" charset="0"/>
                <a:ea typeface="Times New Roman" pitchFamily="18" charset="0"/>
                <a:cs typeface="Times New Roman" pitchFamily="18" charset="0"/>
              </a:rPr>
              <a:t>а</a:t>
            </a:r>
            <a:r>
              <a:rPr lang="ru-RU" sz="2400" i="1" dirty="0">
                <a:solidFill>
                  <a:schemeClr val="tx1">
                    <a:lumMod val="95000"/>
                    <a:lumOff val="5000"/>
                  </a:schemeClr>
                </a:solidFill>
                <a:latin typeface="Times New Roman" pitchFamily="18" charset="0"/>
                <a:ea typeface="Times New Roman" pitchFamily="18" charset="0"/>
                <a:cs typeface="Times New Roman" pitchFamily="18" charset="0"/>
              </a:rPr>
              <a:t>.</a:t>
            </a:r>
            <a:r>
              <a:rPr lang="ru-RU" sz="2400" i="1" dirty="0">
                <a:solidFill>
                  <a:schemeClr val="tx1">
                    <a:lumMod val="95000"/>
                    <a:lumOff val="5000"/>
                  </a:schemeClr>
                </a:solidFill>
                <a:latin typeface="Times New Roman" pitchFamily="18" charset="0"/>
                <a:cs typeface="Times New Roman" pitchFamily="18" charset="0"/>
              </a:rPr>
              <a:t/>
            </a:r>
            <a:br>
              <a:rPr lang="ru-RU" sz="2400" i="1" dirty="0">
                <a:solidFill>
                  <a:schemeClr val="tx1">
                    <a:lumMod val="95000"/>
                    <a:lumOff val="5000"/>
                  </a:schemeClr>
                </a:solidFill>
                <a:latin typeface="Times New Roman" pitchFamily="18" charset="0"/>
                <a:cs typeface="Times New Roman" pitchFamily="18" charset="0"/>
              </a:rPr>
            </a:br>
            <a:endParaRPr lang="ru-RU" sz="2400" dirty="0">
              <a:solidFill>
                <a:schemeClr val="tx1">
                  <a:lumMod val="95000"/>
                  <a:lumOff val="5000"/>
                </a:schemeClr>
              </a:solidFill>
            </a:endParaRPr>
          </a:p>
        </p:txBody>
      </p:sp>
      <p:pic>
        <p:nvPicPr>
          <p:cNvPr id="4" name="Объект 3" descr="Мастер-класс Пион из фоамирана"/>
          <p:cNvPicPr>
            <a:picLocks noGrp="1"/>
          </p:cNvPicPr>
          <p:nvPr>
            <p:ph sz="quarter" idx="1"/>
          </p:nvPr>
        </p:nvPicPr>
        <p:blipFill>
          <a:blip r:embed="rId2" cstate="print"/>
          <a:stretch>
            <a:fillRect/>
          </a:stretch>
        </p:blipFill>
        <p:spPr bwMode="auto">
          <a:xfrm>
            <a:off x="683568" y="2996952"/>
            <a:ext cx="5464224" cy="3207097"/>
          </a:xfrm>
          <a:prstGeom prst="rect">
            <a:avLst/>
          </a:prstGeom>
          <a:noFill/>
          <a:ln w="9525">
            <a:noFill/>
            <a:miter lim="800000"/>
            <a:headEnd/>
            <a:tailEnd/>
          </a:ln>
        </p:spPr>
      </p:pic>
    </p:spTree>
    <p:extLst>
      <p:ext uri="{BB962C8B-B14F-4D97-AF65-F5344CB8AC3E}">
        <p14:creationId xmlns:p14="http://schemas.microsoft.com/office/powerpoint/2010/main" val="1047062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a:solidFill>
                  <a:srgbClr val="000000"/>
                </a:solidFill>
                <a:latin typeface="Cambria" pitchFamily="18" charset="0"/>
                <a:ea typeface="Times New Roman" pitchFamily="18" charset="0"/>
                <a:cs typeface="Times New Roman" pitchFamily="18" charset="0"/>
              </a:rPr>
              <a:t>Складываем лепесток мелкими складочками в гармошку</a:t>
            </a:r>
            <a:endParaRPr lang="ru-RU" dirty="0"/>
          </a:p>
        </p:txBody>
      </p:sp>
      <p:pic>
        <p:nvPicPr>
          <p:cNvPr id="5" name="Рисунок 4" descr="Мастер-класс Пион из фоамирана"/>
          <p:cNvPicPr/>
          <p:nvPr/>
        </p:nvPicPr>
        <p:blipFill>
          <a:blip r:embed="rId2" cstate="print"/>
          <a:srcRect l="5897" r="23294"/>
          <a:stretch>
            <a:fillRect/>
          </a:stretch>
        </p:blipFill>
        <p:spPr bwMode="auto">
          <a:xfrm>
            <a:off x="971600" y="1844824"/>
            <a:ext cx="3774440" cy="2857500"/>
          </a:xfrm>
          <a:prstGeom prst="rect">
            <a:avLst/>
          </a:prstGeom>
          <a:noFill/>
          <a:ln w="9525">
            <a:noFill/>
            <a:miter lim="800000"/>
            <a:headEnd/>
            <a:tailEnd/>
          </a:ln>
        </p:spPr>
      </p:pic>
      <p:pic>
        <p:nvPicPr>
          <p:cNvPr id="4" name="Объект 3" descr="Мастер-класс Пион из фоамирана"/>
          <p:cNvPicPr>
            <a:picLocks noGrp="1"/>
          </p:cNvPicPr>
          <p:nvPr>
            <p:ph sz="quarter" idx="1"/>
          </p:nvPr>
        </p:nvPicPr>
        <p:blipFill>
          <a:blip r:embed="rId3" cstate="print"/>
          <a:stretch>
            <a:fillRect/>
          </a:stretch>
        </p:blipFill>
        <p:spPr bwMode="auto">
          <a:xfrm>
            <a:off x="3851920" y="3140968"/>
            <a:ext cx="4267200" cy="2286000"/>
          </a:xfrm>
          <a:prstGeom prst="rect">
            <a:avLst/>
          </a:prstGeom>
          <a:noFill/>
          <a:ln w="9525">
            <a:noFill/>
            <a:miter lim="800000"/>
            <a:headEnd/>
            <a:tailEnd/>
          </a:ln>
        </p:spPr>
      </p:pic>
    </p:spTree>
    <p:extLst>
      <p:ext uri="{BB962C8B-B14F-4D97-AF65-F5344CB8AC3E}">
        <p14:creationId xmlns:p14="http://schemas.microsoft.com/office/powerpoint/2010/main" val="1021420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22314"/>
          </a:xfrm>
        </p:spPr>
        <p:txBody>
          <a:bodyPr>
            <a:normAutofit/>
          </a:bodyPr>
          <a:lstStyle/>
          <a:p>
            <a:pPr lvl="0"/>
            <a:r>
              <a:rPr lang="ru-RU" sz="2400" i="1" dirty="0">
                <a:solidFill>
                  <a:srgbClr val="000000"/>
                </a:solidFill>
                <a:latin typeface="Times New Roman" pitchFamily="18" charset="0"/>
                <a:ea typeface="Times New Roman" pitchFamily="18" charset="0"/>
                <a:cs typeface="Times New Roman" pitchFamily="18" charset="0"/>
              </a:rPr>
              <a:t>Форма лепестка </a:t>
            </a:r>
            <a:r>
              <a:rPr lang="ru-RU" sz="2400" b="1" i="1" dirty="0">
                <a:solidFill>
                  <a:srgbClr val="FF0000"/>
                </a:solidFill>
                <a:latin typeface="Times New Roman" pitchFamily="18" charset="0"/>
                <a:ea typeface="Times New Roman" pitchFamily="18" charset="0"/>
                <a:cs typeface="Times New Roman" pitchFamily="18" charset="0"/>
              </a:rPr>
              <a:t>д</a:t>
            </a:r>
            <a:r>
              <a:rPr lang="ru-RU" sz="2400" i="1" dirty="0">
                <a:solidFill>
                  <a:srgbClr val="000000"/>
                </a:solidFill>
                <a:latin typeface="Times New Roman" pitchFamily="18" charset="0"/>
                <a:ea typeface="Times New Roman" pitchFamily="18" charset="0"/>
                <a:cs typeface="Times New Roman" pitchFamily="18" charset="0"/>
              </a:rPr>
              <a:t> несколько другая, вогнутая как «лодочка». Чтобы создать углубление на лепестке, пальцами левой руки возьмитесь за верхний край лепестка, большой палец правой руки расположите по его центру и аккуратно потяните </a:t>
            </a:r>
            <a:r>
              <a:rPr lang="ru-RU" sz="2400" i="1" dirty="0" err="1">
                <a:solidFill>
                  <a:srgbClr val="000000"/>
                </a:solidFill>
                <a:latin typeface="Times New Roman" pitchFamily="18" charset="0"/>
                <a:ea typeface="Times New Roman" pitchFamily="18" charset="0"/>
                <a:cs typeface="Times New Roman" pitchFamily="18" charset="0"/>
              </a:rPr>
              <a:t>фоамиран</a:t>
            </a:r>
            <a:r>
              <a:rPr lang="ru-RU" sz="2400" i="1" dirty="0">
                <a:solidFill>
                  <a:srgbClr val="000000"/>
                </a:solidFill>
                <a:latin typeface="Times New Roman" pitchFamily="18" charset="0"/>
                <a:ea typeface="Times New Roman" pitchFamily="18" charset="0"/>
                <a:cs typeface="Times New Roman" pitchFamily="18" charset="0"/>
              </a:rPr>
              <a:t>, формируя большим пальцем углубление в центре и, придавая ему тем самым, округлую вогнутую форму.</a:t>
            </a:r>
            <a:r>
              <a:rPr lang="ru-RU" sz="2400" i="1" dirty="0">
                <a:latin typeface="Times New Roman" pitchFamily="18" charset="0"/>
                <a:cs typeface="Times New Roman" pitchFamily="18" charset="0"/>
              </a:rPr>
              <a:t/>
            </a:r>
            <a:br>
              <a:rPr lang="ru-RU" sz="2400" i="1" dirty="0">
                <a:latin typeface="Times New Roman" pitchFamily="18" charset="0"/>
                <a:cs typeface="Times New Roman" pitchFamily="18" charset="0"/>
              </a:rPr>
            </a:br>
            <a:endParaRPr lang="ru-RU" sz="2400" dirty="0"/>
          </a:p>
        </p:txBody>
      </p:sp>
      <p:pic>
        <p:nvPicPr>
          <p:cNvPr id="4" name="Объект 3" descr="Мастер-класс Пион из фоамирана"/>
          <p:cNvPicPr>
            <a:picLocks noGrp="1"/>
          </p:cNvPicPr>
          <p:nvPr>
            <p:ph sz="quarter" idx="1"/>
          </p:nvPr>
        </p:nvPicPr>
        <p:blipFill>
          <a:blip r:embed="rId2" cstate="print"/>
          <a:srcRect l="11980" r="23472"/>
          <a:stretch>
            <a:fillRect/>
          </a:stretch>
        </p:blipFill>
        <p:spPr bwMode="auto">
          <a:xfrm>
            <a:off x="539552" y="2852936"/>
            <a:ext cx="3600400" cy="2736304"/>
          </a:xfrm>
          <a:prstGeom prst="rect">
            <a:avLst/>
          </a:prstGeom>
          <a:noFill/>
          <a:ln w="9525">
            <a:noFill/>
            <a:miter lim="800000"/>
            <a:headEnd/>
            <a:tailEnd/>
          </a:ln>
        </p:spPr>
      </p:pic>
      <p:pic>
        <p:nvPicPr>
          <p:cNvPr id="5" name="Рисунок 4" descr="Мастер-класс Пион из фоамирана"/>
          <p:cNvPicPr/>
          <p:nvPr/>
        </p:nvPicPr>
        <p:blipFill>
          <a:blip r:embed="rId3" cstate="print"/>
          <a:srcRect l="12695" r="23472"/>
          <a:stretch>
            <a:fillRect/>
          </a:stretch>
        </p:blipFill>
        <p:spPr bwMode="auto">
          <a:xfrm>
            <a:off x="3707904" y="3429000"/>
            <a:ext cx="3400425" cy="2857500"/>
          </a:xfrm>
          <a:prstGeom prst="rect">
            <a:avLst/>
          </a:prstGeom>
          <a:noFill/>
          <a:ln w="9525">
            <a:noFill/>
            <a:miter lim="800000"/>
            <a:headEnd/>
            <a:tailEnd/>
          </a:ln>
        </p:spPr>
      </p:pic>
    </p:spTree>
    <p:extLst>
      <p:ext uri="{BB962C8B-B14F-4D97-AF65-F5344CB8AC3E}">
        <p14:creationId xmlns:p14="http://schemas.microsoft.com/office/powerpoint/2010/main" val="1340606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19256" cy="2952328"/>
          </a:xfrm>
        </p:spPr>
        <p:txBody>
          <a:bodyPr>
            <a:noAutofit/>
          </a:bodyPr>
          <a:lstStyle/>
          <a:p>
            <a:pPr lvl="0" fontAlgn="base">
              <a:spcAft>
                <a:spcPct val="0"/>
              </a:spcAft>
            </a:pPr>
            <a:r>
              <a:rPr lang="ru-RU" sz="2000" i="1" dirty="0">
                <a:solidFill>
                  <a:srgbClr val="000000"/>
                </a:solidFill>
                <a:latin typeface="Cambria" pitchFamily="18" charset="0"/>
                <a:ea typeface="Times New Roman" pitchFamily="18" charset="0"/>
                <a:cs typeface="Times New Roman" pitchFamily="18" charset="0"/>
              </a:rPr>
              <a:t>Теперь слегка растянем лепесток поперек: кладем два больших пальца по центру лепестка и слегка растягиваем </a:t>
            </a:r>
            <a:r>
              <a:rPr lang="ru-RU" sz="2000" i="1" dirty="0" err="1">
                <a:solidFill>
                  <a:srgbClr val="000000"/>
                </a:solidFill>
                <a:latin typeface="Cambria" pitchFamily="18" charset="0"/>
                <a:ea typeface="Times New Roman" pitchFamily="18" charset="0"/>
                <a:cs typeface="Times New Roman" pitchFamily="18" charset="0"/>
              </a:rPr>
              <a:t>фоамиран</a:t>
            </a:r>
            <a:r>
              <a:rPr lang="ru-RU" sz="2000" i="1" dirty="0">
                <a:solidFill>
                  <a:srgbClr val="000000"/>
                </a:solidFill>
                <a:latin typeface="Cambria" pitchFamily="18" charset="0"/>
                <a:ea typeface="Times New Roman" pitchFamily="18" charset="0"/>
                <a:cs typeface="Times New Roman" pitchFamily="18" charset="0"/>
              </a:rPr>
              <a:t>, разворачивая пальцы по направлению друг к другу.</a:t>
            </a:r>
            <a:br>
              <a:rPr lang="ru-RU" sz="2000" i="1" dirty="0">
                <a:solidFill>
                  <a:srgbClr val="000000"/>
                </a:solidFill>
                <a:latin typeface="Cambria" pitchFamily="18" charset="0"/>
                <a:ea typeface="Times New Roman" pitchFamily="18" charset="0"/>
                <a:cs typeface="Times New Roman" pitchFamily="18" charset="0"/>
              </a:rPr>
            </a:br>
            <a:r>
              <a:rPr lang="ru-RU" sz="2000" i="1" dirty="0">
                <a:solidFill>
                  <a:srgbClr val="000000"/>
                </a:solidFill>
                <a:latin typeface="Cambria" pitchFamily="18" charset="0"/>
                <a:ea typeface="Times New Roman" pitchFamily="18" charset="0"/>
                <a:cs typeface="Times New Roman" pitchFamily="18" charset="0"/>
              </a:rPr>
              <a:t>Аналогичным образом обрабатываем лепесток </a:t>
            </a:r>
            <a:r>
              <a:rPr lang="ru-RU" sz="2000" b="1" i="1" dirty="0">
                <a:solidFill>
                  <a:srgbClr val="FF0000"/>
                </a:solidFill>
                <a:latin typeface="Cambria" pitchFamily="18" charset="0"/>
                <a:ea typeface="Times New Roman" pitchFamily="18" charset="0"/>
                <a:cs typeface="Times New Roman" pitchFamily="18" charset="0"/>
              </a:rPr>
              <a:t>е</a:t>
            </a:r>
            <a:r>
              <a:rPr lang="ru-RU" sz="2000" i="1" dirty="0">
                <a:solidFill>
                  <a:srgbClr val="000000"/>
                </a:solidFill>
                <a:latin typeface="Cambria" pitchFamily="18" charset="0"/>
                <a:ea typeface="Times New Roman" pitchFamily="18" charset="0"/>
                <a:cs typeface="Times New Roman" pitchFamily="18" charset="0"/>
              </a:rPr>
              <a:t>.</a:t>
            </a:r>
            <a:r>
              <a:rPr lang="ru-RU" sz="2000" i="1" dirty="0">
                <a:latin typeface="Arial" pitchFamily="34" charset="0"/>
                <a:cs typeface="Arial" pitchFamily="34" charset="0"/>
              </a:rPr>
              <a:t/>
            </a:r>
            <a:br>
              <a:rPr lang="ru-RU" sz="2000" i="1" dirty="0">
                <a:latin typeface="Arial" pitchFamily="34" charset="0"/>
                <a:cs typeface="Arial" pitchFamily="34" charset="0"/>
              </a:rPr>
            </a:br>
            <a:r>
              <a:rPr lang="ru-RU" sz="2000" i="1" dirty="0">
                <a:solidFill>
                  <a:srgbClr val="000000"/>
                </a:solidFill>
                <a:latin typeface="Cambria" pitchFamily="18" charset="0"/>
                <a:ea typeface="Times New Roman" pitchFamily="18" charset="0"/>
                <a:cs typeface="Times New Roman" pitchFamily="18" charset="0"/>
              </a:rPr>
              <a:t>Верхнюю часть лепестка </a:t>
            </a:r>
            <a:r>
              <a:rPr lang="ru-RU" sz="2000" b="1" i="1" dirty="0">
                <a:solidFill>
                  <a:srgbClr val="4D7400"/>
                </a:solidFill>
                <a:latin typeface="Cambria" pitchFamily="18" charset="0"/>
                <a:ea typeface="Times New Roman" pitchFamily="18" charset="0"/>
                <a:cs typeface="Times New Roman" pitchFamily="18" charset="0"/>
              </a:rPr>
              <a:t>с</a:t>
            </a:r>
            <a:r>
              <a:rPr lang="ru-RU" sz="2000" i="1" dirty="0">
                <a:solidFill>
                  <a:srgbClr val="000000"/>
                </a:solidFill>
                <a:latin typeface="Cambria" pitchFamily="18" charset="0"/>
                <a:ea typeface="Times New Roman" pitchFamily="18" charset="0"/>
                <a:cs typeface="Times New Roman" pitchFamily="18" charset="0"/>
              </a:rPr>
              <a:t> </a:t>
            </a:r>
            <a:r>
              <a:rPr lang="ru-RU" sz="2000" i="1" dirty="0" err="1">
                <a:solidFill>
                  <a:srgbClr val="000000"/>
                </a:solidFill>
                <a:latin typeface="Cambria" pitchFamily="18" charset="0"/>
                <a:ea typeface="Times New Roman" pitchFamily="18" charset="0"/>
                <a:cs typeface="Times New Roman" pitchFamily="18" charset="0"/>
              </a:rPr>
              <a:t>прогофрируем</a:t>
            </a:r>
            <a:r>
              <a:rPr lang="ru-RU" sz="2000" i="1" dirty="0">
                <a:solidFill>
                  <a:srgbClr val="000000"/>
                </a:solidFill>
                <a:latin typeface="Cambria" pitchFamily="18" charset="0"/>
                <a:ea typeface="Times New Roman" pitchFamily="18" charset="0"/>
                <a:cs typeface="Times New Roman" pitchFamily="18" charset="0"/>
              </a:rPr>
              <a:t> по принципу обработки лепестков </a:t>
            </a:r>
            <a:r>
              <a:rPr lang="ru-RU" sz="2000" b="1" i="1" dirty="0">
                <a:solidFill>
                  <a:srgbClr val="FF0000"/>
                </a:solidFill>
                <a:latin typeface="Cambria" pitchFamily="18" charset="0"/>
                <a:ea typeface="Times New Roman" pitchFamily="18" charset="0"/>
                <a:cs typeface="Times New Roman" pitchFamily="18" charset="0"/>
              </a:rPr>
              <a:t>б</a:t>
            </a:r>
            <a:r>
              <a:rPr lang="ru-RU" sz="2000" i="1" dirty="0">
                <a:solidFill>
                  <a:srgbClr val="000000"/>
                </a:solidFill>
                <a:latin typeface="Cambria" pitchFamily="18" charset="0"/>
                <a:ea typeface="Times New Roman" pitchFamily="18" charset="0"/>
                <a:cs typeface="Times New Roman" pitchFamily="18" charset="0"/>
              </a:rPr>
              <a:t>, то есть складываем гармошкой и катаем между пальцами (большим и указательным), а серединку вытягиваем лодочкой, придавая при этом лепестку небольшую вогнутость.</a:t>
            </a:r>
            <a:r>
              <a:rPr lang="ru-RU" sz="2400" i="1" dirty="0">
                <a:latin typeface="Arial" pitchFamily="34" charset="0"/>
                <a:cs typeface="Arial" pitchFamily="34" charset="0"/>
              </a:rPr>
              <a:t/>
            </a:r>
            <a:br>
              <a:rPr lang="ru-RU" sz="2400" i="1" dirty="0">
                <a:latin typeface="Arial" pitchFamily="34" charset="0"/>
                <a:cs typeface="Arial" pitchFamily="34" charset="0"/>
              </a:rPr>
            </a:br>
            <a:endParaRPr lang="ru-RU" sz="2400" dirty="0"/>
          </a:p>
        </p:txBody>
      </p:sp>
      <p:pic>
        <p:nvPicPr>
          <p:cNvPr id="4" name="Объект 3" descr="Мастер-класс Пион из фоамирана"/>
          <p:cNvPicPr>
            <a:picLocks noGrp="1"/>
          </p:cNvPicPr>
          <p:nvPr>
            <p:ph sz="quarter" idx="1"/>
          </p:nvPr>
        </p:nvPicPr>
        <p:blipFill>
          <a:blip r:embed="rId2" cstate="print"/>
          <a:stretch>
            <a:fillRect/>
          </a:stretch>
        </p:blipFill>
        <p:spPr bwMode="auto">
          <a:xfrm>
            <a:off x="4716016" y="3387366"/>
            <a:ext cx="4267200" cy="2286000"/>
          </a:xfrm>
          <a:prstGeom prst="rect">
            <a:avLst/>
          </a:prstGeom>
          <a:noFill/>
          <a:ln w="9525">
            <a:noFill/>
            <a:miter lim="800000"/>
            <a:headEnd/>
            <a:tailEnd/>
          </a:ln>
        </p:spPr>
      </p:pic>
      <p:pic>
        <p:nvPicPr>
          <p:cNvPr id="5" name="Рисунок 4" descr="Мастер-класс Пион из фоамирана"/>
          <p:cNvPicPr/>
          <p:nvPr/>
        </p:nvPicPr>
        <p:blipFill>
          <a:blip r:embed="rId3" cstate="print"/>
          <a:srcRect l="8761" r="22758"/>
          <a:stretch>
            <a:fillRect/>
          </a:stretch>
        </p:blipFill>
        <p:spPr bwMode="auto">
          <a:xfrm>
            <a:off x="827584" y="3101616"/>
            <a:ext cx="3648075" cy="2857500"/>
          </a:xfrm>
          <a:prstGeom prst="rect">
            <a:avLst/>
          </a:prstGeom>
          <a:noFill/>
          <a:ln w="9525">
            <a:noFill/>
            <a:miter lim="800000"/>
            <a:headEnd/>
            <a:tailEnd/>
          </a:ln>
        </p:spPr>
      </p:pic>
    </p:spTree>
    <p:extLst>
      <p:ext uri="{BB962C8B-B14F-4D97-AF65-F5344CB8AC3E}">
        <p14:creationId xmlns:p14="http://schemas.microsoft.com/office/powerpoint/2010/main" val="3186893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Мастер-класс Пион из фоамирана"/>
          <p:cNvPicPr/>
          <p:nvPr/>
        </p:nvPicPr>
        <p:blipFill>
          <a:blip r:embed="rId2" cstate="print"/>
          <a:srcRect l="15198" r="24902"/>
          <a:stretch>
            <a:fillRect/>
          </a:stretch>
        </p:blipFill>
        <p:spPr bwMode="auto">
          <a:xfrm>
            <a:off x="4418467" y="1628800"/>
            <a:ext cx="2529797" cy="2065412"/>
          </a:xfrm>
          <a:prstGeom prst="rect">
            <a:avLst/>
          </a:prstGeom>
          <a:noFill/>
          <a:ln w="9525">
            <a:noFill/>
            <a:miter lim="800000"/>
            <a:headEnd/>
            <a:tailEnd/>
          </a:ln>
        </p:spPr>
      </p:pic>
      <p:sp>
        <p:nvSpPr>
          <p:cNvPr id="2" name="Заголовок 1"/>
          <p:cNvSpPr>
            <a:spLocks noGrp="1"/>
          </p:cNvSpPr>
          <p:nvPr>
            <p:ph type="title"/>
          </p:nvPr>
        </p:nvSpPr>
        <p:spPr>
          <a:xfrm>
            <a:off x="251520" y="0"/>
            <a:ext cx="8606408" cy="1372816"/>
          </a:xfrm>
        </p:spPr>
        <p:txBody>
          <a:bodyPr>
            <a:noAutofit/>
          </a:bodyPr>
          <a:lstStyle/>
          <a:p>
            <a:pPr lvl="0"/>
            <a:r>
              <a:rPr lang="ru-RU" sz="2000" i="1" dirty="0">
                <a:solidFill>
                  <a:srgbClr val="000000"/>
                </a:solidFill>
                <a:latin typeface="Times New Roman" pitchFamily="18" charset="0"/>
                <a:ea typeface="Times New Roman" pitchFamily="18" charset="0"/>
                <a:cs typeface="Times New Roman" pitchFamily="18" charset="0"/>
              </a:rPr>
              <a:t>Гофрируем листья. Складываем лист пополам вдоль прожилок. У верхней части листа растягиваем края листа, у нижней — серединку (вдоль прожилки листа).</a:t>
            </a:r>
            <a:r>
              <a:rPr lang="ru-RU" sz="2000" i="1" dirty="0">
                <a:latin typeface="Times New Roman" pitchFamily="18" charset="0"/>
                <a:cs typeface="Times New Roman" pitchFamily="18" charset="0"/>
              </a:rPr>
              <a:t/>
            </a:r>
            <a:br>
              <a:rPr lang="ru-RU" sz="2000" i="1" dirty="0">
                <a:latin typeface="Times New Roman" pitchFamily="18" charset="0"/>
                <a:cs typeface="Times New Roman" pitchFamily="18" charset="0"/>
              </a:rPr>
            </a:br>
            <a:endParaRPr lang="ru-RU" sz="2000" dirty="0"/>
          </a:p>
        </p:txBody>
      </p:sp>
      <p:pic>
        <p:nvPicPr>
          <p:cNvPr id="4" name="Объект 3" descr="Мастер-класс Пион из фоамирана"/>
          <p:cNvPicPr>
            <a:picLocks noGrp="1"/>
          </p:cNvPicPr>
          <p:nvPr>
            <p:ph sz="quarter" idx="1"/>
          </p:nvPr>
        </p:nvPicPr>
        <p:blipFill>
          <a:blip r:embed="rId3" cstate="print"/>
          <a:srcRect l="11265" r="24187"/>
          <a:stretch>
            <a:fillRect/>
          </a:stretch>
        </p:blipFill>
        <p:spPr bwMode="auto">
          <a:xfrm>
            <a:off x="982901" y="1518506"/>
            <a:ext cx="2754392" cy="2286000"/>
          </a:xfrm>
          <a:prstGeom prst="rect">
            <a:avLst/>
          </a:prstGeom>
          <a:noFill/>
          <a:ln w="9525">
            <a:noFill/>
            <a:miter lim="800000"/>
            <a:headEnd/>
            <a:tailEnd/>
          </a:ln>
        </p:spPr>
      </p:pic>
      <p:pic>
        <p:nvPicPr>
          <p:cNvPr id="6" name="Рисунок 5" descr="Мастер-класс Пион из фоамирана"/>
          <p:cNvPicPr/>
          <p:nvPr/>
        </p:nvPicPr>
        <p:blipFill>
          <a:blip r:embed="rId4" cstate="print"/>
          <a:srcRect l="8398" r="23294"/>
          <a:stretch>
            <a:fillRect/>
          </a:stretch>
        </p:blipFill>
        <p:spPr bwMode="auto">
          <a:xfrm>
            <a:off x="1763688" y="3933056"/>
            <a:ext cx="2952328" cy="2348880"/>
          </a:xfrm>
          <a:prstGeom prst="rect">
            <a:avLst/>
          </a:prstGeom>
          <a:noFill/>
          <a:ln w="9525">
            <a:noFill/>
            <a:miter lim="800000"/>
            <a:headEnd/>
            <a:tailEnd/>
          </a:ln>
        </p:spPr>
      </p:pic>
      <p:pic>
        <p:nvPicPr>
          <p:cNvPr id="7" name="Рисунок 6" descr="Мастер-класс Пион из фоамирана"/>
          <p:cNvPicPr/>
          <p:nvPr/>
        </p:nvPicPr>
        <p:blipFill>
          <a:blip r:embed="rId5" cstate="print"/>
          <a:srcRect l="5722" r="23115"/>
          <a:stretch>
            <a:fillRect/>
          </a:stretch>
        </p:blipFill>
        <p:spPr bwMode="auto">
          <a:xfrm>
            <a:off x="5292080" y="3573016"/>
            <a:ext cx="3312368" cy="2376264"/>
          </a:xfrm>
          <a:prstGeom prst="rect">
            <a:avLst/>
          </a:prstGeom>
          <a:noFill/>
          <a:ln w="9525">
            <a:noFill/>
            <a:miter lim="800000"/>
            <a:headEnd/>
            <a:tailEnd/>
          </a:ln>
        </p:spPr>
      </p:pic>
    </p:spTree>
    <p:extLst>
      <p:ext uri="{BB962C8B-B14F-4D97-AF65-F5344CB8AC3E}">
        <p14:creationId xmlns:p14="http://schemas.microsoft.com/office/powerpoint/2010/main" val="27127629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5621" y="0"/>
            <a:ext cx="8590531" cy="987552"/>
          </a:xfrm>
        </p:spPr>
        <p:txBody>
          <a:bodyPr>
            <a:normAutofit fontScale="90000"/>
          </a:bodyPr>
          <a:lstStyle/>
          <a:p>
            <a:pPr lvl="0"/>
            <a:r>
              <a:rPr lang="ru-RU" i="1" dirty="0">
                <a:solidFill>
                  <a:srgbClr val="000000"/>
                </a:solidFill>
                <a:latin typeface="Times New Roman" pitchFamily="18" charset="0"/>
                <a:ea typeface="Times New Roman" pitchFamily="18" charset="0"/>
                <a:cs typeface="Times New Roman" pitchFamily="18" charset="0"/>
              </a:rPr>
              <a:t>Кончики листьев можно закрутить.</a:t>
            </a:r>
            <a:r>
              <a:rPr lang="ru-RU" i="1" dirty="0">
                <a:latin typeface="Times New Roman" pitchFamily="18" charset="0"/>
                <a:cs typeface="Times New Roman" pitchFamily="18" charset="0"/>
              </a:rPr>
              <a:t/>
            </a:r>
            <a:br>
              <a:rPr lang="ru-RU" i="1" dirty="0">
                <a:latin typeface="Times New Roman" pitchFamily="18" charset="0"/>
                <a:cs typeface="Times New Roman" pitchFamily="18" charset="0"/>
              </a:rPr>
            </a:br>
            <a:endParaRPr lang="ru-RU" dirty="0"/>
          </a:p>
        </p:txBody>
      </p:sp>
      <p:pic>
        <p:nvPicPr>
          <p:cNvPr id="4" name="Объект 3" descr="Мастер-класс Пион из фоамирана"/>
          <p:cNvPicPr>
            <a:picLocks noGrp="1"/>
          </p:cNvPicPr>
          <p:nvPr>
            <p:ph sz="quarter" idx="1"/>
          </p:nvPr>
        </p:nvPicPr>
        <p:blipFill>
          <a:blip r:embed="rId2" cstate="print"/>
          <a:srcRect l="5897" r="22936"/>
          <a:stretch>
            <a:fillRect/>
          </a:stretch>
        </p:blipFill>
        <p:spPr bwMode="auto">
          <a:xfrm>
            <a:off x="5148064" y="1412776"/>
            <a:ext cx="3036838" cy="2286000"/>
          </a:xfrm>
          <a:prstGeom prst="rect">
            <a:avLst/>
          </a:prstGeom>
          <a:noFill/>
          <a:ln w="9525">
            <a:noFill/>
            <a:miter lim="800000"/>
            <a:headEnd/>
            <a:tailEnd/>
          </a:ln>
        </p:spPr>
      </p:pic>
      <p:pic>
        <p:nvPicPr>
          <p:cNvPr id="5" name="Рисунок 4" descr="Мастер-класс Пион из фоамирана"/>
          <p:cNvPicPr/>
          <p:nvPr/>
        </p:nvPicPr>
        <p:blipFill>
          <a:blip r:embed="rId3" cstate="print"/>
          <a:srcRect l="5718" r="22936"/>
          <a:stretch>
            <a:fillRect/>
          </a:stretch>
        </p:blipFill>
        <p:spPr bwMode="auto">
          <a:xfrm>
            <a:off x="245621" y="1268760"/>
            <a:ext cx="3803015" cy="2857500"/>
          </a:xfrm>
          <a:prstGeom prst="rect">
            <a:avLst/>
          </a:prstGeom>
          <a:noFill/>
          <a:ln w="9525">
            <a:noFill/>
            <a:miter lim="800000"/>
            <a:headEnd/>
            <a:tailEnd/>
          </a:ln>
        </p:spPr>
      </p:pic>
      <p:pic>
        <p:nvPicPr>
          <p:cNvPr id="6" name="Рисунок 5" descr="Мастер-класс Пион из фоамирана"/>
          <p:cNvPicPr/>
          <p:nvPr/>
        </p:nvPicPr>
        <p:blipFill>
          <a:blip r:embed="rId4" cstate="print"/>
          <a:srcRect l="6258" r="24545"/>
          <a:stretch>
            <a:fillRect/>
          </a:stretch>
        </p:blipFill>
        <p:spPr bwMode="auto">
          <a:xfrm>
            <a:off x="2493580" y="4293096"/>
            <a:ext cx="3110111" cy="2209428"/>
          </a:xfrm>
          <a:prstGeom prst="rect">
            <a:avLst/>
          </a:prstGeom>
          <a:noFill/>
          <a:ln w="9525">
            <a:noFill/>
            <a:miter lim="800000"/>
            <a:headEnd/>
            <a:tailEnd/>
          </a:ln>
        </p:spPr>
      </p:pic>
    </p:spTree>
    <p:extLst>
      <p:ext uri="{BB962C8B-B14F-4D97-AF65-F5344CB8AC3E}">
        <p14:creationId xmlns:p14="http://schemas.microsoft.com/office/powerpoint/2010/main" val="3052715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400" dirty="0" smtClean="0">
                <a:solidFill>
                  <a:schemeClr val="tx1">
                    <a:lumMod val="95000"/>
                    <a:lumOff val="5000"/>
                  </a:schemeClr>
                </a:solidFill>
              </a:rPr>
              <a:t>Цель и задача</a:t>
            </a:r>
            <a:endParaRPr lang="ru-RU" sz="4400" dirty="0">
              <a:solidFill>
                <a:schemeClr val="tx1">
                  <a:lumMod val="95000"/>
                  <a:lumOff val="5000"/>
                </a:schemeClr>
              </a:solidFill>
            </a:endParaRPr>
          </a:p>
        </p:txBody>
      </p:sp>
      <p:sp>
        <p:nvSpPr>
          <p:cNvPr id="3" name="Объект 2"/>
          <p:cNvSpPr>
            <a:spLocks noGrp="1"/>
          </p:cNvSpPr>
          <p:nvPr>
            <p:ph sz="quarter" idx="1"/>
          </p:nvPr>
        </p:nvSpPr>
        <p:spPr>
          <a:xfrm>
            <a:off x="251520" y="1484784"/>
            <a:ext cx="8554152" cy="4896544"/>
          </a:xfrm>
        </p:spPr>
        <p:txBody>
          <a:bodyPr>
            <a:normAutofit fontScale="92500" lnSpcReduction="10000"/>
          </a:bodyPr>
          <a:lstStyle/>
          <a:p>
            <a:pPr marL="0" indent="0">
              <a:buNone/>
            </a:pPr>
            <a:r>
              <a:rPr lang="ru-RU" dirty="0" smtClean="0"/>
              <a:t>-Создание </a:t>
            </a:r>
            <a:r>
              <a:rPr lang="ru-RU" dirty="0"/>
              <a:t>условий для </a:t>
            </a:r>
            <a:r>
              <a:rPr lang="ru-RU" dirty="0" smtClean="0"/>
              <a:t>всестороннего</a:t>
            </a:r>
            <a:r>
              <a:rPr lang="en-US" dirty="0" smtClean="0"/>
              <a:t>,</a:t>
            </a:r>
            <a:endParaRPr lang="ru-RU" dirty="0"/>
          </a:p>
          <a:p>
            <a:pPr marL="0" indent="0">
              <a:buNone/>
            </a:pPr>
            <a:r>
              <a:rPr lang="ru-RU" dirty="0"/>
              <a:t>интеллектуального и эстетического развития </a:t>
            </a:r>
            <a:r>
              <a:rPr lang="ru-RU" dirty="0" smtClean="0"/>
              <a:t>в процессе </a:t>
            </a:r>
            <a:r>
              <a:rPr lang="ru-RU" dirty="0"/>
              <a:t>овладения элементарными </a:t>
            </a:r>
            <a:r>
              <a:rPr lang="ru-RU" dirty="0" smtClean="0"/>
              <a:t>приемами нетрадиционной </a:t>
            </a:r>
            <a:r>
              <a:rPr lang="ru-RU" dirty="0"/>
              <a:t>техники работы с </a:t>
            </a:r>
            <a:r>
              <a:rPr lang="ru-RU" dirty="0" err="1"/>
              <a:t>фоамираном</a:t>
            </a:r>
            <a:r>
              <a:rPr lang="ru-RU" dirty="0"/>
              <a:t>.</a:t>
            </a:r>
          </a:p>
          <a:p>
            <a:pPr marL="0" indent="0">
              <a:buNone/>
            </a:pPr>
            <a:r>
              <a:rPr lang="ru-RU" dirty="0" smtClean="0"/>
              <a:t>-Познакомить </a:t>
            </a:r>
            <a:r>
              <a:rPr lang="ru-RU" dirty="0"/>
              <a:t>с основным понятием </a:t>
            </a:r>
            <a:r>
              <a:rPr lang="ru-RU" dirty="0" smtClean="0"/>
              <a:t>и базовыми </a:t>
            </a:r>
            <a:r>
              <a:rPr lang="ru-RU" dirty="0"/>
              <a:t>формами «</a:t>
            </a:r>
            <a:r>
              <a:rPr lang="ru-RU" dirty="0" err="1"/>
              <a:t>фоамирана</a:t>
            </a:r>
            <a:r>
              <a:rPr lang="ru-RU" dirty="0" smtClean="0"/>
              <a:t>»;</a:t>
            </a:r>
          </a:p>
          <a:p>
            <a:pPr marL="0" indent="0">
              <a:buNone/>
            </a:pPr>
            <a:endParaRPr lang="ru-RU" dirty="0"/>
          </a:p>
          <a:p>
            <a:r>
              <a:rPr lang="ru-RU" dirty="0" smtClean="0"/>
              <a:t>Обучить </a:t>
            </a:r>
            <a:r>
              <a:rPr lang="ru-RU" dirty="0"/>
              <a:t>различным приемам работы </a:t>
            </a:r>
            <a:r>
              <a:rPr lang="ru-RU" dirty="0" smtClean="0"/>
              <a:t>с </a:t>
            </a:r>
            <a:r>
              <a:rPr lang="ru-RU" dirty="0" err="1" smtClean="0"/>
              <a:t>фоамираном</a:t>
            </a:r>
            <a:endParaRPr lang="ru-RU" dirty="0"/>
          </a:p>
          <a:p>
            <a:r>
              <a:rPr lang="ru-RU" dirty="0" smtClean="0"/>
              <a:t> </a:t>
            </a:r>
            <a:r>
              <a:rPr lang="ru-RU" dirty="0"/>
              <a:t>Формировать умения </a:t>
            </a:r>
            <a:r>
              <a:rPr lang="ru-RU" dirty="0" smtClean="0"/>
              <a:t>пользоваться ножницами </a:t>
            </a:r>
            <a:r>
              <a:rPr lang="ru-RU" dirty="0"/>
              <a:t>и клеем при работе </a:t>
            </a:r>
            <a:r>
              <a:rPr lang="ru-RU" dirty="0" smtClean="0"/>
              <a:t>с </a:t>
            </a:r>
            <a:r>
              <a:rPr lang="ru-RU" dirty="0" err="1" smtClean="0"/>
              <a:t>фоамираном</a:t>
            </a:r>
            <a:r>
              <a:rPr lang="ru-RU" dirty="0"/>
              <a:t>;</a:t>
            </a:r>
          </a:p>
          <a:p>
            <a:r>
              <a:rPr lang="ru-RU" dirty="0" smtClean="0"/>
              <a:t> </a:t>
            </a:r>
            <a:r>
              <a:rPr lang="ru-RU" dirty="0"/>
              <a:t>Создавать композиции из </a:t>
            </a:r>
            <a:r>
              <a:rPr lang="ru-RU" dirty="0" smtClean="0"/>
              <a:t>форм, выполненных </a:t>
            </a:r>
            <a:r>
              <a:rPr lang="ru-RU" dirty="0"/>
              <a:t>в технике </a:t>
            </a:r>
            <a:r>
              <a:rPr lang="ru-RU" dirty="0" err="1"/>
              <a:t>фоамирана</a:t>
            </a:r>
            <a:r>
              <a:rPr lang="ru-RU" dirty="0"/>
              <a:t>.</a:t>
            </a:r>
          </a:p>
          <a:p>
            <a:pPr marL="0" indent="0">
              <a:buNone/>
            </a:pPr>
            <a:endParaRPr lang="ru-RU" dirty="0"/>
          </a:p>
        </p:txBody>
      </p:sp>
    </p:spTree>
    <p:extLst>
      <p:ext uri="{BB962C8B-B14F-4D97-AF65-F5344CB8AC3E}">
        <p14:creationId xmlns:p14="http://schemas.microsoft.com/office/powerpoint/2010/main" val="26915527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462392" cy="1451648"/>
          </a:xfrm>
        </p:spPr>
        <p:txBody>
          <a:bodyPr>
            <a:noAutofit/>
          </a:bodyPr>
          <a:lstStyle/>
          <a:p>
            <a:pPr lvl="0"/>
            <a:r>
              <a:rPr lang="ru-RU" sz="2000" i="1" dirty="0">
                <a:solidFill>
                  <a:srgbClr val="000000"/>
                </a:solidFill>
                <a:latin typeface="Times New Roman" pitchFamily="18" charset="0"/>
                <a:ea typeface="Times New Roman" pitchFamily="18" charset="0"/>
                <a:cs typeface="Times New Roman" pitchFamily="18" charset="0"/>
              </a:rPr>
              <a:t>Теперь можно имитировать боковые прожилки, для этого складываем </a:t>
            </a:r>
            <a:r>
              <a:rPr lang="ru-RU" sz="2000" i="1" dirty="0" err="1">
                <a:solidFill>
                  <a:srgbClr val="000000"/>
                </a:solidFill>
                <a:latin typeface="Times New Roman" pitchFamily="18" charset="0"/>
                <a:ea typeface="Times New Roman" pitchFamily="18" charset="0"/>
                <a:cs typeface="Times New Roman" pitchFamily="18" charset="0"/>
              </a:rPr>
              <a:t>фоамиран</a:t>
            </a:r>
            <a:r>
              <a:rPr lang="ru-RU" sz="2000" i="1" dirty="0">
                <a:solidFill>
                  <a:srgbClr val="000000"/>
                </a:solidFill>
                <a:latin typeface="Times New Roman" pitchFamily="18" charset="0"/>
                <a:ea typeface="Times New Roman" pitchFamily="18" charset="0"/>
                <a:cs typeface="Times New Roman" pitchFamily="18" charset="0"/>
              </a:rPr>
              <a:t> мелкими складочками под острым углом, растираем и катаем его между пальцами (большим, указательными и средним).</a:t>
            </a:r>
            <a:r>
              <a:rPr lang="ru-RU" sz="2000" i="1" dirty="0">
                <a:latin typeface="Times New Roman" pitchFamily="18" charset="0"/>
                <a:cs typeface="Times New Roman" pitchFamily="18" charset="0"/>
              </a:rPr>
              <a:t/>
            </a:r>
            <a:br>
              <a:rPr lang="ru-RU" sz="2000" i="1" dirty="0">
                <a:latin typeface="Times New Roman" pitchFamily="18" charset="0"/>
                <a:cs typeface="Times New Roman" pitchFamily="18" charset="0"/>
              </a:rPr>
            </a:br>
            <a:endParaRPr lang="ru-RU" sz="2000" dirty="0"/>
          </a:p>
        </p:txBody>
      </p:sp>
      <p:pic>
        <p:nvPicPr>
          <p:cNvPr id="4" name="Объект 3" descr="Мастер-класс Пион из фоамирана"/>
          <p:cNvPicPr>
            <a:picLocks noGrp="1"/>
          </p:cNvPicPr>
          <p:nvPr>
            <p:ph sz="quarter" idx="1"/>
          </p:nvPr>
        </p:nvPicPr>
        <p:blipFill>
          <a:blip r:embed="rId2" cstate="print"/>
          <a:srcRect l="8940" r="23472"/>
          <a:stretch>
            <a:fillRect/>
          </a:stretch>
        </p:blipFill>
        <p:spPr bwMode="auto">
          <a:xfrm>
            <a:off x="467544" y="1484784"/>
            <a:ext cx="3744416" cy="3168352"/>
          </a:xfrm>
          <a:prstGeom prst="rect">
            <a:avLst/>
          </a:prstGeom>
          <a:noFill/>
          <a:ln w="9525">
            <a:noFill/>
            <a:miter lim="800000"/>
            <a:headEnd/>
            <a:tailEnd/>
          </a:ln>
        </p:spPr>
      </p:pic>
      <p:pic>
        <p:nvPicPr>
          <p:cNvPr id="5" name="Рисунок 4" descr="Мастер-класс Пион из фоамирана"/>
          <p:cNvPicPr/>
          <p:nvPr/>
        </p:nvPicPr>
        <p:blipFill>
          <a:blip r:embed="rId3" cstate="print"/>
          <a:srcRect l="5718" r="23651"/>
          <a:stretch>
            <a:fillRect/>
          </a:stretch>
        </p:blipFill>
        <p:spPr bwMode="auto">
          <a:xfrm>
            <a:off x="3779912" y="3356992"/>
            <a:ext cx="3764915" cy="2857500"/>
          </a:xfrm>
          <a:prstGeom prst="rect">
            <a:avLst/>
          </a:prstGeom>
          <a:noFill/>
          <a:ln w="9525">
            <a:noFill/>
            <a:miter lim="800000"/>
            <a:headEnd/>
            <a:tailEnd/>
          </a:ln>
        </p:spPr>
      </p:pic>
    </p:spTree>
    <p:extLst>
      <p:ext uri="{BB962C8B-B14F-4D97-AF65-F5344CB8AC3E}">
        <p14:creationId xmlns:p14="http://schemas.microsoft.com/office/powerpoint/2010/main" val="11802574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3" y="-171400"/>
            <a:ext cx="8176453" cy="3420908"/>
          </a:xfrm>
        </p:spPr>
        <p:txBody>
          <a:bodyPr>
            <a:noAutofit/>
          </a:bodyPr>
          <a:lstStyle/>
          <a:p>
            <a:pPr lvl="0" fontAlgn="base">
              <a:spcAft>
                <a:spcPct val="0"/>
              </a:spcAft>
            </a:pPr>
            <a:r>
              <a:rPr lang="ru-RU" sz="2400" b="1" i="1" dirty="0" smtClean="0">
                <a:solidFill>
                  <a:srgbClr val="FF0000"/>
                </a:solidFill>
                <a:latin typeface="Times New Roman" pitchFamily="18" charset="0"/>
                <a:ea typeface="Times New Roman" pitchFamily="18" charset="0"/>
                <a:cs typeface="Times New Roman" pitchFamily="18" charset="0"/>
              </a:rPr>
              <a:t> </a:t>
            </a:r>
            <a:r>
              <a:rPr lang="ru-RU" sz="2400" b="1" i="1" dirty="0">
                <a:solidFill>
                  <a:srgbClr val="FF0000"/>
                </a:solidFill>
                <a:latin typeface="Times New Roman" pitchFamily="18" charset="0"/>
                <a:ea typeface="Times New Roman" pitchFamily="18" charset="0"/>
                <a:cs typeface="Times New Roman" pitchFamily="18" charset="0"/>
              </a:rPr>
              <a:t>Сборка цветка</a:t>
            </a:r>
            <a:r>
              <a:rPr lang="ru-RU" sz="2400" i="1" dirty="0">
                <a:latin typeface="Times New Roman" pitchFamily="18" charset="0"/>
                <a:cs typeface="Times New Roman" pitchFamily="18" charset="0"/>
              </a:rPr>
              <a:t/>
            </a:r>
            <a:br>
              <a:rPr lang="ru-RU" sz="2400" i="1" dirty="0">
                <a:latin typeface="Times New Roman" pitchFamily="18" charset="0"/>
                <a:cs typeface="Times New Roman" pitchFamily="18" charset="0"/>
              </a:rPr>
            </a:br>
            <a:r>
              <a:rPr lang="ru-RU" sz="2000" i="1" dirty="0">
                <a:solidFill>
                  <a:srgbClr val="000000"/>
                </a:solidFill>
                <a:latin typeface="Times New Roman" pitchFamily="18" charset="0"/>
                <a:ea typeface="Times New Roman" pitchFamily="18" charset="0"/>
                <a:cs typeface="Times New Roman" pitchFamily="18" charset="0"/>
              </a:rPr>
              <a:t>Теперь самое приятное: сборка цветка.</a:t>
            </a:r>
            <a:br>
              <a:rPr lang="ru-RU" sz="2000" i="1" dirty="0">
                <a:solidFill>
                  <a:srgbClr val="000000"/>
                </a:solidFill>
                <a:latin typeface="Times New Roman" pitchFamily="18" charset="0"/>
                <a:ea typeface="Times New Roman" pitchFamily="18" charset="0"/>
                <a:cs typeface="Times New Roman" pitchFamily="18" charset="0"/>
              </a:rPr>
            </a:br>
            <a:r>
              <a:rPr lang="ru-RU" sz="2000" i="1" dirty="0">
                <a:solidFill>
                  <a:srgbClr val="000000"/>
                </a:solidFill>
                <a:latin typeface="Times New Roman" pitchFamily="18" charset="0"/>
                <a:ea typeface="Times New Roman" pitchFamily="18" charset="0"/>
                <a:cs typeface="Times New Roman" pitchFamily="18" charset="0"/>
              </a:rPr>
              <a:t>Подготовим основу для цветка, на которую будем крепить множество лепестков пиона.</a:t>
            </a:r>
            <a:br>
              <a:rPr lang="ru-RU" sz="2000" i="1" dirty="0">
                <a:solidFill>
                  <a:srgbClr val="000000"/>
                </a:solidFill>
                <a:latin typeface="Times New Roman" pitchFamily="18" charset="0"/>
                <a:ea typeface="Times New Roman" pitchFamily="18" charset="0"/>
                <a:cs typeface="Times New Roman" pitchFamily="18" charset="0"/>
              </a:rPr>
            </a:br>
            <a:r>
              <a:rPr lang="ru-RU" sz="2000" i="1" dirty="0">
                <a:solidFill>
                  <a:srgbClr val="000000"/>
                </a:solidFill>
                <a:latin typeface="Times New Roman" pitchFamily="18" charset="0"/>
                <a:ea typeface="Times New Roman" pitchFamily="18" charset="0"/>
                <a:cs typeface="Times New Roman" pitchFamily="18" charset="0"/>
              </a:rPr>
              <a:t>Для этого из кусочка фольги формируем шарик диаметром около 1.5 см. Вместо фольги можно использовать бусину подходящего размера и отверстия. В шарике делаем отверстие проволокой (либо другим острым предметом: шилом, спицей). Заливаем отверстие клеем из </a:t>
            </a:r>
            <a:r>
              <a:rPr lang="ru-RU" sz="2000" i="1" dirty="0" err="1">
                <a:solidFill>
                  <a:srgbClr val="000000"/>
                </a:solidFill>
                <a:latin typeface="Times New Roman" pitchFamily="18" charset="0"/>
                <a:ea typeface="Times New Roman" pitchFamily="18" charset="0"/>
                <a:cs typeface="Times New Roman" pitchFamily="18" charset="0"/>
              </a:rPr>
              <a:t>термопистолета</a:t>
            </a:r>
            <a:r>
              <a:rPr lang="ru-RU" sz="2000" i="1" dirty="0">
                <a:solidFill>
                  <a:srgbClr val="000000"/>
                </a:solidFill>
                <a:latin typeface="Times New Roman" pitchFamily="18" charset="0"/>
                <a:ea typeface="Times New Roman" pitchFamily="18" charset="0"/>
                <a:cs typeface="Times New Roman" pitchFamily="18" charset="0"/>
              </a:rPr>
              <a:t> и сразу же вставляем в отверстие проволоку.</a:t>
            </a:r>
            <a:r>
              <a:rPr lang="ru-RU" sz="2000" i="1" dirty="0">
                <a:latin typeface="Times New Roman" pitchFamily="18" charset="0"/>
                <a:cs typeface="Times New Roman" pitchFamily="18" charset="0"/>
              </a:rPr>
              <a:t/>
            </a:r>
            <a:br>
              <a:rPr lang="ru-RU" sz="2000" i="1" dirty="0">
                <a:latin typeface="Times New Roman" pitchFamily="18" charset="0"/>
                <a:cs typeface="Times New Roman" pitchFamily="18" charset="0"/>
              </a:rPr>
            </a:br>
            <a:endParaRPr lang="ru-RU" sz="2000" dirty="0"/>
          </a:p>
        </p:txBody>
      </p:sp>
      <p:pic>
        <p:nvPicPr>
          <p:cNvPr id="4" name="Объект 3" descr="Мастер-класс Пион из фоамирана"/>
          <p:cNvPicPr>
            <a:picLocks noGrp="1"/>
          </p:cNvPicPr>
          <p:nvPr>
            <p:ph sz="quarter" idx="1"/>
          </p:nvPr>
        </p:nvPicPr>
        <p:blipFill>
          <a:blip r:embed="rId2" cstate="print"/>
          <a:srcRect l="9655" r="24545"/>
          <a:stretch>
            <a:fillRect/>
          </a:stretch>
        </p:blipFill>
        <p:spPr bwMode="auto">
          <a:xfrm>
            <a:off x="467544" y="3407455"/>
            <a:ext cx="2807818" cy="2286000"/>
          </a:xfrm>
          <a:prstGeom prst="rect">
            <a:avLst/>
          </a:prstGeom>
          <a:noFill/>
          <a:ln w="9525">
            <a:noFill/>
            <a:miter lim="800000"/>
            <a:headEnd/>
            <a:tailEnd/>
          </a:ln>
        </p:spPr>
      </p:pic>
      <p:pic>
        <p:nvPicPr>
          <p:cNvPr id="5" name="Рисунок 4" descr="Мастер-класс Пион из фоамирана"/>
          <p:cNvPicPr/>
          <p:nvPr/>
        </p:nvPicPr>
        <p:blipFill>
          <a:blip r:embed="rId3" cstate="print"/>
          <a:srcRect l="5361" r="23651"/>
          <a:stretch>
            <a:fillRect/>
          </a:stretch>
        </p:blipFill>
        <p:spPr bwMode="auto">
          <a:xfrm>
            <a:off x="4860032" y="3284984"/>
            <a:ext cx="3783965" cy="2857500"/>
          </a:xfrm>
          <a:prstGeom prst="rect">
            <a:avLst/>
          </a:prstGeom>
          <a:noFill/>
          <a:ln w="9525">
            <a:noFill/>
            <a:miter lim="800000"/>
            <a:headEnd/>
            <a:tailEnd/>
          </a:ln>
        </p:spPr>
      </p:pic>
    </p:spTree>
    <p:extLst>
      <p:ext uri="{BB962C8B-B14F-4D97-AF65-F5344CB8AC3E}">
        <p14:creationId xmlns:p14="http://schemas.microsoft.com/office/powerpoint/2010/main" val="5380316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fontAlgn="base">
              <a:spcAft>
                <a:spcPct val="0"/>
              </a:spcAft>
            </a:pPr>
            <a:r>
              <a:rPr lang="ru-RU" sz="2800" i="1" dirty="0">
                <a:solidFill>
                  <a:srgbClr val="000000"/>
                </a:solidFill>
                <a:latin typeface="Times New Roman" pitchFamily="18" charset="0"/>
                <a:ea typeface="Times New Roman" pitchFamily="18" charset="0"/>
                <a:cs typeface="Times New Roman" pitchFamily="18" charset="0"/>
              </a:rPr>
              <a:t>Надеваем на проволоку заготовку </a:t>
            </a:r>
            <a:r>
              <a:rPr lang="ru-RU" sz="2800" i="1" dirty="0">
                <a:solidFill>
                  <a:srgbClr val="FF0000"/>
                </a:solidFill>
                <a:latin typeface="Times New Roman" pitchFamily="18" charset="0"/>
                <a:ea typeface="Times New Roman" pitchFamily="18" charset="0"/>
                <a:cs typeface="Times New Roman" pitchFamily="18" charset="0"/>
              </a:rPr>
              <a:t>ж</a:t>
            </a:r>
            <a:r>
              <a:rPr lang="ru-RU" sz="2800" i="1" dirty="0">
                <a:solidFill>
                  <a:srgbClr val="000000"/>
                </a:solidFill>
                <a:latin typeface="Times New Roman" pitchFamily="18" charset="0"/>
                <a:ea typeface="Times New Roman" pitchFamily="18" charset="0"/>
                <a:cs typeface="Times New Roman" pitchFamily="18" charset="0"/>
              </a:rPr>
              <a:t>, и связываем ниткой все «лучики» сверху, над бусиной.</a:t>
            </a:r>
            <a:endParaRPr lang="ru-RU" sz="2800" i="1" dirty="0">
              <a:latin typeface="Times New Roman" pitchFamily="18" charset="0"/>
              <a:cs typeface="Times New Roman" pitchFamily="18" charset="0"/>
            </a:endParaRPr>
          </a:p>
        </p:txBody>
      </p:sp>
      <p:pic>
        <p:nvPicPr>
          <p:cNvPr id="4" name="Объект 3" descr="Мастер-класс Пион из фоамирана"/>
          <p:cNvPicPr>
            <a:picLocks noGrp="1"/>
          </p:cNvPicPr>
          <p:nvPr>
            <p:ph sz="quarter" idx="1"/>
          </p:nvPr>
        </p:nvPicPr>
        <p:blipFill>
          <a:blip r:embed="rId2" cstate="print"/>
          <a:srcRect l="7689" r="23472"/>
          <a:stretch>
            <a:fillRect/>
          </a:stretch>
        </p:blipFill>
        <p:spPr bwMode="auto">
          <a:xfrm>
            <a:off x="395536" y="1914550"/>
            <a:ext cx="3816424" cy="2738586"/>
          </a:xfrm>
          <a:prstGeom prst="rect">
            <a:avLst/>
          </a:prstGeom>
          <a:noFill/>
          <a:ln w="9525">
            <a:noFill/>
            <a:miter lim="800000"/>
            <a:headEnd/>
            <a:tailEnd/>
          </a:ln>
        </p:spPr>
      </p:pic>
      <p:pic>
        <p:nvPicPr>
          <p:cNvPr id="5" name="Рисунок 4" descr="Мастер-класс Пион из фоамирана"/>
          <p:cNvPicPr/>
          <p:nvPr/>
        </p:nvPicPr>
        <p:blipFill>
          <a:blip r:embed="rId3" cstate="print"/>
          <a:srcRect l="6612" r="24008"/>
          <a:stretch>
            <a:fillRect/>
          </a:stretch>
        </p:blipFill>
        <p:spPr bwMode="auto">
          <a:xfrm>
            <a:off x="4355976" y="3284984"/>
            <a:ext cx="3698240" cy="2857500"/>
          </a:xfrm>
          <a:prstGeom prst="rect">
            <a:avLst/>
          </a:prstGeom>
          <a:noFill/>
          <a:ln w="9525">
            <a:noFill/>
            <a:miter lim="800000"/>
            <a:headEnd/>
            <a:tailEnd/>
          </a:ln>
        </p:spPr>
      </p:pic>
    </p:spTree>
    <p:extLst>
      <p:ext uri="{BB962C8B-B14F-4D97-AF65-F5344CB8AC3E}">
        <p14:creationId xmlns:p14="http://schemas.microsoft.com/office/powerpoint/2010/main" val="2678677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Мастер-класс Пион из фоамирана"/>
          <p:cNvPicPr>
            <a:picLocks noGrp="1"/>
          </p:cNvPicPr>
          <p:nvPr>
            <p:ph sz="quarter" idx="1"/>
          </p:nvPr>
        </p:nvPicPr>
        <p:blipFill>
          <a:blip r:embed="rId2" cstate="print"/>
          <a:srcRect l="18773" r="38841"/>
          <a:stretch>
            <a:fillRect/>
          </a:stretch>
        </p:blipFill>
        <p:spPr bwMode="auto">
          <a:xfrm>
            <a:off x="7334" y="681335"/>
            <a:ext cx="1808695" cy="2286000"/>
          </a:xfrm>
          <a:prstGeom prst="rect">
            <a:avLst/>
          </a:prstGeom>
          <a:noFill/>
          <a:ln w="9525">
            <a:noFill/>
            <a:miter lim="800000"/>
            <a:headEnd/>
            <a:tailEnd/>
          </a:ln>
        </p:spPr>
      </p:pic>
      <p:sp>
        <p:nvSpPr>
          <p:cNvPr id="2" name="Заголовок 1"/>
          <p:cNvSpPr>
            <a:spLocks noGrp="1"/>
          </p:cNvSpPr>
          <p:nvPr>
            <p:ph type="title"/>
          </p:nvPr>
        </p:nvSpPr>
        <p:spPr>
          <a:xfrm>
            <a:off x="683568" y="404664"/>
            <a:ext cx="8229600" cy="1143000"/>
          </a:xfrm>
        </p:spPr>
        <p:txBody>
          <a:bodyPr>
            <a:normAutofit fontScale="90000"/>
          </a:bodyPr>
          <a:lstStyle/>
          <a:p>
            <a:pPr lvl="0"/>
            <a:r>
              <a:rPr lang="ru-RU" sz="2700" i="1" dirty="0">
                <a:solidFill>
                  <a:srgbClr val="000000"/>
                </a:solidFill>
                <a:latin typeface="Times New Roman" pitchFamily="18" charset="0"/>
                <a:ea typeface="Times New Roman" pitchFamily="18" charset="0"/>
                <a:cs typeface="Times New Roman" pitchFamily="18" charset="0"/>
              </a:rPr>
              <a:t>Кончики имитированных тычинок красим жёлтым цветом</a:t>
            </a:r>
            <a:r>
              <a:rPr lang="ru-RU" i="1" dirty="0">
                <a:solidFill>
                  <a:srgbClr val="000000"/>
                </a:solidFill>
                <a:latin typeface="Times New Roman" pitchFamily="18" charset="0"/>
                <a:ea typeface="Times New Roman" pitchFamily="18" charset="0"/>
                <a:cs typeface="Times New Roman" pitchFamily="18" charset="0"/>
              </a:rPr>
              <a:t>. </a:t>
            </a:r>
            <a:r>
              <a:rPr lang="ru-RU" i="1" dirty="0">
                <a:latin typeface="Times New Roman" pitchFamily="18" charset="0"/>
                <a:cs typeface="Times New Roman" pitchFamily="18" charset="0"/>
              </a:rPr>
              <a:t/>
            </a:r>
            <a:br>
              <a:rPr lang="ru-RU" i="1" dirty="0">
                <a:latin typeface="Times New Roman" pitchFamily="18" charset="0"/>
                <a:cs typeface="Times New Roman" pitchFamily="18" charset="0"/>
              </a:rPr>
            </a:br>
            <a:endParaRPr lang="ru-RU" dirty="0"/>
          </a:p>
        </p:txBody>
      </p:sp>
      <p:sp>
        <p:nvSpPr>
          <p:cNvPr id="5" name="Прямоугольник 4"/>
          <p:cNvSpPr/>
          <p:nvPr/>
        </p:nvSpPr>
        <p:spPr>
          <a:xfrm>
            <a:off x="467544" y="2967335"/>
            <a:ext cx="8352928" cy="830997"/>
          </a:xfrm>
          <a:prstGeom prst="rect">
            <a:avLst/>
          </a:prstGeom>
        </p:spPr>
        <p:txBody>
          <a:bodyPr wrap="square">
            <a:spAutoFit/>
          </a:bodyPr>
          <a:lstStyle/>
          <a:p>
            <a:pPr lvl="0" fontAlgn="base">
              <a:spcBef>
                <a:spcPct val="0"/>
              </a:spcBef>
              <a:spcAft>
                <a:spcPct val="0"/>
              </a:spcAft>
            </a:pPr>
            <a:r>
              <a:rPr lang="ru-RU" sz="2400" i="1" dirty="0">
                <a:solidFill>
                  <a:srgbClr val="000000"/>
                </a:solidFill>
                <a:latin typeface="Times New Roman" pitchFamily="18" charset="0"/>
                <a:ea typeface="Times New Roman" pitchFamily="18" charset="0"/>
                <a:cs typeface="Times New Roman" pitchFamily="18" charset="0"/>
              </a:rPr>
              <a:t>К основанию тычинок с помощью </a:t>
            </a:r>
            <a:r>
              <a:rPr lang="ru-RU" sz="2400" i="1" dirty="0" err="1">
                <a:solidFill>
                  <a:srgbClr val="000000"/>
                </a:solidFill>
                <a:latin typeface="Times New Roman" pitchFamily="18" charset="0"/>
                <a:ea typeface="Times New Roman" pitchFamily="18" charset="0"/>
                <a:cs typeface="Times New Roman" pitchFamily="18" charset="0"/>
              </a:rPr>
              <a:t>термоклеевого</a:t>
            </a:r>
            <a:r>
              <a:rPr lang="ru-RU" sz="2400" i="1" dirty="0">
                <a:solidFill>
                  <a:srgbClr val="000000"/>
                </a:solidFill>
                <a:latin typeface="Times New Roman" pitchFamily="18" charset="0"/>
                <a:ea typeface="Times New Roman" pitchFamily="18" charset="0"/>
                <a:cs typeface="Times New Roman" pitchFamily="18" charset="0"/>
              </a:rPr>
              <a:t> пистолета крепим 10 лепестков, </a:t>
            </a:r>
            <a:r>
              <a:rPr lang="ru-RU" sz="2400" b="1" i="1" dirty="0">
                <a:solidFill>
                  <a:srgbClr val="FF0000"/>
                </a:solidFill>
                <a:latin typeface="Times New Roman" pitchFamily="18" charset="0"/>
                <a:ea typeface="Times New Roman" pitchFamily="18" charset="0"/>
                <a:cs typeface="Times New Roman" pitchFamily="18" charset="0"/>
              </a:rPr>
              <a:t>а</a:t>
            </a:r>
            <a:endParaRPr lang="ru-RU" sz="2400" i="1" dirty="0">
              <a:latin typeface="Times New Roman" pitchFamily="18" charset="0"/>
              <a:cs typeface="Times New Roman" pitchFamily="18" charset="0"/>
            </a:endParaRPr>
          </a:p>
        </p:txBody>
      </p:sp>
      <p:pic>
        <p:nvPicPr>
          <p:cNvPr id="6" name="Рисунок 5" descr="Мастер-класс Пион из фоамирана"/>
          <p:cNvPicPr/>
          <p:nvPr/>
        </p:nvPicPr>
        <p:blipFill>
          <a:blip r:embed="rId3" cstate="print"/>
          <a:srcRect l="13581" r="27582"/>
          <a:stretch>
            <a:fillRect/>
          </a:stretch>
        </p:blipFill>
        <p:spPr bwMode="auto">
          <a:xfrm>
            <a:off x="467545" y="4221088"/>
            <a:ext cx="2232248" cy="2088232"/>
          </a:xfrm>
          <a:prstGeom prst="rect">
            <a:avLst/>
          </a:prstGeom>
          <a:noFill/>
          <a:ln w="9525">
            <a:noFill/>
            <a:miter lim="800000"/>
            <a:headEnd/>
            <a:tailEnd/>
          </a:ln>
        </p:spPr>
      </p:pic>
      <p:pic>
        <p:nvPicPr>
          <p:cNvPr id="7" name="Рисунок 6" descr="Мастер-класс Пион из фоамирана"/>
          <p:cNvPicPr/>
          <p:nvPr/>
        </p:nvPicPr>
        <p:blipFill>
          <a:blip r:embed="rId4" cstate="print"/>
          <a:srcRect l="13053" r="25259"/>
          <a:stretch>
            <a:fillRect/>
          </a:stretch>
        </p:blipFill>
        <p:spPr bwMode="auto">
          <a:xfrm>
            <a:off x="4770089" y="4221088"/>
            <a:ext cx="2736304" cy="2281436"/>
          </a:xfrm>
          <a:prstGeom prst="rect">
            <a:avLst/>
          </a:prstGeom>
          <a:noFill/>
          <a:ln w="9525">
            <a:noFill/>
            <a:miter lim="800000"/>
            <a:headEnd/>
            <a:tailEnd/>
          </a:ln>
        </p:spPr>
      </p:pic>
    </p:spTree>
    <p:extLst>
      <p:ext uri="{BB962C8B-B14F-4D97-AF65-F5344CB8AC3E}">
        <p14:creationId xmlns:p14="http://schemas.microsoft.com/office/powerpoint/2010/main" val="6447016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363272" cy="2232248"/>
          </a:xfrm>
        </p:spPr>
        <p:txBody>
          <a:bodyPr>
            <a:noAutofit/>
          </a:bodyPr>
          <a:lstStyle/>
          <a:p>
            <a:pPr lvl="0"/>
            <a:r>
              <a:rPr lang="ru-RU" sz="2000" i="1" dirty="0">
                <a:solidFill>
                  <a:srgbClr val="000000"/>
                </a:solidFill>
                <a:latin typeface="Times New Roman" pitchFamily="18" charset="0"/>
                <a:ea typeface="Times New Roman" pitchFamily="18" charset="0"/>
                <a:cs typeface="Times New Roman" pitchFamily="18" charset="0"/>
              </a:rPr>
              <a:t>Затем клеим лепестки </a:t>
            </a:r>
            <a:r>
              <a:rPr lang="ru-RU" sz="2000" b="1" i="1" dirty="0">
                <a:solidFill>
                  <a:srgbClr val="FF0000"/>
                </a:solidFill>
                <a:latin typeface="Times New Roman" pitchFamily="18" charset="0"/>
                <a:ea typeface="Times New Roman" pitchFamily="18" charset="0"/>
                <a:cs typeface="Times New Roman" pitchFamily="18" charset="0"/>
              </a:rPr>
              <a:t>б</a:t>
            </a:r>
            <a:r>
              <a:rPr lang="ru-RU" sz="2000" i="1" dirty="0">
                <a:solidFill>
                  <a:srgbClr val="000000"/>
                </a:solidFill>
                <a:latin typeface="Times New Roman" pitchFamily="18" charset="0"/>
                <a:ea typeface="Times New Roman" pitchFamily="18" charset="0"/>
                <a:cs typeface="Times New Roman" pitchFamily="18" charset="0"/>
              </a:rPr>
              <a:t>. Чтобы цветок получился пышным, приклеивайте лепестки сложенными гармошкой у основания, создавая небольшие складочки. Таким образом по кругу наклеиваем 10 лепестков светло-розового цвета и последним рядом 5 лепестков тёмно-розового цвета.</a:t>
            </a:r>
            <a:r>
              <a:rPr lang="ru-RU" sz="2000" i="1" dirty="0">
                <a:latin typeface="Times New Roman" pitchFamily="18" charset="0"/>
                <a:cs typeface="Times New Roman" pitchFamily="18" charset="0"/>
              </a:rPr>
              <a:t/>
            </a:r>
            <a:br>
              <a:rPr lang="ru-RU" sz="2000" i="1" dirty="0">
                <a:latin typeface="Times New Roman" pitchFamily="18" charset="0"/>
                <a:cs typeface="Times New Roman" pitchFamily="18" charset="0"/>
              </a:rPr>
            </a:br>
            <a:endParaRPr lang="ru-RU" sz="2000" dirty="0"/>
          </a:p>
        </p:txBody>
      </p:sp>
      <p:pic>
        <p:nvPicPr>
          <p:cNvPr id="4" name="Объект 3" descr="Мастер-класс Пион из фоамирана"/>
          <p:cNvPicPr>
            <a:picLocks noGrp="1"/>
          </p:cNvPicPr>
          <p:nvPr>
            <p:ph sz="quarter" idx="1"/>
          </p:nvPr>
        </p:nvPicPr>
        <p:blipFill>
          <a:blip r:embed="rId2" cstate="print"/>
          <a:srcRect l="11615" r="22936"/>
          <a:stretch>
            <a:fillRect/>
          </a:stretch>
        </p:blipFill>
        <p:spPr bwMode="auto">
          <a:xfrm>
            <a:off x="107504" y="1772816"/>
            <a:ext cx="2792840" cy="2286000"/>
          </a:xfrm>
          <a:prstGeom prst="rect">
            <a:avLst/>
          </a:prstGeom>
          <a:noFill/>
          <a:ln w="9525">
            <a:noFill/>
            <a:miter lim="800000"/>
            <a:headEnd/>
            <a:tailEnd/>
          </a:ln>
        </p:spPr>
      </p:pic>
      <p:pic>
        <p:nvPicPr>
          <p:cNvPr id="5" name="Рисунок 4" descr="Мастер-класс Пион из фоамирана"/>
          <p:cNvPicPr/>
          <p:nvPr/>
        </p:nvPicPr>
        <p:blipFill>
          <a:blip r:embed="rId3" cstate="print"/>
          <a:srcRect l="16976" r="23651"/>
          <a:stretch>
            <a:fillRect/>
          </a:stretch>
        </p:blipFill>
        <p:spPr bwMode="auto">
          <a:xfrm>
            <a:off x="5979160" y="1772816"/>
            <a:ext cx="3164840" cy="2857500"/>
          </a:xfrm>
          <a:prstGeom prst="rect">
            <a:avLst/>
          </a:prstGeom>
          <a:noFill/>
          <a:ln w="9525">
            <a:noFill/>
            <a:miter lim="800000"/>
            <a:headEnd/>
            <a:tailEnd/>
          </a:ln>
        </p:spPr>
      </p:pic>
      <p:pic>
        <p:nvPicPr>
          <p:cNvPr id="6" name="Рисунок 5" descr="Мастер-класс Пион из фоамирана"/>
          <p:cNvPicPr/>
          <p:nvPr/>
        </p:nvPicPr>
        <p:blipFill>
          <a:blip r:embed="rId4" cstate="print"/>
          <a:srcRect l="8583" r="23472"/>
          <a:stretch>
            <a:fillRect/>
          </a:stretch>
        </p:blipFill>
        <p:spPr bwMode="auto">
          <a:xfrm>
            <a:off x="323528" y="4630316"/>
            <a:ext cx="2376264" cy="1823020"/>
          </a:xfrm>
          <a:prstGeom prst="rect">
            <a:avLst/>
          </a:prstGeom>
          <a:noFill/>
          <a:ln w="9525">
            <a:noFill/>
            <a:miter lim="800000"/>
            <a:headEnd/>
            <a:tailEnd/>
          </a:ln>
        </p:spPr>
      </p:pic>
      <p:pic>
        <p:nvPicPr>
          <p:cNvPr id="7" name="Рисунок 6" descr="Мастер-класс Пион из фоамирана"/>
          <p:cNvPicPr/>
          <p:nvPr/>
        </p:nvPicPr>
        <p:blipFill>
          <a:blip r:embed="rId5" cstate="print"/>
          <a:srcRect l="15556" r="23472"/>
          <a:stretch>
            <a:fillRect/>
          </a:stretch>
        </p:blipFill>
        <p:spPr bwMode="auto">
          <a:xfrm>
            <a:off x="2987824" y="3582822"/>
            <a:ext cx="3248025" cy="2857500"/>
          </a:xfrm>
          <a:prstGeom prst="rect">
            <a:avLst/>
          </a:prstGeom>
          <a:noFill/>
          <a:ln w="9525">
            <a:noFill/>
            <a:miter lim="800000"/>
            <a:headEnd/>
            <a:tailEnd/>
          </a:ln>
        </p:spPr>
      </p:pic>
      <p:pic>
        <p:nvPicPr>
          <p:cNvPr id="8" name="Объект 3" descr="Мастер-класс Пион из фоамирана"/>
          <p:cNvPicPr>
            <a:picLocks/>
          </p:cNvPicPr>
          <p:nvPr/>
        </p:nvPicPr>
        <p:blipFill>
          <a:blip r:embed="rId2" cstate="print"/>
          <a:srcRect l="11615" r="22936"/>
          <a:stretch>
            <a:fillRect/>
          </a:stretch>
        </p:blipFill>
        <p:spPr bwMode="auto">
          <a:xfrm>
            <a:off x="115240" y="1772816"/>
            <a:ext cx="2792840" cy="2286000"/>
          </a:xfrm>
          <a:prstGeom prst="rect">
            <a:avLst/>
          </a:prstGeom>
          <a:noFill/>
          <a:ln w="9525">
            <a:noFill/>
            <a:miter lim="800000"/>
            <a:headEnd/>
            <a:tailEnd/>
          </a:ln>
        </p:spPr>
      </p:pic>
      <p:pic>
        <p:nvPicPr>
          <p:cNvPr id="9" name="Объект 3" descr="Мастер-класс Пион из фоамирана"/>
          <p:cNvPicPr>
            <a:picLocks/>
          </p:cNvPicPr>
          <p:nvPr/>
        </p:nvPicPr>
        <p:blipFill>
          <a:blip r:embed="rId2" cstate="print"/>
          <a:srcRect l="11615" r="22936"/>
          <a:stretch>
            <a:fillRect/>
          </a:stretch>
        </p:blipFill>
        <p:spPr bwMode="auto">
          <a:xfrm>
            <a:off x="267640" y="1925216"/>
            <a:ext cx="2792840" cy="2286000"/>
          </a:xfrm>
          <a:prstGeom prst="rect">
            <a:avLst/>
          </a:prstGeom>
          <a:noFill/>
          <a:ln w="9525">
            <a:noFill/>
            <a:miter lim="800000"/>
            <a:headEnd/>
            <a:tailEnd/>
          </a:ln>
        </p:spPr>
      </p:pic>
      <p:pic>
        <p:nvPicPr>
          <p:cNvPr id="10" name="Объект 3" descr="Мастер-класс Пион из фоамирана"/>
          <p:cNvPicPr>
            <a:picLocks/>
          </p:cNvPicPr>
          <p:nvPr/>
        </p:nvPicPr>
        <p:blipFill>
          <a:blip r:embed="rId2" cstate="print"/>
          <a:srcRect l="11615" r="22936"/>
          <a:stretch>
            <a:fillRect/>
          </a:stretch>
        </p:blipFill>
        <p:spPr bwMode="auto">
          <a:xfrm>
            <a:off x="420040" y="2077616"/>
            <a:ext cx="2792840" cy="2286000"/>
          </a:xfrm>
          <a:prstGeom prst="rect">
            <a:avLst/>
          </a:prstGeom>
          <a:noFill/>
          <a:ln w="9525">
            <a:noFill/>
            <a:miter lim="800000"/>
            <a:headEnd/>
            <a:tailEnd/>
          </a:ln>
        </p:spPr>
      </p:pic>
    </p:spTree>
    <p:extLst>
      <p:ext uri="{BB962C8B-B14F-4D97-AF65-F5344CB8AC3E}">
        <p14:creationId xmlns:p14="http://schemas.microsoft.com/office/powerpoint/2010/main" val="10352322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i="1" dirty="0">
                <a:solidFill>
                  <a:srgbClr val="000000"/>
                </a:solidFill>
                <a:latin typeface="Times New Roman" pitchFamily="18" charset="0"/>
                <a:ea typeface="Times New Roman" pitchFamily="18" charset="0"/>
                <a:cs typeface="Times New Roman" pitchFamily="18" charset="0"/>
              </a:rPr>
              <a:t>Следующим рядом подклеиваем 5 лепестков </a:t>
            </a:r>
            <a:r>
              <a:rPr lang="ru-RU" sz="2400" b="1" i="1" dirty="0">
                <a:solidFill>
                  <a:srgbClr val="FF0000"/>
                </a:solidFill>
                <a:latin typeface="Times New Roman" pitchFamily="18" charset="0"/>
                <a:ea typeface="Times New Roman" pitchFamily="18" charset="0"/>
                <a:cs typeface="Times New Roman" pitchFamily="18" charset="0"/>
              </a:rPr>
              <a:t>с</a:t>
            </a:r>
            <a:r>
              <a:rPr lang="ru-RU" sz="2400" i="1" dirty="0">
                <a:solidFill>
                  <a:srgbClr val="000000"/>
                </a:solidFill>
                <a:latin typeface="Times New Roman" pitchFamily="18" charset="0"/>
                <a:ea typeface="Times New Roman" pitchFamily="18" charset="0"/>
                <a:cs typeface="Times New Roman" pitchFamily="18" charset="0"/>
              </a:rPr>
              <a:t> и ниже в шахматном порядке еще пять таких же лепестков</a:t>
            </a:r>
            <a:endParaRPr lang="ru-RU" sz="2400" dirty="0"/>
          </a:p>
        </p:txBody>
      </p:sp>
      <p:pic>
        <p:nvPicPr>
          <p:cNvPr id="4" name="Объект 3" descr="Мастер-класс Пион из фоамирана"/>
          <p:cNvPicPr>
            <a:picLocks noGrp="1"/>
          </p:cNvPicPr>
          <p:nvPr>
            <p:ph sz="quarter" idx="1"/>
          </p:nvPr>
        </p:nvPicPr>
        <p:blipFill>
          <a:blip r:embed="rId2" cstate="print"/>
          <a:srcRect l="10900" r="23651"/>
          <a:stretch>
            <a:fillRect/>
          </a:stretch>
        </p:blipFill>
        <p:spPr bwMode="auto">
          <a:xfrm>
            <a:off x="467544" y="2708920"/>
            <a:ext cx="3384376" cy="2592288"/>
          </a:xfrm>
          <a:prstGeom prst="rect">
            <a:avLst/>
          </a:prstGeom>
          <a:noFill/>
          <a:ln w="9525">
            <a:noFill/>
            <a:miter lim="800000"/>
            <a:headEnd/>
            <a:tailEnd/>
          </a:ln>
        </p:spPr>
      </p:pic>
      <p:pic>
        <p:nvPicPr>
          <p:cNvPr id="5" name="Рисунок 4" descr="Мастер-класс Пион из фоамирана"/>
          <p:cNvPicPr/>
          <p:nvPr/>
        </p:nvPicPr>
        <p:blipFill>
          <a:blip r:embed="rId3" cstate="print"/>
          <a:srcRect l="5539" r="23651"/>
          <a:stretch>
            <a:fillRect/>
          </a:stretch>
        </p:blipFill>
        <p:spPr bwMode="auto">
          <a:xfrm>
            <a:off x="4067944" y="1556792"/>
            <a:ext cx="3774440" cy="2857500"/>
          </a:xfrm>
          <a:prstGeom prst="rect">
            <a:avLst/>
          </a:prstGeom>
          <a:noFill/>
          <a:ln w="9525">
            <a:noFill/>
            <a:miter lim="800000"/>
            <a:headEnd/>
            <a:tailEnd/>
          </a:ln>
        </p:spPr>
      </p:pic>
    </p:spTree>
    <p:extLst>
      <p:ext uri="{BB962C8B-B14F-4D97-AF65-F5344CB8AC3E}">
        <p14:creationId xmlns:p14="http://schemas.microsoft.com/office/powerpoint/2010/main" val="3913663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3656" y="-171400"/>
            <a:ext cx="8462392" cy="1368152"/>
          </a:xfrm>
        </p:spPr>
        <p:txBody>
          <a:bodyPr>
            <a:noAutofit/>
          </a:bodyPr>
          <a:lstStyle/>
          <a:p>
            <a:pPr lvl="0"/>
            <a:r>
              <a:rPr lang="ru-RU" sz="2400" i="1" dirty="0">
                <a:solidFill>
                  <a:srgbClr val="000000"/>
                </a:solidFill>
                <a:latin typeface="Times New Roman" pitchFamily="18" charset="0"/>
                <a:ea typeface="Times New Roman" pitchFamily="18" charset="0"/>
                <a:cs typeface="Times New Roman" pitchFamily="18" charset="0"/>
              </a:rPr>
              <a:t>Затем подклеиваем лепестки </a:t>
            </a:r>
            <a:r>
              <a:rPr lang="ru-RU" sz="2400" b="1" i="1" dirty="0">
                <a:solidFill>
                  <a:srgbClr val="FF0000"/>
                </a:solidFill>
                <a:latin typeface="Times New Roman" pitchFamily="18" charset="0"/>
                <a:ea typeface="Times New Roman" pitchFamily="18" charset="0"/>
                <a:cs typeface="Times New Roman" pitchFamily="18" charset="0"/>
              </a:rPr>
              <a:t>д</a:t>
            </a:r>
            <a:r>
              <a:rPr lang="ru-RU" sz="2400" i="1" dirty="0">
                <a:solidFill>
                  <a:srgbClr val="000000"/>
                </a:solidFill>
                <a:latin typeface="Times New Roman" pitchFamily="18" charset="0"/>
                <a:ea typeface="Times New Roman" pitchFamily="18" charset="0"/>
                <a:cs typeface="Times New Roman" pitchFamily="18" charset="0"/>
              </a:rPr>
              <a:t> в количестве 5 шт. в шахматном порядке по отношению к лепесткам предыдущего ряда.</a:t>
            </a:r>
            <a:r>
              <a:rPr lang="ru-RU" sz="2400" i="1" dirty="0">
                <a:latin typeface="Times New Roman" pitchFamily="18" charset="0"/>
                <a:cs typeface="Times New Roman" pitchFamily="18" charset="0"/>
              </a:rPr>
              <a:t/>
            </a:r>
            <a:br>
              <a:rPr lang="ru-RU" sz="2400" i="1" dirty="0">
                <a:latin typeface="Times New Roman" pitchFamily="18" charset="0"/>
                <a:cs typeface="Times New Roman" pitchFamily="18" charset="0"/>
              </a:rPr>
            </a:br>
            <a:endParaRPr lang="ru-RU" sz="2400" dirty="0"/>
          </a:p>
        </p:txBody>
      </p:sp>
      <p:pic>
        <p:nvPicPr>
          <p:cNvPr id="4" name="Объект 3" descr="Мастер-класс Пион из фоамирана"/>
          <p:cNvPicPr>
            <a:picLocks noGrp="1"/>
          </p:cNvPicPr>
          <p:nvPr>
            <p:ph sz="quarter" idx="1"/>
          </p:nvPr>
        </p:nvPicPr>
        <p:blipFill>
          <a:blip r:embed="rId2" cstate="print"/>
          <a:srcRect l="13589" r="23115"/>
          <a:stretch>
            <a:fillRect/>
          </a:stretch>
        </p:blipFill>
        <p:spPr bwMode="auto">
          <a:xfrm>
            <a:off x="0" y="1268760"/>
            <a:ext cx="2700967" cy="2286000"/>
          </a:xfrm>
          <a:prstGeom prst="rect">
            <a:avLst/>
          </a:prstGeom>
          <a:noFill/>
          <a:ln w="9525">
            <a:noFill/>
            <a:miter lim="800000"/>
            <a:headEnd/>
            <a:tailEnd/>
          </a:ln>
        </p:spPr>
      </p:pic>
      <p:pic>
        <p:nvPicPr>
          <p:cNvPr id="5" name="Рисунок 4" descr="Мастер-класс Пион из фоамирана"/>
          <p:cNvPicPr/>
          <p:nvPr/>
        </p:nvPicPr>
        <p:blipFill>
          <a:blip r:embed="rId3" cstate="print"/>
          <a:srcRect l="18584" r="23294"/>
          <a:stretch>
            <a:fillRect/>
          </a:stretch>
        </p:blipFill>
        <p:spPr bwMode="auto">
          <a:xfrm>
            <a:off x="5220072" y="908720"/>
            <a:ext cx="3098165" cy="2857500"/>
          </a:xfrm>
          <a:prstGeom prst="rect">
            <a:avLst/>
          </a:prstGeom>
          <a:noFill/>
          <a:ln w="9525">
            <a:noFill/>
            <a:miter lim="800000"/>
            <a:headEnd/>
            <a:tailEnd/>
          </a:ln>
        </p:spPr>
      </p:pic>
      <p:sp>
        <p:nvSpPr>
          <p:cNvPr id="6" name="Прямоугольник 5"/>
          <p:cNvSpPr/>
          <p:nvPr/>
        </p:nvSpPr>
        <p:spPr>
          <a:xfrm>
            <a:off x="683568" y="3197445"/>
            <a:ext cx="6462464" cy="830997"/>
          </a:xfrm>
          <a:prstGeom prst="rect">
            <a:avLst/>
          </a:prstGeom>
        </p:spPr>
        <p:txBody>
          <a:bodyPr wrap="square">
            <a:spAutoFit/>
          </a:bodyPr>
          <a:lstStyle/>
          <a:p>
            <a:r>
              <a:rPr lang="ru-RU" i="1" dirty="0">
                <a:solidFill>
                  <a:srgbClr val="000000"/>
                </a:solidFill>
                <a:latin typeface="Times New Roman" pitchFamily="18" charset="0"/>
                <a:ea typeface="Times New Roman" pitchFamily="18" charset="0"/>
                <a:cs typeface="Times New Roman" pitchFamily="18" charset="0"/>
              </a:rPr>
              <a:t>И </a:t>
            </a:r>
            <a:r>
              <a:rPr lang="ru-RU" sz="2400" i="1" dirty="0">
                <a:solidFill>
                  <a:srgbClr val="000000"/>
                </a:solidFill>
                <a:latin typeface="Times New Roman" pitchFamily="18" charset="0"/>
                <a:ea typeface="Times New Roman" pitchFamily="18" charset="0"/>
                <a:cs typeface="Times New Roman" pitchFamily="18" charset="0"/>
              </a:rPr>
              <a:t>последний ряд: самые крупные </a:t>
            </a:r>
            <a:r>
              <a:rPr lang="ru-RU" sz="2400" b="1" i="1" dirty="0">
                <a:solidFill>
                  <a:srgbClr val="FF0000"/>
                </a:solidFill>
                <a:latin typeface="Times New Roman" pitchFamily="18" charset="0"/>
                <a:ea typeface="Times New Roman" pitchFamily="18" charset="0"/>
                <a:cs typeface="Times New Roman" pitchFamily="18" charset="0"/>
              </a:rPr>
              <a:t>е</a:t>
            </a:r>
            <a:r>
              <a:rPr lang="ru-RU" sz="2400" i="1" dirty="0">
                <a:solidFill>
                  <a:srgbClr val="000000"/>
                </a:solidFill>
                <a:latin typeface="Times New Roman" pitchFamily="18" charset="0"/>
                <a:ea typeface="Times New Roman" pitchFamily="18" charset="0"/>
                <a:cs typeface="Times New Roman" pitchFamily="18" charset="0"/>
              </a:rPr>
              <a:t> лепестки, 5 штук</a:t>
            </a:r>
            <a:endParaRPr lang="ru-RU" sz="2400" dirty="0"/>
          </a:p>
        </p:txBody>
      </p:sp>
      <p:pic>
        <p:nvPicPr>
          <p:cNvPr id="7" name="Рисунок 6" descr="Мастер-класс Пион из фоамирана"/>
          <p:cNvPicPr/>
          <p:nvPr/>
        </p:nvPicPr>
        <p:blipFill>
          <a:blip r:embed="rId4" cstate="print"/>
          <a:srcRect l="16618" r="23651"/>
          <a:stretch>
            <a:fillRect/>
          </a:stretch>
        </p:blipFill>
        <p:spPr bwMode="auto">
          <a:xfrm>
            <a:off x="179512" y="4028442"/>
            <a:ext cx="3183890" cy="2857500"/>
          </a:xfrm>
          <a:prstGeom prst="rect">
            <a:avLst/>
          </a:prstGeom>
          <a:noFill/>
          <a:ln w="9525">
            <a:noFill/>
            <a:miter lim="800000"/>
            <a:headEnd/>
            <a:tailEnd/>
          </a:ln>
        </p:spPr>
      </p:pic>
      <p:pic>
        <p:nvPicPr>
          <p:cNvPr id="8" name="Рисунок 7" descr="Мастер-класс Пион из фоамирана"/>
          <p:cNvPicPr/>
          <p:nvPr/>
        </p:nvPicPr>
        <p:blipFill>
          <a:blip r:embed="rId5" cstate="print"/>
          <a:srcRect l="17165" r="22758"/>
          <a:stretch>
            <a:fillRect/>
          </a:stretch>
        </p:blipFill>
        <p:spPr bwMode="auto">
          <a:xfrm>
            <a:off x="4211960" y="3924615"/>
            <a:ext cx="3200400" cy="2857500"/>
          </a:xfrm>
          <a:prstGeom prst="rect">
            <a:avLst/>
          </a:prstGeom>
          <a:noFill/>
          <a:ln w="9525">
            <a:noFill/>
            <a:miter lim="800000"/>
            <a:headEnd/>
            <a:tailEnd/>
          </a:ln>
        </p:spPr>
      </p:pic>
    </p:spTree>
    <p:extLst>
      <p:ext uri="{BB962C8B-B14F-4D97-AF65-F5344CB8AC3E}">
        <p14:creationId xmlns:p14="http://schemas.microsoft.com/office/powerpoint/2010/main" val="8610718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i="1" dirty="0">
                <a:solidFill>
                  <a:srgbClr val="000000"/>
                </a:solidFill>
                <a:latin typeface="Times New Roman" pitchFamily="18" charset="0"/>
                <a:ea typeface="Times New Roman" pitchFamily="18" charset="0"/>
                <a:cs typeface="Times New Roman" pitchFamily="18" charset="0"/>
              </a:rPr>
              <a:t>Осталось подклеить чашелистики. Сначала 5 маленьких листочков </a:t>
            </a:r>
            <a:r>
              <a:rPr lang="ru-RU" sz="2400" b="1" i="1" dirty="0">
                <a:solidFill>
                  <a:srgbClr val="FF0000"/>
                </a:solidFill>
                <a:latin typeface="Times New Roman" pitchFamily="18" charset="0"/>
                <a:ea typeface="Times New Roman" pitchFamily="18" charset="0"/>
                <a:cs typeface="Times New Roman" pitchFamily="18" charset="0"/>
              </a:rPr>
              <a:t>л</a:t>
            </a:r>
            <a:r>
              <a:rPr lang="ru-RU" sz="2400" i="1" dirty="0">
                <a:solidFill>
                  <a:srgbClr val="000000"/>
                </a:solidFill>
                <a:latin typeface="Times New Roman" pitchFamily="18" charset="0"/>
                <a:ea typeface="Times New Roman" pitchFamily="18" charset="0"/>
                <a:cs typeface="Times New Roman" pitchFamily="18" charset="0"/>
              </a:rPr>
              <a:t>, затем между ними 5 чашелистиков </a:t>
            </a:r>
            <a:r>
              <a:rPr lang="ru-RU" sz="2400" b="1" i="1" dirty="0">
                <a:solidFill>
                  <a:srgbClr val="FF0000"/>
                </a:solidFill>
                <a:latin typeface="Times New Roman" pitchFamily="18" charset="0"/>
                <a:ea typeface="Times New Roman" pitchFamily="18" charset="0"/>
                <a:cs typeface="Times New Roman" pitchFamily="18" charset="0"/>
              </a:rPr>
              <a:t>к</a:t>
            </a:r>
            <a:endParaRPr lang="ru-RU" sz="2400" dirty="0"/>
          </a:p>
        </p:txBody>
      </p:sp>
      <p:pic>
        <p:nvPicPr>
          <p:cNvPr id="4" name="Объект 3" descr="Мастер-класс Пион из фоамирана"/>
          <p:cNvPicPr>
            <a:picLocks noGrp="1"/>
          </p:cNvPicPr>
          <p:nvPr>
            <p:ph sz="quarter" idx="1"/>
          </p:nvPr>
        </p:nvPicPr>
        <p:blipFill>
          <a:blip r:embed="rId2" cstate="print"/>
          <a:srcRect l="10185" r="24008"/>
          <a:stretch>
            <a:fillRect/>
          </a:stretch>
        </p:blipFill>
        <p:spPr bwMode="auto">
          <a:xfrm>
            <a:off x="251520" y="1340768"/>
            <a:ext cx="2808116" cy="2286000"/>
          </a:xfrm>
          <a:prstGeom prst="rect">
            <a:avLst/>
          </a:prstGeom>
          <a:noFill/>
          <a:ln w="9525">
            <a:noFill/>
            <a:miter lim="800000"/>
            <a:headEnd/>
            <a:tailEnd/>
          </a:ln>
        </p:spPr>
      </p:pic>
      <p:pic>
        <p:nvPicPr>
          <p:cNvPr id="5" name="Рисунок 4" descr="Мастер-класс Пион из фоамирана"/>
          <p:cNvPicPr/>
          <p:nvPr/>
        </p:nvPicPr>
        <p:blipFill>
          <a:blip r:embed="rId3" cstate="print"/>
          <a:srcRect l="18763" r="22936"/>
          <a:stretch>
            <a:fillRect/>
          </a:stretch>
        </p:blipFill>
        <p:spPr bwMode="auto">
          <a:xfrm>
            <a:off x="4932040" y="1052736"/>
            <a:ext cx="3107690" cy="2857500"/>
          </a:xfrm>
          <a:prstGeom prst="rect">
            <a:avLst/>
          </a:prstGeom>
          <a:noFill/>
          <a:ln w="9525">
            <a:noFill/>
            <a:miter lim="800000"/>
            <a:headEnd/>
            <a:tailEnd/>
          </a:ln>
        </p:spPr>
      </p:pic>
      <p:sp>
        <p:nvSpPr>
          <p:cNvPr id="6" name="Прямоугольник 5"/>
          <p:cNvSpPr/>
          <p:nvPr/>
        </p:nvSpPr>
        <p:spPr>
          <a:xfrm>
            <a:off x="2699792" y="2413338"/>
            <a:ext cx="4158208" cy="2862322"/>
          </a:xfrm>
          <a:prstGeom prst="rect">
            <a:avLst/>
          </a:prstGeom>
        </p:spPr>
        <p:txBody>
          <a:bodyPr wrap="square">
            <a:spAutoFit/>
          </a:bodyPr>
          <a:lstStyle/>
          <a:p>
            <a:pPr lvl="0" fontAlgn="base">
              <a:spcBef>
                <a:spcPct val="0"/>
              </a:spcBef>
              <a:spcAft>
                <a:spcPct val="0"/>
              </a:spcAft>
            </a:pPr>
            <a:r>
              <a:rPr lang="ru-RU" sz="2000" i="1" dirty="0">
                <a:solidFill>
                  <a:srgbClr val="000000"/>
                </a:solidFill>
                <a:latin typeface="Times New Roman" pitchFamily="18" charset="0"/>
                <a:ea typeface="Times New Roman" pitchFamily="18" charset="0"/>
                <a:cs typeface="Times New Roman" pitchFamily="18" charset="0"/>
              </a:rPr>
              <a:t>С цветком закончили. Собираем листья.</a:t>
            </a:r>
            <a:endParaRPr lang="ru-RU" sz="2000" i="1" dirty="0">
              <a:latin typeface="Times New Roman" pitchFamily="18" charset="0"/>
              <a:cs typeface="Times New Roman" pitchFamily="18" charset="0"/>
            </a:endParaRPr>
          </a:p>
          <a:p>
            <a:pPr lvl="0" eaLnBrk="0" fontAlgn="base" hangingPunct="0">
              <a:spcBef>
                <a:spcPct val="0"/>
              </a:spcBef>
              <a:spcAft>
                <a:spcPct val="0"/>
              </a:spcAft>
            </a:pPr>
            <a:r>
              <a:rPr lang="ru-RU" sz="2000" i="1" dirty="0">
                <a:solidFill>
                  <a:srgbClr val="000000"/>
                </a:solidFill>
                <a:latin typeface="Times New Roman" pitchFamily="18" charset="0"/>
                <a:ea typeface="Times New Roman" pitchFamily="18" charset="0"/>
                <a:cs typeface="Times New Roman" pitchFamily="18" charset="0"/>
              </a:rPr>
              <a:t>На основание листа (1–1,5 см от края) наносим клей, прикладываем тонкую проволоку и закатываем листочек склеивая таким образом края основания листа. Таким образом приклеиваем проволоку ко всем листикам </a:t>
            </a:r>
            <a:r>
              <a:rPr lang="ru-RU" sz="2000" b="1" i="1" dirty="0">
                <a:solidFill>
                  <a:srgbClr val="FF0000"/>
                </a:solidFill>
                <a:latin typeface="Times New Roman" pitchFamily="18" charset="0"/>
                <a:ea typeface="Times New Roman" pitchFamily="18" charset="0"/>
                <a:cs typeface="Times New Roman" pitchFamily="18" charset="0"/>
              </a:rPr>
              <a:t>з</a:t>
            </a:r>
            <a:r>
              <a:rPr lang="ru-RU" sz="2000" i="1" dirty="0">
                <a:solidFill>
                  <a:srgbClr val="000000"/>
                </a:solidFill>
                <a:latin typeface="Times New Roman" pitchFamily="18" charset="0"/>
                <a:ea typeface="Times New Roman" pitchFamily="18" charset="0"/>
                <a:cs typeface="Times New Roman" pitchFamily="18" charset="0"/>
              </a:rPr>
              <a:t> и </a:t>
            </a:r>
            <a:r>
              <a:rPr lang="ru-RU" sz="2000" b="1" i="1" dirty="0">
                <a:solidFill>
                  <a:srgbClr val="FF0000"/>
                </a:solidFill>
                <a:latin typeface="Times New Roman" pitchFamily="18" charset="0"/>
                <a:ea typeface="Times New Roman" pitchFamily="18" charset="0"/>
                <a:cs typeface="Times New Roman" pitchFamily="18" charset="0"/>
              </a:rPr>
              <a:t>м</a:t>
            </a:r>
            <a:r>
              <a:rPr lang="ru-RU" sz="2000" i="1" dirty="0">
                <a:solidFill>
                  <a:srgbClr val="000000"/>
                </a:solidFill>
                <a:latin typeface="Times New Roman" pitchFamily="18" charset="0"/>
                <a:ea typeface="Times New Roman" pitchFamily="18" charset="0"/>
                <a:cs typeface="Times New Roman" pitchFamily="18" charset="0"/>
              </a:rPr>
              <a:t>.</a:t>
            </a:r>
            <a:endParaRPr lang="ru-RU" sz="2000" i="1" dirty="0">
              <a:latin typeface="Times New Roman" pitchFamily="18" charset="0"/>
              <a:cs typeface="Times New Roman" pitchFamily="18" charset="0"/>
            </a:endParaRPr>
          </a:p>
        </p:txBody>
      </p:sp>
      <p:pic>
        <p:nvPicPr>
          <p:cNvPr id="7" name="Рисунок 6" descr="Мастер-класс Пион из фоамирана"/>
          <p:cNvPicPr/>
          <p:nvPr/>
        </p:nvPicPr>
        <p:blipFill>
          <a:blip r:embed="rId4" cstate="print"/>
          <a:srcRect l="7867" r="23830"/>
          <a:stretch>
            <a:fillRect/>
          </a:stretch>
        </p:blipFill>
        <p:spPr bwMode="auto">
          <a:xfrm>
            <a:off x="539552" y="3910236"/>
            <a:ext cx="2016224" cy="2183060"/>
          </a:xfrm>
          <a:prstGeom prst="rect">
            <a:avLst/>
          </a:prstGeom>
          <a:noFill/>
          <a:ln w="9525">
            <a:noFill/>
            <a:miter lim="800000"/>
            <a:headEnd/>
            <a:tailEnd/>
          </a:ln>
        </p:spPr>
      </p:pic>
      <p:pic>
        <p:nvPicPr>
          <p:cNvPr id="8" name="Рисунок 7" descr="Мастер-класс Пион из фоамирана"/>
          <p:cNvPicPr/>
          <p:nvPr/>
        </p:nvPicPr>
        <p:blipFill>
          <a:blip r:embed="rId5" cstate="print"/>
          <a:srcRect l="6437" r="23472"/>
          <a:stretch>
            <a:fillRect/>
          </a:stretch>
        </p:blipFill>
        <p:spPr bwMode="auto">
          <a:xfrm>
            <a:off x="6485884" y="5275660"/>
            <a:ext cx="1902540" cy="1417340"/>
          </a:xfrm>
          <a:prstGeom prst="rect">
            <a:avLst/>
          </a:prstGeom>
          <a:noFill/>
          <a:ln w="9525">
            <a:noFill/>
            <a:miter lim="800000"/>
            <a:headEnd/>
            <a:tailEnd/>
          </a:ln>
        </p:spPr>
      </p:pic>
    </p:spTree>
    <p:extLst>
      <p:ext uri="{BB962C8B-B14F-4D97-AF65-F5344CB8AC3E}">
        <p14:creationId xmlns:p14="http://schemas.microsoft.com/office/powerpoint/2010/main" val="7011042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587680" cy="1539606"/>
          </a:xfrm>
        </p:spPr>
        <p:txBody>
          <a:bodyPr>
            <a:noAutofit/>
          </a:bodyPr>
          <a:lstStyle/>
          <a:p>
            <a:pPr lvl="0"/>
            <a:r>
              <a:rPr lang="ru-RU" sz="2400" i="1" dirty="0">
                <a:solidFill>
                  <a:srgbClr val="000000"/>
                </a:solidFill>
                <a:latin typeface="Times New Roman" pitchFamily="18" charset="0"/>
                <a:ea typeface="Times New Roman" pitchFamily="18" charset="0"/>
                <a:cs typeface="Times New Roman" pitchFamily="18" charset="0"/>
              </a:rPr>
              <a:t>Скрепляем один лист </a:t>
            </a:r>
            <a:r>
              <a:rPr lang="ru-RU" sz="2400" b="1" i="1" dirty="0">
                <a:solidFill>
                  <a:srgbClr val="FF0000"/>
                </a:solidFill>
                <a:latin typeface="Times New Roman" pitchFamily="18" charset="0"/>
                <a:ea typeface="Times New Roman" pitchFamily="18" charset="0"/>
                <a:cs typeface="Times New Roman" pitchFamily="18" charset="0"/>
              </a:rPr>
              <a:t>з</a:t>
            </a:r>
            <a:r>
              <a:rPr lang="ru-RU" sz="2400" i="1" dirty="0">
                <a:solidFill>
                  <a:srgbClr val="000000"/>
                </a:solidFill>
                <a:latin typeface="Times New Roman" pitchFamily="18" charset="0"/>
                <a:ea typeface="Times New Roman" pitchFamily="18" charset="0"/>
                <a:cs typeface="Times New Roman" pitchFamily="18" charset="0"/>
              </a:rPr>
              <a:t> и два листа </a:t>
            </a:r>
            <a:r>
              <a:rPr lang="ru-RU" sz="2400" b="1" i="1" dirty="0">
                <a:solidFill>
                  <a:srgbClr val="FF0000"/>
                </a:solidFill>
                <a:latin typeface="Times New Roman" pitchFamily="18" charset="0"/>
                <a:ea typeface="Times New Roman" pitchFamily="18" charset="0"/>
                <a:cs typeface="Times New Roman" pitchFamily="18" charset="0"/>
              </a:rPr>
              <a:t>м</a:t>
            </a:r>
            <a:r>
              <a:rPr lang="ru-RU" sz="2400" i="1" dirty="0">
                <a:solidFill>
                  <a:srgbClr val="FF0000"/>
                </a:solidFill>
                <a:latin typeface="Times New Roman" pitchFamily="18" charset="0"/>
                <a:ea typeface="Times New Roman" pitchFamily="18" charset="0"/>
                <a:cs typeface="Times New Roman" pitchFamily="18" charset="0"/>
              </a:rPr>
              <a:t> </a:t>
            </a:r>
            <a:r>
              <a:rPr lang="ru-RU" sz="2400" i="1" dirty="0">
                <a:solidFill>
                  <a:srgbClr val="000000"/>
                </a:solidFill>
                <a:latin typeface="Times New Roman" pitchFamily="18" charset="0"/>
                <a:ea typeface="Times New Roman" pitchFamily="18" charset="0"/>
                <a:cs typeface="Times New Roman" pitchFamily="18" charset="0"/>
              </a:rPr>
              <a:t>между собой с помощью тейп-ленты</a:t>
            </a:r>
            <a:r>
              <a:rPr lang="ru-RU" sz="2400" dirty="0">
                <a:solidFill>
                  <a:srgbClr val="000000"/>
                </a:solidFill>
                <a:latin typeface="Cambria" pitchFamily="18" charset="0"/>
                <a:ea typeface="Times New Roman" pitchFamily="18" charset="0"/>
                <a:cs typeface="Times New Roman" pitchFamily="18" charset="0"/>
              </a:rPr>
              <a:t>.</a:t>
            </a:r>
            <a:r>
              <a:rPr lang="ru-RU" sz="2400" dirty="0">
                <a:latin typeface="Arial" pitchFamily="34" charset="0"/>
                <a:cs typeface="Arial" pitchFamily="34" charset="0"/>
              </a:rPr>
              <a:t/>
            </a:r>
            <a:br>
              <a:rPr lang="ru-RU" sz="2400" dirty="0">
                <a:latin typeface="Arial" pitchFamily="34" charset="0"/>
                <a:cs typeface="Arial" pitchFamily="34" charset="0"/>
              </a:rPr>
            </a:br>
            <a:endParaRPr lang="ru-RU" sz="2400" dirty="0"/>
          </a:p>
        </p:txBody>
      </p:sp>
      <p:pic>
        <p:nvPicPr>
          <p:cNvPr id="4" name="Объект 3" descr="Мастер-класс Пион из фоамирана"/>
          <p:cNvPicPr>
            <a:picLocks noGrp="1"/>
          </p:cNvPicPr>
          <p:nvPr>
            <p:ph sz="quarter" idx="1"/>
          </p:nvPr>
        </p:nvPicPr>
        <p:blipFill>
          <a:blip r:embed="rId2" cstate="print"/>
          <a:srcRect l="8761" r="22758"/>
          <a:stretch>
            <a:fillRect/>
          </a:stretch>
        </p:blipFill>
        <p:spPr bwMode="auto">
          <a:xfrm>
            <a:off x="520730" y="980728"/>
            <a:ext cx="2922221" cy="2286000"/>
          </a:xfrm>
          <a:prstGeom prst="rect">
            <a:avLst/>
          </a:prstGeom>
          <a:noFill/>
          <a:ln w="9525">
            <a:noFill/>
            <a:miter lim="800000"/>
            <a:headEnd/>
            <a:tailEnd/>
          </a:ln>
        </p:spPr>
      </p:pic>
      <p:pic>
        <p:nvPicPr>
          <p:cNvPr id="5" name="Рисунок 4" descr="Мастер-класс Пион из фоамирана"/>
          <p:cNvPicPr/>
          <p:nvPr/>
        </p:nvPicPr>
        <p:blipFill>
          <a:blip r:embed="rId3" cstate="print"/>
          <a:srcRect l="10721" r="23651"/>
          <a:stretch>
            <a:fillRect/>
          </a:stretch>
        </p:blipFill>
        <p:spPr bwMode="auto">
          <a:xfrm>
            <a:off x="5645785" y="1276762"/>
            <a:ext cx="3030671" cy="2281436"/>
          </a:xfrm>
          <a:prstGeom prst="rect">
            <a:avLst/>
          </a:prstGeom>
          <a:noFill/>
          <a:ln w="9525">
            <a:noFill/>
            <a:miter lim="800000"/>
            <a:headEnd/>
            <a:tailEnd/>
          </a:ln>
        </p:spPr>
      </p:pic>
      <p:sp>
        <p:nvSpPr>
          <p:cNvPr id="6" name="Прямоугольник 5"/>
          <p:cNvSpPr/>
          <p:nvPr/>
        </p:nvSpPr>
        <p:spPr>
          <a:xfrm>
            <a:off x="2286000" y="3105835"/>
            <a:ext cx="4572000" cy="646331"/>
          </a:xfrm>
          <a:prstGeom prst="rect">
            <a:avLst/>
          </a:prstGeom>
        </p:spPr>
        <p:txBody>
          <a:bodyPr>
            <a:spAutoFit/>
          </a:bodyPr>
          <a:lstStyle/>
          <a:p>
            <a:r>
              <a:rPr lang="ru-RU" i="1" dirty="0">
                <a:solidFill>
                  <a:srgbClr val="000000"/>
                </a:solidFill>
                <a:latin typeface="Times New Roman" pitchFamily="18" charset="0"/>
                <a:ea typeface="Times New Roman" pitchFamily="18" charset="0"/>
                <a:cs typeface="Times New Roman" pitchFamily="18" charset="0"/>
              </a:rPr>
              <a:t>Осталось прикрутить получившиеся веточки с листьями к стеблю с цветком</a:t>
            </a:r>
            <a:endParaRPr lang="ru-RU" dirty="0"/>
          </a:p>
        </p:txBody>
      </p:sp>
      <p:pic>
        <p:nvPicPr>
          <p:cNvPr id="7" name="Рисунок 6" descr="Мастер-класс Пион из фоамирана"/>
          <p:cNvPicPr/>
          <p:nvPr/>
        </p:nvPicPr>
        <p:blipFill>
          <a:blip r:embed="rId4" cstate="print"/>
          <a:srcRect l="14831" r="24008"/>
          <a:stretch>
            <a:fillRect/>
          </a:stretch>
        </p:blipFill>
        <p:spPr bwMode="auto">
          <a:xfrm>
            <a:off x="683568" y="4005064"/>
            <a:ext cx="2759383" cy="2004814"/>
          </a:xfrm>
          <a:prstGeom prst="rect">
            <a:avLst/>
          </a:prstGeom>
          <a:noFill/>
          <a:ln w="9525">
            <a:noFill/>
            <a:miter lim="800000"/>
            <a:headEnd/>
            <a:tailEnd/>
          </a:ln>
        </p:spPr>
      </p:pic>
      <p:pic>
        <p:nvPicPr>
          <p:cNvPr id="8" name="Рисунок 7" descr="Мастер-класс Пион из фоамирана"/>
          <p:cNvPicPr/>
          <p:nvPr/>
        </p:nvPicPr>
        <p:blipFill>
          <a:blip r:embed="rId5" cstate="print"/>
          <a:srcRect l="13768" r="23472"/>
          <a:stretch>
            <a:fillRect/>
          </a:stretch>
        </p:blipFill>
        <p:spPr bwMode="auto">
          <a:xfrm>
            <a:off x="4788025" y="4005064"/>
            <a:ext cx="2520279" cy="1705372"/>
          </a:xfrm>
          <a:prstGeom prst="rect">
            <a:avLst/>
          </a:prstGeom>
          <a:noFill/>
          <a:ln w="9525">
            <a:noFill/>
            <a:miter lim="800000"/>
            <a:headEnd/>
            <a:tailEnd/>
          </a:ln>
        </p:spPr>
      </p:pic>
      <p:pic>
        <p:nvPicPr>
          <p:cNvPr id="9" name="Рисунок 8" descr="Мастер-класс Пион из фоамирана"/>
          <p:cNvPicPr/>
          <p:nvPr/>
        </p:nvPicPr>
        <p:blipFill>
          <a:blip r:embed="rId5" cstate="print"/>
          <a:srcRect l="13768" r="23472"/>
          <a:stretch>
            <a:fillRect/>
          </a:stretch>
        </p:blipFill>
        <p:spPr bwMode="auto">
          <a:xfrm>
            <a:off x="4940425" y="4157464"/>
            <a:ext cx="2520279" cy="1705372"/>
          </a:xfrm>
          <a:prstGeom prst="rect">
            <a:avLst/>
          </a:prstGeom>
          <a:noFill/>
          <a:ln w="9525">
            <a:noFill/>
            <a:miter lim="800000"/>
            <a:headEnd/>
            <a:tailEnd/>
          </a:ln>
        </p:spPr>
      </p:pic>
    </p:spTree>
    <p:extLst>
      <p:ext uri="{BB962C8B-B14F-4D97-AF65-F5344CB8AC3E}">
        <p14:creationId xmlns:p14="http://schemas.microsoft.com/office/powerpoint/2010/main" val="9491686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1002440"/>
          </a:xfrm>
        </p:spPr>
        <p:txBody>
          <a:bodyPr>
            <a:normAutofit/>
          </a:bodyPr>
          <a:lstStyle/>
          <a:p>
            <a:r>
              <a:rPr lang="ru-RU" sz="4000" dirty="0" smtClean="0">
                <a:solidFill>
                  <a:schemeClr val="tx1">
                    <a:lumMod val="95000"/>
                    <a:lumOff val="5000"/>
                  </a:schemeClr>
                </a:solidFill>
              </a:rPr>
              <a:t>Готовый цветок</a:t>
            </a:r>
            <a:endParaRPr lang="ru-RU" sz="4000" dirty="0">
              <a:solidFill>
                <a:schemeClr val="tx1">
                  <a:lumMod val="95000"/>
                  <a:lumOff val="5000"/>
                </a:schemeClr>
              </a:solidFill>
            </a:endParaRPr>
          </a:p>
        </p:txBody>
      </p:sp>
      <p:pic>
        <p:nvPicPr>
          <p:cNvPr id="4" name="Объект 3" descr="C:\Users\admin\Desktop\день учителя\пион.jpg"/>
          <p:cNvPicPr>
            <a:picLocks noGrp="1"/>
          </p:cNvPicPr>
          <p:nvPr>
            <p:ph sz="quarter" idx="1"/>
          </p:nvPr>
        </p:nvPicPr>
        <p:blipFill>
          <a:blip r:embed="rId2" cstate="print"/>
          <a:srcRect l="17317" r="11491"/>
          <a:stretch>
            <a:fillRect/>
          </a:stretch>
        </p:blipFill>
        <p:spPr bwMode="auto">
          <a:xfrm>
            <a:off x="1259632" y="2348880"/>
            <a:ext cx="5472608" cy="3024336"/>
          </a:xfrm>
          <a:prstGeom prst="rect">
            <a:avLst/>
          </a:prstGeom>
          <a:noFill/>
          <a:ln w="9525">
            <a:noFill/>
            <a:miter lim="800000"/>
            <a:headEnd/>
            <a:tailEnd/>
          </a:ln>
        </p:spPr>
      </p:pic>
    </p:spTree>
    <p:extLst>
      <p:ext uri="{BB962C8B-B14F-4D97-AF65-F5344CB8AC3E}">
        <p14:creationId xmlns:p14="http://schemas.microsoft.com/office/powerpoint/2010/main" val="12170150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95536" y="1556793"/>
            <a:ext cx="8640960" cy="2808312"/>
          </a:xfrm>
        </p:spPr>
        <p:txBody>
          <a:bodyPr/>
          <a:lstStyle/>
          <a:p>
            <a:pPr marL="0" indent="0">
              <a:buNone/>
            </a:pP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это мягкий материал, похожий на замшу,</a:t>
            </a:r>
          </a:p>
          <a:p>
            <a:pPr marL="0" indent="0">
              <a:buNone/>
            </a:pPr>
            <a:r>
              <a:rPr lang="ru-RU" sz="2400" dirty="0">
                <a:latin typeface="Times New Roman" panose="02020603050405020304" pitchFamily="18" charset="0"/>
                <a:cs typeface="Times New Roman" panose="02020603050405020304" pitchFamily="18" charset="0"/>
              </a:rPr>
              <a:t>но, по сути, являющийся вспененной резиной. Он</a:t>
            </a:r>
          </a:p>
          <a:p>
            <a:pPr marL="0" indent="0">
              <a:buNone/>
            </a:pPr>
            <a:r>
              <a:rPr lang="ru-RU" sz="2400" dirty="0">
                <a:latin typeface="Times New Roman" panose="02020603050405020304" pitchFamily="18" charset="0"/>
                <a:cs typeface="Times New Roman" panose="02020603050405020304" pitchFamily="18" charset="0"/>
              </a:rPr>
              <a:t>способен изменять форму при нагреве и через</a:t>
            </a:r>
          </a:p>
          <a:p>
            <a:pPr marL="0" indent="0">
              <a:buNone/>
            </a:pPr>
            <a:r>
              <a:rPr lang="ru-RU" sz="2400" dirty="0">
                <a:latin typeface="Times New Roman" panose="02020603050405020304" pitchFamily="18" charset="0"/>
                <a:cs typeface="Times New Roman" panose="02020603050405020304" pitchFamily="18" charset="0"/>
              </a:rPr>
              <a:t>некоторое время застывать, тем самым запоминая её.</a:t>
            </a:r>
          </a:p>
          <a:p>
            <a:endParaRPr lang="ru-RU" dirty="0"/>
          </a:p>
        </p:txBody>
      </p:sp>
      <p:pic>
        <p:nvPicPr>
          <p:cNvPr id="2050" name="Picture 2" descr="https://im0-tub-ru.yandex.net/i?id=017719f47b24152730a54e5edc3204cd-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501008"/>
            <a:ext cx="4924721" cy="272936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33220" y="260648"/>
            <a:ext cx="8856984" cy="769441"/>
          </a:xfrm>
          <a:prstGeom prst="rect">
            <a:avLst/>
          </a:prstGeom>
        </p:spPr>
        <p:txBody>
          <a:bodyPr wrap="square">
            <a:spAutoFit/>
          </a:bodyPr>
          <a:lstStyle/>
          <a:p>
            <a:pPr lvl="0" algn="ctr">
              <a:spcBef>
                <a:spcPct val="0"/>
              </a:spcBef>
            </a:pPr>
            <a:r>
              <a:rPr lang="ru-RU" sz="4400" b="1" dirty="0" err="1">
                <a:solidFill>
                  <a:schemeClr val="tx1">
                    <a:lumMod val="75000"/>
                    <a:lumOff val="25000"/>
                  </a:schemeClr>
                </a:solidFill>
                <a:ea typeface="+mj-ea"/>
                <a:cs typeface="+mj-cs"/>
              </a:rPr>
              <a:t>Фоамиран</a:t>
            </a:r>
            <a:endParaRPr lang="ru-RU" sz="4400" b="1" dirty="0">
              <a:solidFill>
                <a:schemeClr val="tx1">
                  <a:lumMod val="75000"/>
                  <a:lumOff val="25000"/>
                </a:schemeClr>
              </a:solidFill>
              <a:ea typeface="+mj-ea"/>
              <a:cs typeface="+mj-cs"/>
            </a:endParaRPr>
          </a:p>
        </p:txBody>
      </p:sp>
    </p:spTree>
    <p:extLst>
      <p:ext uri="{BB962C8B-B14F-4D97-AF65-F5344CB8AC3E}">
        <p14:creationId xmlns:p14="http://schemas.microsoft.com/office/powerpoint/2010/main" val="8591052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sp>
        <p:nvSpPr>
          <p:cNvPr id="2" name="Объект 1"/>
          <p:cNvSpPr>
            <a:spLocks noGrp="1"/>
          </p:cNvSpPr>
          <p:nvPr>
            <p:ph sz="quarter" idx="1"/>
          </p:nvPr>
        </p:nvSpPr>
        <p:spPr>
          <a:xfrm>
            <a:off x="872067" y="1916832"/>
            <a:ext cx="7408333" cy="4209331"/>
          </a:xfrm>
        </p:spPr>
        <p:txBody>
          <a:bodyPr/>
          <a:lstStyle/>
          <a:p>
            <a:pPr marL="0" indent="0">
              <a:buNone/>
            </a:pPr>
            <a:r>
              <a:rPr lang="ru-RU" sz="3200" dirty="0"/>
              <a:t>Вывод</a:t>
            </a:r>
            <a:r>
              <a:rPr lang="ru-RU" sz="3200" dirty="0" smtClean="0"/>
              <a:t>: Уважаемые </a:t>
            </a:r>
            <a:r>
              <a:rPr lang="ru-RU" sz="3200" dirty="0"/>
              <a:t> </a:t>
            </a:r>
            <a:r>
              <a:rPr lang="ru-RU" sz="3200" dirty="0" smtClean="0"/>
              <a:t>учителя , </a:t>
            </a:r>
            <a:r>
              <a:rPr lang="ru-RU" sz="3200" dirty="0"/>
              <a:t>предлагаю вам устроить мини-выставку ваших работ.</a:t>
            </a:r>
          </a:p>
          <a:p>
            <a:pPr marL="0" indent="0" algn="ctr">
              <a:buNone/>
            </a:pPr>
            <a:r>
              <a:rPr lang="ru-RU" sz="3200" dirty="0" smtClean="0"/>
              <a:t>Желаю </a:t>
            </a:r>
            <a:r>
              <a:rPr lang="ru-RU" sz="3200" dirty="0"/>
              <a:t>вам творческих </a:t>
            </a:r>
            <a:r>
              <a:rPr lang="ru-RU" sz="3200" dirty="0" smtClean="0"/>
              <a:t>успехов.</a:t>
            </a:r>
            <a:endParaRPr lang="ru-RU" dirty="0"/>
          </a:p>
        </p:txBody>
      </p:sp>
    </p:spTree>
    <p:extLst>
      <p:ext uri="{BB962C8B-B14F-4D97-AF65-F5344CB8AC3E}">
        <p14:creationId xmlns:p14="http://schemas.microsoft.com/office/powerpoint/2010/main" val="589855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968152"/>
          </a:xfrm>
        </p:spPr>
        <p:txBody>
          <a:bodyPr>
            <a:noAutofit/>
          </a:bodyPr>
          <a:lstStyle/>
          <a:p>
            <a:r>
              <a:rPr lang="ru-RU" sz="5400" dirty="0" smtClean="0">
                <a:solidFill>
                  <a:schemeClr val="tx1">
                    <a:lumMod val="95000"/>
                    <a:lumOff val="5000"/>
                  </a:schemeClr>
                </a:solidFill>
              </a:rPr>
              <a:t>ВИДЫ ФОАМИРАНА</a:t>
            </a:r>
            <a:endParaRPr lang="ru-RU" sz="5400" dirty="0">
              <a:solidFill>
                <a:schemeClr val="tx1">
                  <a:lumMod val="95000"/>
                  <a:lumOff val="5000"/>
                </a:schemeClr>
              </a:solidFill>
            </a:endParaRPr>
          </a:p>
        </p:txBody>
      </p:sp>
      <p:sp>
        <p:nvSpPr>
          <p:cNvPr id="3" name="Объект 2"/>
          <p:cNvSpPr>
            <a:spLocks noGrp="1"/>
          </p:cNvSpPr>
          <p:nvPr>
            <p:ph sz="quarter" idx="1"/>
          </p:nvPr>
        </p:nvSpPr>
        <p:spPr>
          <a:xfrm>
            <a:off x="467544" y="1124744"/>
            <a:ext cx="8229600" cy="5361459"/>
          </a:xfrm>
        </p:spPr>
        <p:txBody>
          <a:bodyPr>
            <a:normAutofit/>
          </a:bodyPr>
          <a:lstStyle/>
          <a:p>
            <a:pPr marL="0" indent="0">
              <a:buNone/>
            </a:pPr>
            <a:endParaRPr lang="ru-RU" dirty="0"/>
          </a:p>
          <a:p>
            <a:pPr marL="0" indent="0">
              <a:buNone/>
            </a:pPr>
            <a:r>
              <a:rPr lang="ru-RU" b="1" dirty="0"/>
              <a:t>Иранский </a:t>
            </a:r>
            <a:r>
              <a:rPr lang="ru-RU" b="1" dirty="0" err="1" smtClean="0"/>
              <a:t>фоамиран</a:t>
            </a:r>
            <a:r>
              <a:rPr lang="ru-RU" b="1" dirty="0" smtClean="0"/>
              <a:t>: </a:t>
            </a:r>
            <a:r>
              <a:rPr lang="ru-RU" dirty="0"/>
              <a:t>ЭВА </a:t>
            </a:r>
            <a:r>
              <a:rPr lang="ru-RU" dirty="0" smtClean="0"/>
              <a:t>нежное </a:t>
            </a:r>
            <a:r>
              <a:rPr lang="ru-RU" dirty="0"/>
              <a:t>на </a:t>
            </a:r>
            <a:r>
              <a:rPr lang="ru-RU" dirty="0" err="1" smtClean="0"/>
              <a:t>ощупь,тоньше</a:t>
            </a:r>
            <a:r>
              <a:rPr lang="ru-RU" dirty="0" smtClean="0"/>
              <a:t> </a:t>
            </a:r>
            <a:r>
              <a:rPr lang="ru-RU" dirty="0"/>
              <a:t>с неравномерной поверхностью </a:t>
            </a:r>
            <a:r>
              <a:rPr lang="ru-RU" dirty="0" smtClean="0"/>
              <a:t>от 0,7 </a:t>
            </a:r>
            <a:r>
              <a:rPr lang="ru-RU" dirty="0"/>
              <a:t>до 1,2 мм. В палитре присутствуют </a:t>
            </a:r>
            <a:r>
              <a:rPr lang="ru-RU" dirty="0" smtClean="0"/>
              <a:t> 22 цвета</a:t>
            </a:r>
            <a:r>
              <a:rPr lang="ru-RU" dirty="0"/>
              <a:t>. Он идеально подходит </a:t>
            </a:r>
            <a:r>
              <a:rPr lang="ru-RU" dirty="0" smtClean="0"/>
              <a:t>для создания </a:t>
            </a:r>
            <a:r>
              <a:rPr lang="ru-RU" dirty="0"/>
              <a:t>реалистичных цветов.</a:t>
            </a:r>
          </a:p>
          <a:p>
            <a:pPr marL="0" indent="0">
              <a:buNone/>
            </a:pPr>
            <a:r>
              <a:rPr lang="ru-RU" b="1" dirty="0"/>
              <a:t>Китайский </a:t>
            </a:r>
            <a:r>
              <a:rPr lang="ru-RU" b="1" dirty="0" err="1" smtClean="0"/>
              <a:t>фоамиран</a:t>
            </a:r>
            <a:r>
              <a:rPr lang="ru-RU" b="1" dirty="0" smtClean="0"/>
              <a:t>: </a:t>
            </a:r>
            <a:r>
              <a:rPr lang="ru-RU" dirty="0"/>
              <a:t>гораздо плотнее </a:t>
            </a:r>
            <a:r>
              <a:rPr lang="ru-RU" dirty="0" smtClean="0"/>
              <a:t>и грубее</a:t>
            </a:r>
            <a:r>
              <a:rPr lang="ru-RU" dirty="0"/>
              <a:t>, с равномерной поверхностью. </a:t>
            </a:r>
            <a:r>
              <a:rPr lang="ru-RU" dirty="0" smtClean="0"/>
              <a:t>В палитре </a:t>
            </a:r>
            <a:r>
              <a:rPr lang="ru-RU" dirty="0"/>
              <a:t>25 разных оттенков. </a:t>
            </a:r>
            <a:r>
              <a:rPr lang="ru-RU" dirty="0" smtClean="0"/>
              <a:t>Его используют </a:t>
            </a:r>
            <a:r>
              <a:rPr lang="ru-RU" dirty="0"/>
              <a:t>в </a:t>
            </a:r>
            <a:r>
              <a:rPr lang="ru-RU" dirty="0" err="1"/>
              <a:t>скапбукинге</a:t>
            </a:r>
            <a:r>
              <a:rPr lang="ru-RU" dirty="0"/>
              <a:t>, для </a:t>
            </a:r>
            <a:r>
              <a:rPr lang="ru-RU" dirty="0" smtClean="0"/>
              <a:t>создания кукол</a:t>
            </a:r>
            <a:r>
              <a:rPr lang="ru-RU" dirty="0"/>
              <a:t>, украшений и аксессуаров.</a:t>
            </a:r>
          </a:p>
          <a:p>
            <a:pPr marL="0" indent="0">
              <a:buNone/>
            </a:pPr>
            <a:endParaRPr lang="ru-RU" dirty="0"/>
          </a:p>
        </p:txBody>
      </p:sp>
    </p:spTree>
    <p:extLst>
      <p:ext uri="{BB962C8B-B14F-4D97-AF65-F5344CB8AC3E}">
        <p14:creationId xmlns:p14="http://schemas.microsoft.com/office/powerpoint/2010/main" val="2571801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412777"/>
            <a:ext cx="8424936" cy="4524315"/>
          </a:xfrm>
          <a:prstGeom prst="rect">
            <a:avLst/>
          </a:prstGeom>
        </p:spPr>
        <p:txBody>
          <a:bodyPr wrap="square">
            <a:spAutoFit/>
          </a:bodyPr>
          <a:lstStyle/>
          <a:p>
            <a:pPr lvl="0" eaLnBrk="0" fontAlgn="base" hangingPunct="0">
              <a:spcBef>
                <a:spcPct val="0"/>
              </a:spcBef>
              <a:spcAft>
                <a:spcPct val="0"/>
              </a:spcAft>
              <a:tabLst>
                <a:tab pos="457200" algn="l"/>
              </a:tabLst>
            </a:pPr>
            <a:endParaRPr lang="en-US" sz="2400" i="1" dirty="0">
              <a:solidFill>
                <a:srgbClr val="000000"/>
              </a:solidFill>
              <a:latin typeface="Cambria" pitchFamily="18" charset="0"/>
              <a:ea typeface="Times New Roman" pitchFamily="18" charset="0"/>
              <a:cs typeface="Times New Roman" pitchFamily="18" charset="0"/>
            </a:endParaRPr>
          </a:p>
          <a:p>
            <a:pPr lvl="0" eaLnBrk="0" fontAlgn="base" hangingPunct="0">
              <a:spcBef>
                <a:spcPct val="0"/>
              </a:spcBef>
              <a:spcAft>
                <a:spcPct val="0"/>
              </a:spcAft>
              <a:tabLst>
                <a:tab pos="457200" algn="l"/>
              </a:tabLst>
            </a:pPr>
            <a:r>
              <a:rPr lang="ru-RU" sz="2400" i="1" dirty="0" smtClean="0">
                <a:solidFill>
                  <a:srgbClr val="000000"/>
                </a:solidFill>
                <a:latin typeface="Cambria" pitchFamily="18" charset="0"/>
                <a:ea typeface="Times New Roman" pitchFamily="18" charset="0"/>
                <a:cs typeface="Times New Roman" pitchFamily="18" charset="0"/>
              </a:rPr>
              <a:t>1)Пористый </a:t>
            </a:r>
            <a:r>
              <a:rPr lang="ru-RU" sz="2400" i="1" dirty="0" err="1">
                <a:solidFill>
                  <a:srgbClr val="000000"/>
                </a:solidFill>
                <a:latin typeface="Cambria" pitchFamily="18" charset="0"/>
                <a:ea typeface="Times New Roman" pitchFamily="18" charset="0"/>
                <a:cs typeface="Times New Roman" pitchFamily="18" charset="0"/>
              </a:rPr>
              <a:t>фоамиран</a:t>
            </a:r>
            <a:r>
              <a:rPr lang="ru-RU" sz="2400" i="1" dirty="0" smtClean="0">
                <a:solidFill>
                  <a:srgbClr val="000000"/>
                </a:solidFill>
                <a:latin typeface="Cambria" pitchFamily="18" charset="0"/>
                <a:ea typeface="Times New Roman" pitchFamily="18" charset="0"/>
                <a:cs typeface="Times New Roman" pitchFamily="18" charset="0"/>
              </a:rPr>
              <a:t>.</a:t>
            </a:r>
          </a:p>
          <a:p>
            <a:pPr lvl="0" eaLnBrk="0" fontAlgn="base" hangingPunct="0">
              <a:spcBef>
                <a:spcPct val="0"/>
              </a:spcBef>
              <a:spcAft>
                <a:spcPct val="0"/>
              </a:spcAft>
              <a:tabLst>
                <a:tab pos="457200" algn="l"/>
              </a:tabLst>
            </a:pPr>
            <a:r>
              <a:rPr lang="ru-RU" sz="2400" i="1" dirty="0" smtClean="0">
                <a:solidFill>
                  <a:srgbClr val="000000"/>
                </a:solidFill>
                <a:latin typeface="Cambria" pitchFamily="18" charset="0"/>
                <a:ea typeface="Times New Roman" pitchFamily="18" charset="0"/>
                <a:cs typeface="Times New Roman" pitchFamily="18" charset="0"/>
              </a:rPr>
              <a:t>Чтобы </a:t>
            </a:r>
            <a:r>
              <a:rPr lang="ru-RU" sz="2400" i="1" dirty="0">
                <a:solidFill>
                  <a:srgbClr val="000000"/>
                </a:solidFill>
                <a:latin typeface="Cambria" pitchFamily="18" charset="0"/>
                <a:ea typeface="Times New Roman" pitchFamily="18" charset="0"/>
                <a:cs typeface="Times New Roman" pitchFamily="18" charset="0"/>
              </a:rPr>
              <a:t>поделка получилась максимально реалистичной, приобретите материал толщиной не более 1 мм. Нам потребуется темно-зеленое, темно-розовое и светло-розовое полотно.</a:t>
            </a:r>
            <a:endParaRPr lang="ru-RU" sz="2400" i="1" dirty="0">
              <a:latin typeface="Arial" pitchFamily="34" charset="0"/>
              <a:cs typeface="Arial" pitchFamily="34" charset="0"/>
            </a:endParaRPr>
          </a:p>
          <a:p>
            <a:pPr lvl="0" eaLnBrk="0" fontAlgn="base" hangingPunct="0">
              <a:spcBef>
                <a:spcPct val="0"/>
              </a:spcBef>
              <a:spcAft>
                <a:spcPct val="0"/>
              </a:spcAft>
              <a:tabLst>
                <a:tab pos="457200" algn="l"/>
              </a:tabLst>
            </a:pPr>
            <a:r>
              <a:rPr lang="ru-RU" sz="2400" i="1" dirty="0" smtClean="0">
                <a:solidFill>
                  <a:srgbClr val="000000"/>
                </a:solidFill>
                <a:latin typeface="Cambria" pitchFamily="18" charset="0"/>
                <a:ea typeface="Times New Roman" pitchFamily="18" charset="0"/>
                <a:cs typeface="Times New Roman" pitchFamily="18" charset="0"/>
              </a:rPr>
              <a:t>2) </a:t>
            </a:r>
            <a:r>
              <a:rPr lang="ru-RU" sz="2400" i="1" dirty="0">
                <a:solidFill>
                  <a:srgbClr val="000000"/>
                </a:solidFill>
                <a:latin typeface="Cambria" pitchFamily="18" charset="0"/>
                <a:ea typeface="Times New Roman" pitchFamily="18" charset="0"/>
                <a:cs typeface="Times New Roman" pitchFamily="18" charset="0"/>
              </a:rPr>
              <a:t>Тейп-лента, которая может быть салатового или зеленого оттенка.</a:t>
            </a:r>
            <a:endParaRPr lang="ru-RU" sz="2400" i="1" dirty="0">
              <a:latin typeface="Arial" pitchFamily="34" charset="0"/>
              <a:cs typeface="Arial" pitchFamily="34" charset="0"/>
            </a:endParaRPr>
          </a:p>
          <a:p>
            <a:pPr lvl="0" eaLnBrk="0" fontAlgn="base" hangingPunct="0">
              <a:spcBef>
                <a:spcPct val="0"/>
              </a:spcBef>
              <a:spcAft>
                <a:spcPct val="0"/>
              </a:spcAft>
              <a:tabLst>
                <a:tab pos="457200" algn="l"/>
              </a:tabLst>
            </a:pPr>
            <a:r>
              <a:rPr lang="ru-RU" sz="2400" i="1" dirty="0" smtClean="0">
                <a:solidFill>
                  <a:srgbClr val="000000"/>
                </a:solidFill>
                <a:latin typeface="Cambria" pitchFamily="18" charset="0"/>
                <a:ea typeface="Times New Roman" pitchFamily="18" charset="0"/>
                <a:cs typeface="Times New Roman" pitchFamily="18" charset="0"/>
              </a:rPr>
              <a:t>Акриловые </a:t>
            </a:r>
            <a:r>
              <a:rPr lang="ru-RU" sz="2400" i="1" dirty="0">
                <a:solidFill>
                  <a:srgbClr val="000000"/>
                </a:solidFill>
                <a:latin typeface="Cambria" pitchFamily="18" charset="0"/>
                <a:ea typeface="Times New Roman" pitchFamily="18" charset="0"/>
                <a:cs typeface="Times New Roman" pitchFamily="18" charset="0"/>
              </a:rPr>
              <a:t>краски на водной основе. Чтобы искусственный цветочек получился интересным и максимально реалистичным, приобретите темно-розовый, болотный и желтый оттенок краски.</a:t>
            </a:r>
            <a:endParaRPr lang="ru-RU" sz="2400" i="1" dirty="0">
              <a:latin typeface="Arial" pitchFamily="34" charset="0"/>
              <a:cs typeface="Arial" pitchFamily="34" charset="0"/>
            </a:endParaRPr>
          </a:p>
        </p:txBody>
      </p:sp>
      <p:sp>
        <p:nvSpPr>
          <p:cNvPr id="3" name="TextBox 2"/>
          <p:cNvSpPr txBox="1"/>
          <p:nvPr/>
        </p:nvSpPr>
        <p:spPr>
          <a:xfrm>
            <a:off x="2051720" y="332656"/>
            <a:ext cx="6336704" cy="1015663"/>
          </a:xfrm>
          <a:prstGeom prst="rect">
            <a:avLst/>
          </a:prstGeom>
          <a:noFill/>
        </p:spPr>
        <p:txBody>
          <a:bodyPr wrap="square" rtlCol="0">
            <a:spAutoFit/>
          </a:bodyPr>
          <a:lstStyle/>
          <a:p>
            <a:r>
              <a:rPr lang="ru-RU" sz="6000" dirty="0"/>
              <a:t>М</a:t>
            </a:r>
            <a:r>
              <a:rPr lang="ru-RU" sz="6000" dirty="0" smtClean="0"/>
              <a:t>атериалы</a:t>
            </a:r>
            <a:endParaRPr lang="ru-RU" sz="6000" dirty="0"/>
          </a:p>
        </p:txBody>
      </p:sp>
    </p:spTree>
    <p:extLst>
      <p:ext uri="{BB962C8B-B14F-4D97-AF65-F5344CB8AC3E}">
        <p14:creationId xmlns:p14="http://schemas.microsoft.com/office/powerpoint/2010/main" val="3486012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Прямоугольник 1"/>
          <p:cNvSpPr/>
          <p:nvPr/>
        </p:nvSpPr>
        <p:spPr>
          <a:xfrm>
            <a:off x="395536" y="620688"/>
            <a:ext cx="8352928" cy="5262979"/>
          </a:xfrm>
          <a:prstGeom prst="rect">
            <a:avLst/>
          </a:prstGeom>
        </p:spPr>
        <p:txBody>
          <a:bodyPr wrap="square">
            <a:spAutoFit/>
          </a:bodyPr>
          <a:lstStyle/>
          <a:p>
            <a:pPr lvl="0" eaLnBrk="0" fontAlgn="base" hangingPunct="0">
              <a:spcBef>
                <a:spcPct val="0"/>
              </a:spcBef>
              <a:spcAft>
                <a:spcPct val="0"/>
              </a:spcAft>
              <a:buFontTx/>
              <a:buChar char="•"/>
              <a:tabLst>
                <a:tab pos="457200" algn="l"/>
              </a:tabLst>
            </a:pPr>
            <a:r>
              <a:rPr lang="ru-RU" sz="2400" i="1" dirty="0">
                <a:solidFill>
                  <a:srgbClr val="000000"/>
                </a:solidFill>
                <a:latin typeface="Cambria" pitchFamily="18" charset="0"/>
                <a:ea typeface="Times New Roman" pitchFamily="18" charset="0"/>
                <a:cs typeface="Times New Roman" pitchFamily="18" charset="0"/>
              </a:rPr>
              <a:t>Объемная толстая проволока, которая будет хорошо гнуться, диаметром 1-1,5 мм. Она понадобится для формирования стебля. Для листьев нужен небольшой отрез флористической или тонкой проволоки.</a:t>
            </a:r>
            <a:endParaRPr lang="ru-RU" sz="2400" i="1" dirty="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ru-RU" sz="2400" i="1" dirty="0">
                <a:solidFill>
                  <a:srgbClr val="000000"/>
                </a:solidFill>
                <a:latin typeface="Cambria" pitchFamily="18" charset="0"/>
                <a:ea typeface="Times New Roman" pitchFamily="18" charset="0"/>
                <a:cs typeface="Times New Roman" pitchFamily="18" charset="0"/>
              </a:rPr>
              <a:t>Набор художественных кистей, а также поролон, из которого нужно сделать небольшую губку .</a:t>
            </a:r>
            <a:endParaRPr lang="ru-RU" sz="2400" i="1" dirty="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ru-RU" sz="2400" i="1" dirty="0">
                <a:solidFill>
                  <a:srgbClr val="000000"/>
                </a:solidFill>
                <a:latin typeface="Cambria" pitchFamily="18" charset="0"/>
                <a:ea typeface="Times New Roman" pitchFamily="18" charset="0"/>
                <a:cs typeface="Times New Roman" pitchFamily="18" charset="0"/>
              </a:rPr>
              <a:t>Маникюрные ножницы и  клеевой пистолет</a:t>
            </a:r>
            <a:endParaRPr lang="ru-RU" sz="2400" i="1" dirty="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ru-RU" sz="2400" i="1" dirty="0">
                <a:solidFill>
                  <a:srgbClr val="000000"/>
                </a:solidFill>
                <a:latin typeface="Cambria" pitchFamily="18" charset="0"/>
                <a:ea typeface="Times New Roman" pitchFamily="18" charset="0"/>
                <a:cs typeface="Times New Roman" pitchFamily="18" charset="0"/>
              </a:rPr>
              <a:t> Объемная бусина или кусочек фольги, из которых будет сформирована сердцевина бутона.</a:t>
            </a:r>
            <a:endParaRPr lang="ru-RU" sz="2400" i="1" dirty="0">
              <a:latin typeface="Arial" pitchFamily="34" charset="0"/>
              <a:cs typeface="Arial" pitchFamily="34" charset="0"/>
            </a:endParaRPr>
          </a:p>
          <a:p>
            <a:pPr lvl="0" eaLnBrk="0" fontAlgn="base" hangingPunct="0">
              <a:spcBef>
                <a:spcPct val="0"/>
              </a:spcBef>
              <a:spcAft>
                <a:spcPct val="0"/>
              </a:spcAft>
              <a:tabLst>
                <a:tab pos="457200" algn="l"/>
              </a:tabLst>
            </a:pPr>
            <a:r>
              <a:rPr lang="ru-RU" sz="2400" i="1" dirty="0">
                <a:latin typeface="Cambria" pitchFamily="18" charset="0"/>
                <a:ea typeface="Times New Roman" pitchFamily="18" charset="0"/>
                <a:cs typeface="Times New Roman" pitchFamily="18" charset="0"/>
              </a:rPr>
              <a:t>Нам также необходима выкройка, которую можно распечатать или нарисовать вручную. С ее помощью мы будем формировать лепестки и составные детали нашего бутона. Когда все необходимое будет на столе, можно начинать пошагово создавать пион.</a:t>
            </a:r>
            <a:endParaRPr lang="ru-RU" sz="2400" i="1" dirty="0">
              <a:latin typeface="Arial" pitchFamily="34" charset="0"/>
              <a:cs typeface="Arial" pitchFamily="34" charset="0"/>
            </a:endParaRPr>
          </a:p>
        </p:txBody>
      </p:sp>
    </p:spTree>
    <p:extLst>
      <p:ext uri="{BB962C8B-B14F-4D97-AF65-F5344CB8AC3E}">
        <p14:creationId xmlns:p14="http://schemas.microsoft.com/office/powerpoint/2010/main" val="71290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800" dirty="0" smtClean="0"/>
              <a:t>Шаблоны</a:t>
            </a:r>
            <a:endParaRPr lang="ru-RU" sz="4800" dirty="0"/>
          </a:p>
        </p:txBody>
      </p:sp>
      <p:pic>
        <p:nvPicPr>
          <p:cNvPr id="4" name="Объект 3" descr="C:\Users\admin\Desktop\день учителя\шабл пион.jpg"/>
          <p:cNvPicPr>
            <a:picLocks noGrp="1"/>
          </p:cNvPicPr>
          <p:nvPr>
            <p:ph sz="quarter" idx="1"/>
          </p:nvPr>
        </p:nvPicPr>
        <p:blipFill>
          <a:blip r:embed="rId2" cstate="print"/>
          <a:stretch>
            <a:fillRect/>
          </a:stretch>
        </p:blipFill>
        <p:spPr bwMode="auto">
          <a:xfrm>
            <a:off x="2807085" y="1527175"/>
            <a:ext cx="3493317" cy="4572000"/>
          </a:xfrm>
          <a:prstGeom prst="rect">
            <a:avLst/>
          </a:prstGeom>
          <a:noFill/>
          <a:ln w="9525">
            <a:noFill/>
            <a:miter lim="800000"/>
            <a:headEnd/>
            <a:tailEnd/>
          </a:ln>
        </p:spPr>
      </p:pic>
    </p:spTree>
    <p:extLst>
      <p:ext uri="{BB962C8B-B14F-4D97-AF65-F5344CB8AC3E}">
        <p14:creationId xmlns:p14="http://schemas.microsoft.com/office/powerpoint/2010/main" val="3090756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
          </p:nvPr>
        </p:nvSpPr>
        <p:spPr/>
        <p:txBody>
          <a:bodyPr/>
          <a:lstStyle/>
          <a:p>
            <a:endParaRPr lang="ru-RU" dirty="0"/>
          </a:p>
        </p:txBody>
      </p:sp>
      <p:sp>
        <p:nvSpPr>
          <p:cNvPr id="4" name="Rectangle 1"/>
          <p:cNvSpPr>
            <a:spLocks noChangeArrowheads="1"/>
          </p:cNvSpPr>
          <p:nvPr/>
        </p:nvSpPr>
        <p:spPr bwMode="auto">
          <a:xfrm>
            <a:off x="323528" y="188640"/>
            <a:ext cx="8424936"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1"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Процесс переноса выкройки на лист </a:t>
            </a:r>
            <a:r>
              <a:rPr kumimoji="0" lang="ru-RU" sz="2800" b="0" i="1" u="none" strike="noStrike" cap="none" normalizeH="0" baseline="0" dirty="0" err="1" smtClean="0">
                <a:ln>
                  <a:noFill/>
                </a:ln>
                <a:solidFill>
                  <a:srgbClr val="000000"/>
                </a:solidFill>
                <a:effectLst/>
                <a:latin typeface="Cambria" pitchFamily="18" charset="0"/>
                <a:ea typeface="Times New Roman" pitchFamily="18" charset="0"/>
                <a:cs typeface="Times New Roman" pitchFamily="18" charset="0"/>
              </a:rPr>
              <a:t>фоамирана</a:t>
            </a:r>
            <a:r>
              <a:rPr kumimoji="0" lang="ru-RU" sz="2800" b="0" i="1"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 и вырезания я пропускаю, думаю это и так понятно.</a:t>
            </a:r>
            <a:endParaRPr kumimoji="0" lang="ru-RU" sz="28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
            </a:r>
            <a:br>
              <a:rPr kumimoji="0" lang="ru-RU" sz="2000" b="1" i="1"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br>
            <a:endParaRPr kumimoji="0" lang="ru-RU" sz="2000" b="1" i="1"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1. Нарезаем детали цветка</a:t>
            </a:r>
            <a:endParaRPr kumimoji="0" lang="ru-RU" sz="20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Из </a:t>
            </a:r>
            <a:r>
              <a:rPr kumimoji="0" lang="ru-RU" sz="2000" b="0" i="1" u="none" strike="noStrike" cap="none" normalizeH="0" baseline="0" dirty="0" err="1" smtClean="0">
                <a:ln>
                  <a:noFill/>
                </a:ln>
                <a:solidFill>
                  <a:srgbClr val="000000"/>
                </a:solidFill>
                <a:effectLst/>
                <a:latin typeface="Cambria" pitchFamily="18" charset="0"/>
                <a:ea typeface="Times New Roman" pitchFamily="18" charset="0"/>
                <a:cs typeface="Times New Roman" pitchFamily="18" charset="0"/>
              </a:rPr>
              <a:t>фоамирана</a:t>
            </a:r>
            <a:r>
              <a:rPr kumimoji="0" lang="ru-RU" sz="2000" b="0" i="1"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 вырезаем  заготовки согласно выкройке:</a:t>
            </a:r>
            <a:endParaRPr kumimoji="0" lang="ru-RU" sz="20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1"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10 лепестков </a:t>
            </a:r>
            <a:r>
              <a:rPr kumimoji="0" lang="ru-RU" sz="2000" b="1" i="1"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а</a:t>
            </a:r>
            <a:r>
              <a:rPr kumimoji="0" lang="ru-RU" sz="2000" b="0" i="1"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 светло-розового цвета</a:t>
            </a:r>
            <a:endParaRPr kumimoji="0" lang="en-US" sz="2000" b="0" i="1" u="none" strike="noStrike" cap="none" normalizeH="0" baseline="0" dirty="0" smtClean="0">
              <a:ln>
                <a:noFill/>
              </a:ln>
              <a:solidFill>
                <a:srgbClr val="000000"/>
              </a:solidFill>
              <a:effectLst/>
              <a:latin typeface="Cambria"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1"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15 лепестков </a:t>
            </a:r>
            <a:r>
              <a:rPr kumimoji="0" lang="ru-RU" sz="2000" b="1" i="1"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б</a:t>
            </a:r>
            <a:r>
              <a:rPr kumimoji="0" lang="ru-RU" sz="2000" b="0" i="1"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 10 штук светло-розового цвета и 5 штук тёмно-розового цвета.</a:t>
            </a:r>
            <a:endParaRPr kumimoji="0" lang="en-US" sz="2000" b="0" i="1" u="none" strike="noStrike" cap="none" normalizeH="0" baseline="0" dirty="0" smtClean="0">
              <a:ln>
                <a:noFill/>
              </a:ln>
              <a:solidFill>
                <a:srgbClr val="000000"/>
              </a:solidFill>
              <a:effectLst/>
              <a:latin typeface="Cambria"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1"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10 лепестков</a:t>
            </a:r>
            <a:r>
              <a:rPr kumimoji="0" lang="ru-RU" sz="2000" b="0" i="1"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 </a:t>
            </a:r>
            <a:r>
              <a:rPr kumimoji="0" lang="ru-RU" sz="2000" b="1" i="1"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с</a:t>
            </a:r>
            <a:r>
              <a:rPr kumimoji="0" lang="ru-RU" sz="2000" b="0" i="1"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 светло-розового цвета.</a:t>
            </a:r>
            <a:endParaRPr kumimoji="0" lang="en-US" sz="2000" b="0" i="1" u="none" strike="noStrike" cap="none" normalizeH="0" baseline="0" dirty="0" smtClean="0">
              <a:ln>
                <a:noFill/>
              </a:ln>
              <a:solidFill>
                <a:srgbClr val="000000"/>
              </a:solidFill>
              <a:effectLst/>
              <a:latin typeface="Cambria"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1"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5 лепестков </a:t>
            </a:r>
            <a:r>
              <a:rPr kumimoji="0" lang="ru-RU" sz="2000" b="1" i="1" u="none" strike="noStrike" cap="none" normalizeH="0" baseline="0" dirty="0" err="1" smtClean="0">
                <a:ln>
                  <a:noFill/>
                </a:ln>
                <a:solidFill>
                  <a:srgbClr val="FF0000"/>
                </a:solidFill>
                <a:effectLst/>
                <a:latin typeface="Cambria" pitchFamily="18" charset="0"/>
                <a:ea typeface="Times New Roman" pitchFamily="18" charset="0"/>
                <a:cs typeface="Times New Roman" pitchFamily="18" charset="0"/>
              </a:rPr>
              <a:t>д</a:t>
            </a:r>
            <a:r>
              <a:rPr kumimoji="0" lang="ru-RU" sz="2000" b="0" i="1"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 тёмно-розового цвета</a:t>
            </a:r>
            <a:endParaRPr kumimoji="0" lang="en-US" sz="2000" b="0" i="1" u="none" strike="noStrike" cap="none" normalizeH="0" baseline="0" dirty="0" smtClean="0">
              <a:ln>
                <a:noFill/>
              </a:ln>
              <a:solidFill>
                <a:srgbClr val="000000"/>
              </a:solidFill>
              <a:effectLst/>
              <a:latin typeface="Cambria"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1"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5 лепестков </a:t>
            </a:r>
            <a:r>
              <a:rPr kumimoji="0" lang="ru-RU" sz="2000" b="1" i="1"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е</a:t>
            </a:r>
            <a:r>
              <a:rPr kumimoji="0" lang="ru-RU" sz="2000" b="0" i="1"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 тёмно-розового цвета</a:t>
            </a:r>
            <a:endParaRPr kumimoji="0" lang="en-US" sz="2000" b="0" i="1" u="none" strike="noStrike" cap="none" normalizeH="0" baseline="0" dirty="0" smtClean="0">
              <a:ln>
                <a:noFill/>
              </a:ln>
              <a:solidFill>
                <a:srgbClr val="000000"/>
              </a:solidFill>
              <a:effectLst/>
              <a:latin typeface="Cambria"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1"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3 листа </a:t>
            </a:r>
            <a:r>
              <a:rPr kumimoji="0" lang="ru-RU" sz="2000" b="1" i="1" u="none" strike="noStrike" cap="none" normalizeH="0" baseline="0" dirty="0" err="1" smtClean="0">
                <a:ln>
                  <a:noFill/>
                </a:ln>
                <a:solidFill>
                  <a:srgbClr val="FF0000"/>
                </a:solidFill>
                <a:effectLst/>
                <a:latin typeface="Cambria" pitchFamily="18" charset="0"/>
                <a:ea typeface="Times New Roman" pitchFamily="18" charset="0"/>
                <a:cs typeface="Times New Roman" pitchFamily="18" charset="0"/>
              </a:rPr>
              <a:t>з</a:t>
            </a:r>
            <a:r>
              <a:rPr kumimoji="0" lang="ru-RU" sz="2000" b="0" i="1"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 </a:t>
            </a:r>
            <a:r>
              <a:rPr kumimoji="0" lang="ru-RU" sz="2000" b="0" i="1"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тёмно-зеленого цвета</a:t>
            </a:r>
            <a:endParaRPr kumimoji="0" lang="en-US" sz="2000" b="0" i="1" u="none" strike="noStrike" cap="none" normalizeH="0" baseline="0" dirty="0" smtClean="0">
              <a:ln>
                <a:noFill/>
              </a:ln>
              <a:solidFill>
                <a:srgbClr val="000000"/>
              </a:solidFill>
              <a:effectLst/>
              <a:latin typeface="Cambria"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1"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6 листов </a:t>
            </a:r>
            <a:r>
              <a:rPr kumimoji="0" lang="ru-RU" sz="2000" b="1" i="1"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м</a:t>
            </a:r>
            <a:r>
              <a:rPr kumimoji="0" lang="ru-RU" sz="2000" b="0" i="1"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 тёмно-зеленого цвета</a:t>
            </a:r>
            <a:endParaRPr kumimoji="0" lang="en-US" sz="2000" b="0" i="1" u="none" strike="noStrike" cap="none" normalizeH="0" baseline="0" dirty="0" smtClean="0">
              <a:ln>
                <a:noFill/>
              </a:ln>
              <a:solidFill>
                <a:srgbClr val="000000"/>
              </a:solidFill>
              <a:effectLst/>
              <a:latin typeface="Cambria"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1"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по 5 </a:t>
            </a:r>
            <a:r>
              <a:rPr kumimoji="0" lang="ru-RU" sz="2000" b="0" i="1" u="none" strike="noStrike" cap="none" normalizeH="0" baseline="0" dirty="0" err="1" smtClean="0">
                <a:ln>
                  <a:noFill/>
                </a:ln>
                <a:solidFill>
                  <a:srgbClr val="000000"/>
                </a:solidFill>
                <a:effectLst/>
                <a:latin typeface="Cambria" pitchFamily="18" charset="0"/>
                <a:ea typeface="Times New Roman" pitchFamily="18" charset="0"/>
                <a:cs typeface="Times New Roman" pitchFamily="18" charset="0"/>
              </a:rPr>
              <a:t>подклеек-чашелистников</a:t>
            </a:r>
            <a:r>
              <a:rPr kumimoji="0" lang="ru-RU" sz="2000" b="0" i="1"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 </a:t>
            </a:r>
            <a:r>
              <a:rPr kumimoji="0" lang="ru-RU" sz="2000" b="1" i="1"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к</a:t>
            </a:r>
            <a:r>
              <a:rPr kumimoji="0" lang="ru-RU" sz="2000" b="0" i="1"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 и </a:t>
            </a:r>
            <a:r>
              <a:rPr kumimoji="0" lang="ru-RU" sz="2000" b="1" i="1"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л</a:t>
            </a:r>
            <a:r>
              <a:rPr kumimoji="0" lang="ru-RU" sz="2000" b="0" i="1"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 тёмно-зелёного цвета.</a:t>
            </a:r>
            <a:endParaRPr kumimoji="0" lang="en-US" sz="2000" b="0" i="1" u="none" strike="noStrike" cap="none" normalizeH="0" baseline="0" dirty="0" smtClean="0">
              <a:ln>
                <a:noFill/>
              </a:ln>
              <a:solidFill>
                <a:srgbClr val="000000"/>
              </a:solidFill>
              <a:effectLst/>
              <a:latin typeface="Cambria"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1"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И для основы цветка и имитации тычинок нам понадобится </a:t>
            </a:r>
            <a:r>
              <a:rPr kumimoji="0" lang="ru-RU" sz="2000" b="1" i="1"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rPr>
              <a:t>ж</a:t>
            </a:r>
            <a:r>
              <a:rPr kumimoji="0" lang="ru-RU" sz="2000" b="0" i="1"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 заготовка в виде солнышка. Для этого из светло-розового </a:t>
            </a:r>
            <a:r>
              <a:rPr kumimoji="0" lang="ru-RU" sz="2000" b="0" i="1" u="none" strike="noStrike" cap="none" normalizeH="0" baseline="0" dirty="0" err="1" smtClean="0">
                <a:ln>
                  <a:noFill/>
                </a:ln>
                <a:solidFill>
                  <a:srgbClr val="000000"/>
                </a:solidFill>
                <a:effectLst/>
                <a:latin typeface="Cambria" pitchFamily="18" charset="0"/>
                <a:ea typeface="Times New Roman" pitchFamily="18" charset="0"/>
                <a:cs typeface="Times New Roman" pitchFamily="18" charset="0"/>
              </a:rPr>
              <a:t>фоамирана</a:t>
            </a:r>
            <a:r>
              <a:rPr kumimoji="0" lang="ru-RU" sz="2000" b="0" i="1"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 вырезаем круг согласно выкройке и нарезаем «лучики» так, чтобы концы их были острыми.</a:t>
            </a:r>
            <a:endParaRPr kumimoji="0" lang="ru-RU" sz="1600" b="0" i="1"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90756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6" y="559132"/>
            <a:ext cx="8532948" cy="3170099"/>
          </a:xfrm>
          <a:prstGeom prst="rect">
            <a:avLst/>
          </a:prstGeom>
        </p:spPr>
        <p:txBody>
          <a:bodyPr wrap="square">
            <a:spAutoFit/>
          </a:bodyPr>
          <a:lstStyle/>
          <a:p>
            <a:pPr lvl="0" eaLnBrk="0" fontAlgn="base" hangingPunct="0">
              <a:spcBef>
                <a:spcPct val="0"/>
              </a:spcBef>
              <a:spcAft>
                <a:spcPct val="0"/>
              </a:spcAft>
            </a:pPr>
            <a:r>
              <a:rPr lang="ru-RU" sz="3200" b="1" i="1" dirty="0" smtClean="0">
                <a:solidFill>
                  <a:schemeClr val="tx1">
                    <a:lumMod val="95000"/>
                    <a:lumOff val="5000"/>
                  </a:schemeClr>
                </a:solidFill>
                <a:latin typeface="Cambria" pitchFamily="18" charset="0"/>
                <a:ea typeface="Times New Roman" pitchFamily="18" charset="0"/>
                <a:cs typeface="Times New Roman" pitchFamily="18" charset="0"/>
              </a:rPr>
              <a:t> Тонируем лепестки и листья</a:t>
            </a:r>
            <a:endParaRPr lang="ru-RU" sz="3200" i="1" dirty="0" smtClean="0">
              <a:solidFill>
                <a:schemeClr val="tx1">
                  <a:lumMod val="95000"/>
                  <a:lumOff val="5000"/>
                </a:schemeClr>
              </a:solidFill>
              <a:latin typeface="Arial" pitchFamily="34" charset="0"/>
              <a:cs typeface="Arial" pitchFamily="34" charset="0"/>
            </a:endParaRPr>
          </a:p>
          <a:p>
            <a:pPr lvl="0" eaLnBrk="0" fontAlgn="base" hangingPunct="0">
              <a:spcBef>
                <a:spcPct val="0"/>
              </a:spcBef>
              <a:spcAft>
                <a:spcPct val="0"/>
              </a:spcAft>
            </a:pPr>
            <a:r>
              <a:rPr lang="ru-RU" sz="2400" i="1" dirty="0" smtClean="0">
                <a:solidFill>
                  <a:srgbClr val="000000"/>
                </a:solidFill>
                <a:latin typeface="Cambria" pitchFamily="18" charset="0"/>
                <a:ea typeface="Times New Roman" pitchFamily="18" charset="0"/>
                <a:cs typeface="Times New Roman" pitchFamily="18" charset="0"/>
              </a:rPr>
              <a:t/>
            </a:r>
            <a:br>
              <a:rPr lang="ru-RU" sz="2400" i="1" dirty="0" smtClean="0">
                <a:solidFill>
                  <a:srgbClr val="000000"/>
                </a:solidFill>
                <a:latin typeface="Cambria" pitchFamily="18" charset="0"/>
                <a:ea typeface="Times New Roman" pitchFamily="18" charset="0"/>
                <a:cs typeface="Times New Roman" pitchFamily="18" charset="0"/>
              </a:rPr>
            </a:br>
            <a:r>
              <a:rPr lang="ru-RU" sz="2400" i="1" dirty="0" smtClean="0">
                <a:solidFill>
                  <a:srgbClr val="000000"/>
                </a:solidFill>
                <a:latin typeface="Cambria" pitchFamily="18" charset="0"/>
                <a:ea typeface="Times New Roman" pitchFamily="18" charset="0"/>
                <a:cs typeface="Times New Roman" pitchFamily="18" charset="0"/>
              </a:rPr>
              <a:t>Лепестки пиона имеют неоднородную окраску, и каждый лепесток уникален, поэтому с помощью краски создаем эту неоднородность. Тонируйте каждый лепесток по-разному: то темнее ближе к основанию, то к краю лепестка. Таким образом необходимо подкрасить все лепестки светло-розового цвета, причем с </a:t>
            </a:r>
            <a:r>
              <a:rPr lang="ru-RU" sz="2400" b="1" i="1" dirty="0" smtClean="0">
                <a:solidFill>
                  <a:srgbClr val="000000"/>
                </a:solidFill>
                <a:latin typeface="Cambria" pitchFamily="18" charset="0"/>
                <a:ea typeface="Times New Roman" pitchFamily="18" charset="0"/>
                <a:cs typeface="Times New Roman" pitchFamily="18" charset="0"/>
              </a:rPr>
              <a:t>двух</a:t>
            </a:r>
            <a:r>
              <a:rPr lang="ru-RU" sz="2400" i="1" dirty="0" smtClean="0">
                <a:solidFill>
                  <a:srgbClr val="000000"/>
                </a:solidFill>
                <a:latin typeface="Cambria" pitchFamily="18" charset="0"/>
                <a:ea typeface="Times New Roman" pitchFamily="18" charset="0"/>
                <a:cs typeface="Times New Roman" pitchFamily="18" charset="0"/>
              </a:rPr>
              <a:t> сторон.</a:t>
            </a:r>
            <a:endParaRPr lang="ru-RU" sz="2000" i="1" dirty="0" smtClean="0">
              <a:latin typeface="Arial" pitchFamily="34" charset="0"/>
              <a:cs typeface="Arial" pitchFamily="34" charset="0"/>
            </a:endParaRPr>
          </a:p>
        </p:txBody>
      </p:sp>
      <p:sp>
        <p:nvSpPr>
          <p:cNvPr id="3" name="Объект 2"/>
          <p:cNvSpPr>
            <a:spLocks noGrp="1"/>
          </p:cNvSpPr>
          <p:nvPr>
            <p:ph sz="quarter" idx="1"/>
          </p:nvPr>
        </p:nvSpPr>
        <p:spPr>
          <a:xfrm>
            <a:off x="1331640" y="3861048"/>
            <a:ext cx="5688632" cy="2265115"/>
          </a:xfrm>
        </p:spPr>
        <p:txBody>
          <a:bodyPr/>
          <a:lstStyle/>
          <a:p>
            <a:endParaRPr lang="ru-RU" dirty="0"/>
          </a:p>
        </p:txBody>
      </p:sp>
      <p:pic>
        <p:nvPicPr>
          <p:cNvPr id="5" name="Рисунок 4" descr="Мастер-класс Пион из фоамирана"/>
          <p:cNvPicPr/>
          <p:nvPr/>
        </p:nvPicPr>
        <p:blipFill>
          <a:blip r:embed="rId2" cstate="print"/>
          <a:srcRect l="3934" t="29667" r="30620"/>
          <a:stretch>
            <a:fillRect/>
          </a:stretch>
        </p:blipFill>
        <p:spPr bwMode="auto">
          <a:xfrm>
            <a:off x="1547664" y="3717032"/>
            <a:ext cx="5472608" cy="2592288"/>
          </a:xfrm>
          <a:prstGeom prst="rect">
            <a:avLst/>
          </a:prstGeom>
          <a:noFill/>
          <a:ln w="9525">
            <a:noFill/>
            <a:miter lim="800000"/>
            <a:headEnd/>
            <a:tailEnd/>
          </a:ln>
        </p:spPr>
      </p:pic>
    </p:spTree>
    <p:extLst>
      <p:ext uri="{BB962C8B-B14F-4D97-AF65-F5344CB8AC3E}">
        <p14:creationId xmlns:p14="http://schemas.microsoft.com/office/powerpoint/2010/main" val="31073327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244</TotalTime>
  <Words>502</Words>
  <Application>Microsoft Office PowerPoint</Application>
  <PresentationFormat>Экран (4:3)</PresentationFormat>
  <Paragraphs>74</Paragraphs>
  <Slides>30</Slides>
  <Notes>0</Notes>
  <HiddenSlides>1</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Официальная</vt:lpstr>
      <vt:lpstr>Муниципальное общеобразовательное учреждение «Средняя общеобразовательная школа № 1  р.п. Новые Бурасы Новобурасского района Саратовской области»</vt:lpstr>
      <vt:lpstr>Цель и задача</vt:lpstr>
      <vt:lpstr>Презентация PowerPoint</vt:lpstr>
      <vt:lpstr>ВИДЫ ФОАМИРАНА</vt:lpstr>
      <vt:lpstr>Презентация PowerPoint</vt:lpstr>
      <vt:lpstr>Презентация PowerPoint</vt:lpstr>
      <vt:lpstr>Шаблоны</vt:lpstr>
      <vt:lpstr>Презентация PowerPoint</vt:lpstr>
      <vt:lpstr> Тонируем лепестки и листья  Лепестки пиона имеют неоднородную окраску, и каждый лепесток уникален, поэтому с помощью краски создаем эту неоднородность. Тонируйте каждый лепесток по-разному: то темнее ближе к основанию, то к краю лепестка. Таким образом необходимо подкрасить все лепестки светло-розового цвета, причем с двух сторон.</vt:lpstr>
      <vt:lpstr>Чтобы листья пиона выглядели правдоподобно, мы их тоже слегка затонируем краской зелёного цвета более тёмного оттенка, чем цвет фоамирана. Сначала по центру трилистника проводим центральные прожилки и потом распределяем краску от центральных прожилок к краям листа. Обратную сторону листьев можно не подкрашивать, так как у пиона лист с обратной стороны светлее и даже слегка белесый. </vt:lpstr>
      <vt:lpstr>     Гофрирование лепестков и листьев.  Теперь нам необходимо придать правдоподобную форму лепесткам. Для того чтобы был понятен принцип их обработки, начнем гофрировать лепесток б </vt:lpstr>
      <vt:lpstr>Складываем лепесток мелкими складочками в гармошку</vt:lpstr>
      <vt:lpstr>    Выкручиваем оба конца в разные стороны и теперь тщательно покатаем сложенную заготовку между пальцами. </vt:lpstr>
      <vt:lpstr>Подобным образом нужно обработать верхнюю часть лепестка, чтобы фоамиран вытянулся и стал более тонким в этом месте. Разворачиваем лепесток.  Аналогичным образом гофрируем лепесток а. </vt:lpstr>
      <vt:lpstr>Складываем лепесток мелкими складочками в гармошку</vt:lpstr>
      <vt:lpstr>Форма лепестка д несколько другая, вогнутая как «лодочка». Чтобы создать углубление на лепестке, пальцами левой руки возьмитесь за верхний край лепестка, большой палец правой руки расположите по его центру и аккуратно потяните фоамиран, формируя большим пальцем углубление в центре и, придавая ему тем самым, округлую вогнутую форму. </vt:lpstr>
      <vt:lpstr>Теперь слегка растянем лепесток поперек: кладем два больших пальца по центру лепестка и слегка растягиваем фоамиран, разворачивая пальцы по направлению друг к другу. Аналогичным образом обрабатываем лепесток е. Верхнюю часть лепестка с прогофрируем по принципу обработки лепестков б, то есть складываем гармошкой и катаем между пальцами (большим и указательным), а серединку вытягиваем лодочкой, придавая при этом лепестку небольшую вогнутость. </vt:lpstr>
      <vt:lpstr>Гофрируем листья. Складываем лист пополам вдоль прожилок. У верхней части листа растягиваем края листа, у нижней — серединку (вдоль прожилки листа). </vt:lpstr>
      <vt:lpstr>Кончики листьев можно закрутить. </vt:lpstr>
      <vt:lpstr>Теперь можно имитировать боковые прожилки, для этого складываем фоамиран мелкими складочками под острым углом, растираем и катаем его между пальцами (большим, указательными и средним). </vt:lpstr>
      <vt:lpstr> Сборка цветка Теперь самое приятное: сборка цветка. Подготовим основу для цветка, на которую будем крепить множество лепестков пиона. Для этого из кусочка фольги формируем шарик диаметром около 1.5 см. Вместо фольги можно использовать бусину подходящего размера и отверстия. В шарике делаем отверстие проволокой (либо другим острым предметом: шилом, спицей). Заливаем отверстие клеем из термопистолета и сразу же вставляем в отверстие проволоку. </vt:lpstr>
      <vt:lpstr>Надеваем на проволоку заготовку ж, и связываем ниткой все «лучики» сверху, над бусиной.</vt:lpstr>
      <vt:lpstr>Кончики имитированных тычинок красим жёлтым цветом.  </vt:lpstr>
      <vt:lpstr>Затем клеим лепестки б. Чтобы цветок получился пышным, приклеивайте лепестки сложенными гармошкой у основания, создавая небольшие складочки. Таким образом по кругу наклеиваем 10 лепестков светло-розового цвета и последним рядом 5 лепестков тёмно-розового цвета. </vt:lpstr>
      <vt:lpstr>Следующим рядом подклеиваем 5 лепестков с и ниже в шахматном порядке еще пять таких же лепестков</vt:lpstr>
      <vt:lpstr>Затем подклеиваем лепестки д в количестве 5 шт. в шахматном порядке по отношению к лепесткам предыдущего ряда. </vt:lpstr>
      <vt:lpstr>Осталось подклеить чашелистики. Сначала 5 маленьких листочков л, затем между ними 5 чашелистиков к</vt:lpstr>
      <vt:lpstr>Скрепляем один лист з и два листа м между собой с помощью тейп-ленты. </vt:lpstr>
      <vt:lpstr>Готовый цветок</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ПИОН ИЗ ФОАМИРАНА</dc:title>
  <dc:creator>Лариса</dc:creator>
  <cp:lastModifiedBy>Лариса</cp:lastModifiedBy>
  <cp:revision>28</cp:revision>
  <dcterms:created xsi:type="dcterms:W3CDTF">2021-08-19T12:53:59Z</dcterms:created>
  <dcterms:modified xsi:type="dcterms:W3CDTF">2023-08-09T08:03:47Z</dcterms:modified>
</cp:coreProperties>
</file>