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title>
      <c:layout>
        <c:manualLayout>
          <c:xMode val="edge"/>
          <c:yMode val="edge"/>
          <c:x val="0.12145206063568839"/>
          <c:y val="0"/>
        </c:manualLayout>
      </c:layout>
    </c:title>
    <c:plotArea>
      <c:layout/>
      <c:pieChart>
        <c:varyColors val="1"/>
        <c:ser>
          <c:idx val="0"/>
          <c:order val="0"/>
          <c:tx>
            <c:strRef>
              <c:f>Лист1!$B$1</c:f>
              <c:strCache>
                <c:ptCount val="1"/>
                <c:pt idx="0">
                  <c:v>Знаете ли вы, что некоторые озёра Урала обладают лечебными свойствами?</c:v>
                </c:pt>
              </c:strCache>
            </c:strRef>
          </c:tx>
          <c:dLbls>
            <c:showVal val="1"/>
            <c:showLeaderLines val="1"/>
          </c:dLbls>
          <c:cat>
            <c:strRef>
              <c:f>Лист1!$A$2:$A$5</c:f>
              <c:strCache>
                <c:ptCount val="3"/>
                <c:pt idx="0">
                  <c:v>да, знаю</c:v>
                </c:pt>
                <c:pt idx="1">
                  <c:v>нет, не знаю</c:v>
                </c:pt>
                <c:pt idx="2">
                  <c:v>затрудняюсь ответить</c:v>
                </c:pt>
              </c:strCache>
            </c:strRef>
          </c:cat>
          <c:val>
            <c:numRef>
              <c:f>Лист1!$B$2:$B$5</c:f>
              <c:numCache>
                <c:formatCode>0%</c:formatCode>
                <c:ptCount val="4"/>
                <c:pt idx="0">
                  <c:v>0.55000000000000004</c:v>
                </c:pt>
                <c:pt idx="1">
                  <c:v>0.15000000000000024</c:v>
                </c:pt>
                <c:pt idx="2">
                  <c:v>0.30000000000000032</c:v>
                </c:pt>
              </c:numCache>
            </c:numRef>
          </c:val>
        </c:ser>
        <c:firstSliceAng val="0"/>
      </c:pieChart>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title>
      <c:layout/>
    </c:title>
    <c:plotArea>
      <c:layout/>
      <c:pieChart>
        <c:varyColors val="1"/>
        <c:ser>
          <c:idx val="0"/>
          <c:order val="0"/>
          <c:tx>
            <c:strRef>
              <c:f>Лист1!$B$1</c:f>
              <c:strCache>
                <c:ptCount val="1"/>
                <c:pt idx="0">
                  <c:v>Бывали ли вы на лечебных озёрах Урала?</c:v>
                </c:pt>
              </c:strCache>
            </c:strRef>
          </c:tx>
          <c:dLbls>
            <c:dLbl>
              <c:idx val="0"/>
              <c:layout/>
              <c:showVal val="1"/>
            </c:dLbl>
            <c:dLbl>
              <c:idx val="1"/>
              <c:layout/>
              <c:showVal val="1"/>
            </c:dLbl>
            <c:delete val="1"/>
          </c:dLbls>
          <c:cat>
            <c:strRef>
              <c:f>Лист1!$A$2:$A$5</c:f>
              <c:strCache>
                <c:ptCount val="2"/>
                <c:pt idx="0">
                  <c:v>да</c:v>
                </c:pt>
                <c:pt idx="1">
                  <c:v>нет</c:v>
                </c:pt>
              </c:strCache>
            </c:strRef>
          </c:cat>
          <c:val>
            <c:numRef>
              <c:f>Лист1!$B$2:$B$5</c:f>
              <c:numCache>
                <c:formatCode>0%</c:formatCode>
                <c:ptCount val="4"/>
                <c:pt idx="0">
                  <c:v>0.4</c:v>
                </c:pt>
                <c:pt idx="1">
                  <c:v>0.60000000000000064</c:v>
                </c:pt>
              </c:numCache>
            </c:numRef>
          </c:val>
        </c:ser>
        <c:firstSliceAng val="0"/>
      </c:pieChart>
    </c:plotArea>
    <c:legend>
      <c:legendPos val="r"/>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a:t>Знаете ли</a:t>
            </a:r>
            <a:r>
              <a:rPr lang="ru-RU" baseline="0"/>
              <a:t> вы, что такое бальнеотерапия?</a:t>
            </a:r>
            <a:endParaRPr lang="ru-RU"/>
          </a:p>
        </c:rich>
      </c:tx>
      <c:layout/>
    </c:title>
    <c:plotArea>
      <c:layout>
        <c:manualLayout>
          <c:layoutTarget val="inner"/>
          <c:xMode val="edge"/>
          <c:yMode val="edge"/>
          <c:x val="0.23157128796400453"/>
          <c:y val="0.40974393948787896"/>
          <c:w val="0.28020106861642297"/>
          <c:h val="0.49421290842581683"/>
        </c:manualLayout>
      </c:layout>
      <c:pieChart>
        <c:varyColors val="1"/>
        <c:ser>
          <c:idx val="0"/>
          <c:order val="0"/>
          <c:tx>
            <c:strRef>
              <c:f>Лист1!$B$1</c:f>
              <c:strCache>
                <c:ptCount val="1"/>
                <c:pt idx="0">
                  <c:v>Знаете ли вы, почему многие озёра около деревни Хомутинино солёные?</c:v>
                </c:pt>
              </c:strCache>
            </c:strRef>
          </c:tx>
          <c:dLbls>
            <c:showVal val="1"/>
            <c:showLeaderLines val="1"/>
          </c:dLbls>
          <c:cat>
            <c:strRef>
              <c:f>Лист1!$A$2:$A$5</c:f>
              <c:strCache>
                <c:ptCount val="3"/>
                <c:pt idx="0">
                  <c:v>да, знаю</c:v>
                </c:pt>
                <c:pt idx="1">
                  <c:v>нет, не знаю</c:v>
                </c:pt>
                <c:pt idx="2">
                  <c:v>затрудняюсь ответить</c:v>
                </c:pt>
              </c:strCache>
            </c:strRef>
          </c:cat>
          <c:val>
            <c:numRef>
              <c:f>Лист1!$B$2:$B$5</c:f>
              <c:numCache>
                <c:formatCode>0%</c:formatCode>
                <c:ptCount val="4"/>
                <c:pt idx="0">
                  <c:v>7.0000000000000021E-2</c:v>
                </c:pt>
                <c:pt idx="1">
                  <c:v>0.4</c:v>
                </c:pt>
                <c:pt idx="2">
                  <c:v>0.53</c:v>
                </c:pt>
              </c:numCache>
            </c:numRef>
          </c:val>
        </c:ser>
        <c:firstSliceAng val="0"/>
      </c:pieChart>
    </c:plotArea>
    <c:legend>
      <c:legendPos val="r"/>
      <c:layout/>
    </c:legend>
    <c:plotVisOnly val="1"/>
  </c:chart>
  <c:externalData r:id="rId1"/>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0613" y="990600"/>
            <a:ext cx="6345302" cy="3200400"/>
          </a:xfrm>
        </p:spPr>
        <p:txBody>
          <a:bodyPr>
            <a:normAutofit/>
          </a:bodyPr>
          <a:lstStyle>
            <a:lvl1pPr>
              <a:defRPr sz="6000"/>
            </a:lvl1pPr>
          </a:lstStyle>
          <a:p>
            <a:r>
              <a:rPr lang="ru-RU" smtClean="0"/>
              <a:t>Образец заголовка</a:t>
            </a:r>
            <a:endParaRPr/>
          </a:p>
        </p:txBody>
      </p:sp>
      <p:sp>
        <p:nvSpPr>
          <p:cNvPr id="3" name="Subtitle 2"/>
          <p:cNvSpPr>
            <a:spLocks noGrp="1"/>
          </p:cNvSpPr>
          <p:nvPr>
            <p:ph type="subTitle" idx="1"/>
          </p:nvPr>
        </p:nvSpPr>
        <p:spPr>
          <a:xfrm>
            <a:off x="970613" y="4267200"/>
            <a:ext cx="6345302"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a:p>
        </p:txBody>
      </p:sp>
      <p:sp>
        <p:nvSpPr>
          <p:cNvPr id="4" name="Date Placeholder 3"/>
          <p:cNvSpPr>
            <a:spLocks noGrp="1"/>
          </p:cNvSpPr>
          <p:nvPr>
            <p:ph type="dt" sz="half" idx="10"/>
          </p:nvPr>
        </p:nvSpPr>
        <p:spPr/>
        <p:txBody>
          <a:bodyPr/>
          <a:lstStyle>
            <a:lvl1pPr>
              <a:defRPr sz="1100"/>
            </a:lvl1pPr>
          </a:lstStyle>
          <a:p>
            <a:fld id="{161BD4C7-81B1-434F-BBF0-D8C5A6948378}" type="datetimeFigureOut">
              <a:rPr lang="ru-RU" smtClean="0"/>
              <a:t>14.02.2023</a:t>
            </a:fld>
            <a:endParaRPr lang="ru-RU"/>
          </a:p>
        </p:txBody>
      </p:sp>
      <p:sp>
        <p:nvSpPr>
          <p:cNvPr id="5" name="Footer Placeholder 4"/>
          <p:cNvSpPr>
            <a:spLocks noGrp="1"/>
          </p:cNvSpPr>
          <p:nvPr>
            <p:ph type="ftr" sz="quarter" idx="11"/>
          </p:nvPr>
        </p:nvSpPr>
        <p:spPr/>
        <p:txBody>
          <a:bodyPr/>
          <a:lstStyle>
            <a:lvl1pPr>
              <a:defRPr sz="1100"/>
            </a:lvl1pPr>
          </a:lstStyle>
          <a:p>
            <a:endParaRPr lang="ru-RU"/>
          </a:p>
        </p:txBody>
      </p:sp>
      <p:sp>
        <p:nvSpPr>
          <p:cNvPr id="6" name="Slide Number Placeholder 5"/>
          <p:cNvSpPr>
            <a:spLocks noGrp="1"/>
          </p:cNvSpPr>
          <p:nvPr>
            <p:ph type="sldNum" sz="quarter" idx="12"/>
          </p:nvPr>
        </p:nvSpPr>
        <p:spPr/>
        <p:txBody>
          <a:bodyPr/>
          <a:lstStyle>
            <a:lvl1pPr>
              <a:defRPr sz="1100"/>
            </a:lvl1pPr>
          </a:lstStyle>
          <a:p>
            <a:fld id="{45FB1895-4DA5-49F5-9F19-A9BF0F5E9017}" type="slidenum">
              <a:rPr lang="ru-RU" smtClean="0"/>
              <a:t>‹#›</a:t>
            </a:fld>
            <a:endParaRPr lang="ru-RU"/>
          </a:p>
        </p:txBody>
      </p:sp>
    </p:spTree>
    <p:extLst>
      <p:ext uri="{BB962C8B-B14F-4D97-AF65-F5344CB8AC3E}">
        <p14:creationId xmlns:p14="http://schemas.microsoft.com/office/powerpoint/2010/main" xmlns="" val="24135381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Date Placeholder 3"/>
          <p:cNvSpPr>
            <a:spLocks noGrp="1"/>
          </p:cNvSpPr>
          <p:nvPr>
            <p:ph type="dt" sz="half" idx="10"/>
          </p:nvPr>
        </p:nvSpPr>
        <p:spPr/>
        <p:txBody>
          <a:bodyPr/>
          <a:lstStyle>
            <a:lvl1pPr>
              <a:defRPr sz="1100"/>
            </a:lvl1pPr>
          </a:lstStyle>
          <a:p>
            <a:fld id="{161BD4C7-81B1-434F-BBF0-D8C5A6948378}" type="datetimeFigureOut">
              <a:rPr lang="ru-RU" smtClean="0"/>
              <a:t>14.02.2023</a:t>
            </a:fld>
            <a:endParaRPr lang="ru-RU"/>
          </a:p>
        </p:txBody>
      </p:sp>
      <p:sp>
        <p:nvSpPr>
          <p:cNvPr id="5" name="Footer Placeholder 4"/>
          <p:cNvSpPr>
            <a:spLocks noGrp="1"/>
          </p:cNvSpPr>
          <p:nvPr>
            <p:ph type="ftr" sz="quarter" idx="11"/>
          </p:nvPr>
        </p:nvSpPr>
        <p:spPr/>
        <p:txBody>
          <a:bodyPr/>
          <a:lstStyle>
            <a:lvl1pPr>
              <a:defRPr sz="1100"/>
            </a:lvl1pPr>
          </a:lstStyle>
          <a:p>
            <a:endParaRPr lang="ru-RU"/>
          </a:p>
        </p:txBody>
      </p:sp>
      <p:sp>
        <p:nvSpPr>
          <p:cNvPr id="6" name="Slide Number Placeholder 5"/>
          <p:cNvSpPr>
            <a:spLocks noGrp="1"/>
          </p:cNvSpPr>
          <p:nvPr>
            <p:ph type="sldNum" sz="quarter" idx="12"/>
          </p:nvPr>
        </p:nvSpPr>
        <p:spPr/>
        <p:txBody>
          <a:bodyPr/>
          <a:lstStyle>
            <a:lvl1pPr>
              <a:defRPr sz="1100"/>
            </a:lvl1pPr>
          </a:lstStyle>
          <a:p>
            <a:fld id="{45FB1895-4DA5-49F5-9F19-A9BF0F5E9017}" type="slidenum">
              <a:rPr lang="ru-RU" smtClean="0"/>
              <a:t>‹#›</a:t>
            </a:fld>
            <a:endParaRPr lang="ru-RU"/>
          </a:p>
        </p:txBody>
      </p:sp>
    </p:spTree>
    <p:extLst>
      <p:ext uri="{BB962C8B-B14F-4D97-AF65-F5344CB8AC3E}">
        <p14:creationId xmlns:p14="http://schemas.microsoft.com/office/powerpoint/2010/main" xmlns="" val="28575757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5916" y="381000"/>
            <a:ext cx="1429121" cy="5791200"/>
          </a:xfrm>
        </p:spPr>
        <p:txBody>
          <a:bodyPr vert="eaVert"/>
          <a:lstStyle/>
          <a:p>
            <a:r>
              <a:rPr lang="ru-RU" smtClean="0"/>
              <a:t>Образец заголовка</a:t>
            </a:r>
            <a:endParaRPr/>
          </a:p>
        </p:txBody>
      </p:sp>
      <p:sp>
        <p:nvSpPr>
          <p:cNvPr id="3" name="Vertical Text Placeholder 2"/>
          <p:cNvSpPr>
            <a:spLocks noGrp="1"/>
          </p:cNvSpPr>
          <p:nvPr>
            <p:ph type="body" orient="vert" idx="1"/>
          </p:nvPr>
        </p:nvSpPr>
        <p:spPr>
          <a:xfrm>
            <a:off x="970613" y="381000"/>
            <a:ext cx="6230973" cy="5791200"/>
          </a:xfrm>
        </p:spPr>
        <p:txBody>
          <a:bodyPr vert="eaVert"/>
          <a:lstStyle>
            <a:lvl5pPr>
              <a:defRPr/>
            </a:lvl5pPr>
            <a:lvl6pPr>
              <a:defRPr/>
            </a:lvl6pPr>
            <a:lvl7pPr>
              <a:defRPr/>
            </a:lvl7pPr>
            <a:lvl8pPr>
              <a:defRPr/>
            </a:lvl8pPr>
            <a:lvl9pP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Date Placeholder 3"/>
          <p:cNvSpPr>
            <a:spLocks noGrp="1"/>
          </p:cNvSpPr>
          <p:nvPr>
            <p:ph type="dt" sz="half" idx="10"/>
          </p:nvPr>
        </p:nvSpPr>
        <p:spPr/>
        <p:txBody>
          <a:bodyPr/>
          <a:lstStyle>
            <a:lvl1pPr>
              <a:defRPr sz="1100"/>
            </a:lvl1pPr>
          </a:lstStyle>
          <a:p>
            <a:fld id="{161BD4C7-81B1-434F-BBF0-D8C5A6948378}" type="datetimeFigureOut">
              <a:rPr lang="ru-RU" smtClean="0"/>
              <a:t>14.02.2023</a:t>
            </a:fld>
            <a:endParaRPr lang="ru-RU"/>
          </a:p>
        </p:txBody>
      </p:sp>
      <p:sp>
        <p:nvSpPr>
          <p:cNvPr id="5" name="Footer Placeholder 4"/>
          <p:cNvSpPr>
            <a:spLocks noGrp="1"/>
          </p:cNvSpPr>
          <p:nvPr>
            <p:ph type="ftr" sz="quarter" idx="11"/>
          </p:nvPr>
        </p:nvSpPr>
        <p:spPr/>
        <p:txBody>
          <a:bodyPr/>
          <a:lstStyle>
            <a:lvl1pPr>
              <a:defRPr sz="1100"/>
            </a:lvl1pPr>
          </a:lstStyle>
          <a:p>
            <a:endParaRPr lang="ru-RU"/>
          </a:p>
        </p:txBody>
      </p:sp>
      <p:sp>
        <p:nvSpPr>
          <p:cNvPr id="6" name="Slide Number Placeholder 5"/>
          <p:cNvSpPr>
            <a:spLocks noGrp="1"/>
          </p:cNvSpPr>
          <p:nvPr>
            <p:ph type="sldNum" sz="quarter" idx="12"/>
          </p:nvPr>
        </p:nvSpPr>
        <p:spPr/>
        <p:txBody>
          <a:bodyPr/>
          <a:lstStyle>
            <a:lvl1pPr>
              <a:defRPr sz="1100"/>
            </a:lvl1pPr>
          </a:lstStyle>
          <a:p>
            <a:fld id="{45FB1895-4DA5-49F5-9F19-A9BF0F5E9017}" type="slidenum">
              <a:rPr lang="ru-RU" smtClean="0"/>
              <a:t>‹#›</a:t>
            </a:fld>
            <a:endParaRPr lang="ru-RU"/>
          </a:p>
        </p:txBody>
      </p:sp>
    </p:spTree>
    <p:extLst>
      <p:ext uri="{BB962C8B-B14F-4D97-AF65-F5344CB8AC3E}">
        <p14:creationId xmlns:p14="http://schemas.microsoft.com/office/powerpoint/2010/main" xmlns="" val="21322648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Date Placeholder 3"/>
          <p:cNvSpPr>
            <a:spLocks noGrp="1"/>
          </p:cNvSpPr>
          <p:nvPr>
            <p:ph type="dt" sz="half" idx="10"/>
          </p:nvPr>
        </p:nvSpPr>
        <p:spPr/>
        <p:txBody>
          <a:bodyPr/>
          <a:lstStyle>
            <a:lvl1pPr>
              <a:defRPr sz="1100"/>
            </a:lvl1pPr>
          </a:lstStyle>
          <a:p>
            <a:fld id="{161BD4C7-81B1-434F-BBF0-D8C5A6948378}" type="datetimeFigureOut">
              <a:rPr lang="ru-RU" smtClean="0"/>
              <a:t>14.02.2023</a:t>
            </a:fld>
            <a:endParaRPr lang="ru-RU"/>
          </a:p>
        </p:txBody>
      </p:sp>
      <p:sp>
        <p:nvSpPr>
          <p:cNvPr id="5" name="Footer Placeholder 4"/>
          <p:cNvSpPr>
            <a:spLocks noGrp="1"/>
          </p:cNvSpPr>
          <p:nvPr>
            <p:ph type="ftr" sz="quarter" idx="11"/>
          </p:nvPr>
        </p:nvSpPr>
        <p:spPr/>
        <p:txBody>
          <a:bodyPr/>
          <a:lstStyle>
            <a:lvl1pPr>
              <a:defRPr sz="1100"/>
            </a:lvl1pPr>
          </a:lstStyle>
          <a:p>
            <a:endParaRPr lang="ru-RU"/>
          </a:p>
        </p:txBody>
      </p:sp>
      <p:sp>
        <p:nvSpPr>
          <p:cNvPr id="6" name="Slide Number Placeholder 5"/>
          <p:cNvSpPr>
            <a:spLocks noGrp="1"/>
          </p:cNvSpPr>
          <p:nvPr>
            <p:ph type="sldNum" sz="quarter" idx="12"/>
          </p:nvPr>
        </p:nvSpPr>
        <p:spPr/>
        <p:txBody>
          <a:bodyPr/>
          <a:lstStyle>
            <a:lvl1pPr>
              <a:defRPr sz="1100"/>
            </a:lvl1pPr>
          </a:lstStyle>
          <a:p>
            <a:fld id="{45FB1895-4DA5-49F5-9F19-A9BF0F5E9017}" type="slidenum">
              <a:rPr lang="ru-RU" smtClean="0"/>
              <a:t>‹#›</a:t>
            </a:fld>
            <a:endParaRPr lang="ru-RU"/>
          </a:p>
        </p:txBody>
      </p:sp>
    </p:spTree>
    <p:extLst>
      <p:ext uri="{BB962C8B-B14F-4D97-AF65-F5344CB8AC3E}">
        <p14:creationId xmlns:p14="http://schemas.microsoft.com/office/powerpoint/2010/main" xmlns="" val="15947688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0613" y="2057401"/>
            <a:ext cx="6345303" cy="2666999"/>
          </a:xfrm>
        </p:spPr>
        <p:txBody>
          <a:bodyPr anchor="b">
            <a:normAutofit/>
          </a:bodyPr>
          <a:lstStyle>
            <a:lvl1pPr algn="l">
              <a:defRPr sz="4800" b="0" i="0" cap="none" baseline="0"/>
            </a:lvl1pPr>
          </a:lstStyle>
          <a:p>
            <a:r>
              <a:rPr lang="ru-RU" smtClean="0"/>
              <a:t>Образец заголовка</a:t>
            </a:r>
            <a:endParaRPr/>
          </a:p>
        </p:txBody>
      </p:sp>
      <p:sp>
        <p:nvSpPr>
          <p:cNvPr id="3" name="Text Placeholder 2"/>
          <p:cNvSpPr>
            <a:spLocks noGrp="1"/>
          </p:cNvSpPr>
          <p:nvPr>
            <p:ph type="body" idx="1"/>
          </p:nvPr>
        </p:nvSpPr>
        <p:spPr>
          <a:xfrm>
            <a:off x="970613" y="4876800"/>
            <a:ext cx="6345303"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sz="1100"/>
            </a:lvl1pPr>
          </a:lstStyle>
          <a:p>
            <a:fld id="{161BD4C7-81B1-434F-BBF0-D8C5A6948378}" type="datetimeFigureOut">
              <a:rPr lang="ru-RU" smtClean="0"/>
              <a:t>14.02.2023</a:t>
            </a:fld>
            <a:endParaRPr lang="ru-RU"/>
          </a:p>
        </p:txBody>
      </p:sp>
      <p:sp>
        <p:nvSpPr>
          <p:cNvPr id="5" name="Footer Placeholder 4"/>
          <p:cNvSpPr>
            <a:spLocks noGrp="1"/>
          </p:cNvSpPr>
          <p:nvPr>
            <p:ph type="ftr" sz="quarter" idx="11"/>
          </p:nvPr>
        </p:nvSpPr>
        <p:spPr/>
        <p:txBody>
          <a:bodyPr/>
          <a:lstStyle>
            <a:lvl1pPr>
              <a:defRPr sz="1100"/>
            </a:lvl1pPr>
          </a:lstStyle>
          <a:p>
            <a:endParaRPr lang="ru-RU"/>
          </a:p>
        </p:txBody>
      </p:sp>
      <p:sp>
        <p:nvSpPr>
          <p:cNvPr id="6" name="Slide Number Placeholder 5"/>
          <p:cNvSpPr>
            <a:spLocks noGrp="1"/>
          </p:cNvSpPr>
          <p:nvPr>
            <p:ph type="sldNum" sz="quarter" idx="12"/>
          </p:nvPr>
        </p:nvSpPr>
        <p:spPr/>
        <p:txBody>
          <a:bodyPr/>
          <a:lstStyle>
            <a:lvl1pPr>
              <a:defRPr sz="1100"/>
            </a:lvl1pPr>
          </a:lstStyle>
          <a:p>
            <a:fld id="{45FB1895-4DA5-49F5-9F19-A9BF0F5E9017}" type="slidenum">
              <a:rPr lang="ru-RU" smtClean="0"/>
              <a:t>‹#›</a:t>
            </a:fld>
            <a:endParaRPr lang="ru-RU"/>
          </a:p>
        </p:txBody>
      </p:sp>
    </p:spTree>
    <p:extLst>
      <p:ext uri="{BB962C8B-B14F-4D97-AF65-F5344CB8AC3E}">
        <p14:creationId xmlns:p14="http://schemas.microsoft.com/office/powerpoint/2010/main" xmlns="" val="33786201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Content Placeholder 2"/>
          <p:cNvSpPr>
            <a:spLocks noGrp="1"/>
          </p:cNvSpPr>
          <p:nvPr>
            <p:ph sz="half" idx="1"/>
          </p:nvPr>
        </p:nvSpPr>
        <p:spPr>
          <a:xfrm>
            <a:off x="970612" y="1676400"/>
            <a:ext cx="3525930"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Content Placeholder 3"/>
          <p:cNvSpPr>
            <a:spLocks noGrp="1"/>
          </p:cNvSpPr>
          <p:nvPr>
            <p:ph sz="half" idx="2"/>
          </p:nvPr>
        </p:nvSpPr>
        <p:spPr>
          <a:xfrm>
            <a:off x="4652738" y="1676401"/>
            <a:ext cx="3525930"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5" name="Date Placeholder 4"/>
          <p:cNvSpPr>
            <a:spLocks noGrp="1"/>
          </p:cNvSpPr>
          <p:nvPr>
            <p:ph type="dt" sz="half" idx="10"/>
          </p:nvPr>
        </p:nvSpPr>
        <p:spPr/>
        <p:txBody>
          <a:bodyPr/>
          <a:lstStyle>
            <a:lvl1pPr>
              <a:defRPr sz="1100"/>
            </a:lvl1pPr>
          </a:lstStyle>
          <a:p>
            <a:fld id="{161BD4C7-81B1-434F-BBF0-D8C5A6948378}" type="datetimeFigureOut">
              <a:rPr lang="ru-RU" smtClean="0"/>
              <a:t>14.02.2023</a:t>
            </a:fld>
            <a:endParaRPr lang="ru-RU"/>
          </a:p>
        </p:txBody>
      </p:sp>
      <p:sp>
        <p:nvSpPr>
          <p:cNvPr id="6" name="Footer Placeholder 5"/>
          <p:cNvSpPr>
            <a:spLocks noGrp="1"/>
          </p:cNvSpPr>
          <p:nvPr>
            <p:ph type="ftr" sz="quarter" idx="11"/>
          </p:nvPr>
        </p:nvSpPr>
        <p:spPr/>
        <p:txBody>
          <a:bodyPr/>
          <a:lstStyle>
            <a:lvl1pPr>
              <a:defRPr sz="1100"/>
            </a:lvl1pPr>
          </a:lstStyle>
          <a:p>
            <a:endParaRPr lang="ru-RU"/>
          </a:p>
        </p:txBody>
      </p:sp>
      <p:sp>
        <p:nvSpPr>
          <p:cNvPr id="7" name="Slide Number Placeholder 6"/>
          <p:cNvSpPr>
            <a:spLocks noGrp="1"/>
          </p:cNvSpPr>
          <p:nvPr>
            <p:ph type="sldNum" sz="quarter" idx="12"/>
          </p:nvPr>
        </p:nvSpPr>
        <p:spPr/>
        <p:txBody>
          <a:bodyPr/>
          <a:lstStyle>
            <a:lvl1pPr>
              <a:defRPr sz="1100"/>
            </a:lvl1pPr>
          </a:lstStyle>
          <a:p>
            <a:fld id="{45FB1895-4DA5-49F5-9F19-A9BF0F5E9017}" type="slidenum">
              <a:rPr lang="ru-RU" smtClean="0"/>
              <a:t>‹#›</a:t>
            </a:fld>
            <a:endParaRPr lang="ru-RU"/>
          </a:p>
        </p:txBody>
      </p:sp>
    </p:spTree>
    <p:extLst>
      <p:ext uri="{BB962C8B-B14F-4D97-AF65-F5344CB8AC3E}">
        <p14:creationId xmlns:p14="http://schemas.microsoft.com/office/powerpoint/2010/main" xmlns="" val="31074621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a:p>
        </p:txBody>
      </p:sp>
      <p:sp>
        <p:nvSpPr>
          <p:cNvPr id="3" name="Text Placeholder 2"/>
          <p:cNvSpPr>
            <a:spLocks noGrp="1"/>
          </p:cNvSpPr>
          <p:nvPr>
            <p:ph type="body" idx="1"/>
          </p:nvPr>
        </p:nvSpPr>
        <p:spPr>
          <a:xfrm>
            <a:off x="970612" y="1676400"/>
            <a:ext cx="3526775"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970612" y="2516458"/>
            <a:ext cx="3526775"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5" name="Text Placeholder 4"/>
          <p:cNvSpPr>
            <a:spLocks noGrp="1"/>
          </p:cNvSpPr>
          <p:nvPr>
            <p:ph type="body" sz="quarter" idx="3"/>
          </p:nvPr>
        </p:nvSpPr>
        <p:spPr>
          <a:xfrm>
            <a:off x="4645026" y="1676400"/>
            <a:ext cx="3528363"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516458"/>
            <a:ext cx="3528363"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7" name="Date Placeholder 6"/>
          <p:cNvSpPr>
            <a:spLocks noGrp="1"/>
          </p:cNvSpPr>
          <p:nvPr>
            <p:ph type="dt" sz="half" idx="10"/>
          </p:nvPr>
        </p:nvSpPr>
        <p:spPr/>
        <p:txBody>
          <a:bodyPr/>
          <a:lstStyle>
            <a:lvl1pPr>
              <a:defRPr sz="1100"/>
            </a:lvl1pPr>
          </a:lstStyle>
          <a:p>
            <a:fld id="{161BD4C7-81B1-434F-BBF0-D8C5A6948378}" type="datetimeFigureOut">
              <a:rPr lang="ru-RU" smtClean="0"/>
              <a:t>14.02.2023</a:t>
            </a:fld>
            <a:endParaRPr lang="ru-RU"/>
          </a:p>
        </p:txBody>
      </p:sp>
      <p:sp>
        <p:nvSpPr>
          <p:cNvPr id="8" name="Footer Placeholder 7"/>
          <p:cNvSpPr>
            <a:spLocks noGrp="1"/>
          </p:cNvSpPr>
          <p:nvPr>
            <p:ph type="ftr" sz="quarter" idx="11"/>
          </p:nvPr>
        </p:nvSpPr>
        <p:spPr/>
        <p:txBody>
          <a:bodyPr/>
          <a:lstStyle>
            <a:lvl1pPr>
              <a:defRPr sz="1100"/>
            </a:lvl1pPr>
          </a:lstStyle>
          <a:p>
            <a:endParaRPr lang="ru-RU"/>
          </a:p>
        </p:txBody>
      </p:sp>
      <p:sp>
        <p:nvSpPr>
          <p:cNvPr id="9" name="Slide Number Placeholder 8"/>
          <p:cNvSpPr>
            <a:spLocks noGrp="1"/>
          </p:cNvSpPr>
          <p:nvPr>
            <p:ph type="sldNum" sz="quarter" idx="12"/>
          </p:nvPr>
        </p:nvSpPr>
        <p:spPr/>
        <p:txBody>
          <a:bodyPr/>
          <a:lstStyle>
            <a:lvl1pPr>
              <a:defRPr sz="1100"/>
            </a:lvl1pPr>
          </a:lstStyle>
          <a:p>
            <a:fld id="{45FB1895-4DA5-49F5-9F19-A9BF0F5E9017}" type="slidenum">
              <a:rPr lang="ru-RU" smtClean="0"/>
              <a:t>‹#›</a:t>
            </a:fld>
            <a:endParaRPr lang="ru-RU"/>
          </a:p>
        </p:txBody>
      </p:sp>
    </p:spTree>
    <p:extLst>
      <p:ext uri="{BB962C8B-B14F-4D97-AF65-F5344CB8AC3E}">
        <p14:creationId xmlns:p14="http://schemas.microsoft.com/office/powerpoint/2010/main" xmlns="" val="16885527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Date Placeholder 2"/>
          <p:cNvSpPr>
            <a:spLocks noGrp="1"/>
          </p:cNvSpPr>
          <p:nvPr>
            <p:ph type="dt" sz="half" idx="10"/>
          </p:nvPr>
        </p:nvSpPr>
        <p:spPr/>
        <p:txBody>
          <a:bodyPr/>
          <a:lstStyle>
            <a:lvl1pPr>
              <a:defRPr sz="1100"/>
            </a:lvl1pPr>
          </a:lstStyle>
          <a:p>
            <a:fld id="{161BD4C7-81B1-434F-BBF0-D8C5A6948378}" type="datetimeFigureOut">
              <a:rPr lang="ru-RU" smtClean="0"/>
              <a:t>14.02.2023</a:t>
            </a:fld>
            <a:endParaRPr lang="ru-RU"/>
          </a:p>
        </p:txBody>
      </p:sp>
      <p:sp>
        <p:nvSpPr>
          <p:cNvPr id="4" name="Footer Placeholder 3"/>
          <p:cNvSpPr>
            <a:spLocks noGrp="1"/>
          </p:cNvSpPr>
          <p:nvPr>
            <p:ph type="ftr" sz="quarter" idx="11"/>
          </p:nvPr>
        </p:nvSpPr>
        <p:spPr/>
        <p:txBody>
          <a:bodyPr/>
          <a:lstStyle>
            <a:lvl1pPr>
              <a:defRPr sz="1100"/>
            </a:lvl1pPr>
          </a:lstStyle>
          <a:p>
            <a:endParaRPr lang="ru-RU"/>
          </a:p>
        </p:txBody>
      </p:sp>
      <p:sp>
        <p:nvSpPr>
          <p:cNvPr id="5" name="Slide Number Placeholder 4"/>
          <p:cNvSpPr>
            <a:spLocks noGrp="1"/>
          </p:cNvSpPr>
          <p:nvPr>
            <p:ph type="sldNum" sz="quarter" idx="12"/>
          </p:nvPr>
        </p:nvSpPr>
        <p:spPr/>
        <p:txBody>
          <a:bodyPr/>
          <a:lstStyle>
            <a:lvl1pPr>
              <a:defRPr sz="1100"/>
            </a:lvl1pPr>
          </a:lstStyle>
          <a:p>
            <a:fld id="{45FB1895-4DA5-49F5-9F19-A9BF0F5E9017}" type="slidenum">
              <a:rPr lang="ru-RU" smtClean="0"/>
              <a:t>‹#›</a:t>
            </a:fld>
            <a:endParaRPr lang="ru-RU"/>
          </a:p>
        </p:txBody>
      </p:sp>
    </p:spTree>
    <p:extLst>
      <p:ext uri="{BB962C8B-B14F-4D97-AF65-F5344CB8AC3E}">
        <p14:creationId xmlns:p14="http://schemas.microsoft.com/office/powerpoint/2010/main" xmlns="" val="32615957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161BD4C7-81B1-434F-BBF0-D8C5A6948378}" type="datetimeFigureOut">
              <a:rPr lang="ru-RU" smtClean="0"/>
              <a:t>14.02.2023</a:t>
            </a:fld>
            <a:endParaRPr lang="ru-RU"/>
          </a:p>
        </p:txBody>
      </p:sp>
      <p:sp>
        <p:nvSpPr>
          <p:cNvPr id="3" name="Footer Placeholder 2"/>
          <p:cNvSpPr>
            <a:spLocks noGrp="1"/>
          </p:cNvSpPr>
          <p:nvPr>
            <p:ph type="ftr" sz="quarter" idx="11"/>
          </p:nvPr>
        </p:nvSpPr>
        <p:spPr/>
        <p:txBody>
          <a:bodyPr/>
          <a:lstStyle>
            <a:lvl1pPr>
              <a:defRPr sz="1100"/>
            </a:lvl1pPr>
          </a:lstStyle>
          <a:p>
            <a:endParaRPr lang="ru-RU"/>
          </a:p>
        </p:txBody>
      </p:sp>
      <p:sp>
        <p:nvSpPr>
          <p:cNvPr id="4" name="Slide Number Placeholder 3"/>
          <p:cNvSpPr>
            <a:spLocks noGrp="1"/>
          </p:cNvSpPr>
          <p:nvPr>
            <p:ph type="sldNum" sz="quarter" idx="12"/>
          </p:nvPr>
        </p:nvSpPr>
        <p:spPr/>
        <p:txBody>
          <a:bodyPr/>
          <a:lstStyle>
            <a:lvl1pPr>
              <a:defRPr sz="1100"/>
            </a:lvl1pPr>
          </a:lstStyle>
          <a:p>
            <a:fld id="{45FB1895-4DA5-49F5-9F19-A9BF0F5E9017}" type="slidenum">
              <a:rPr lang="ru-RU" smtClean="0"/>
              <a:t>‹#›</a:t>
            </a:fld>
            <a:endParaRPr lang="ru-RU"/>
          </a:p>
        </p:txBody>
      </p:sp>
    </p:spTree>
    <p:extLst>
      <p:ext uri="{BB962C8B-B14F-4D97-AF65-F5344CB8AC3E}">
        <p14:creationId xmlns:p14="http://schemas.microsoft.com/office/powerpoint/2010/main" xmlns="" val="7433994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829627" y="1676400"/>
            <a:ext cx="2858244" cy="2438400"/>
          </a:xfrm>
        </p:spPr>
        <p:txBody>
          <a:bodyPr anchor="b">
            <a:normAutofit/>
          </a:bodyPr>
          <a:lstStyle>
            <a:lvl1pPr algn="l">
              <a:defRPr sz="3200" b="0"/>
            </a:lvl1pPr>
          </a:lstStyle>
          <a:p>
            <a:r>
              <a:rPr lang="ru-RU" smtClean="0"/>
              <a:t>Образец заголовка</a:t>
            </a:r>
            <a:endParaRPr dirty="0"/>
          </a:p>
        </p:txBody>
      </p:sp>
      <p:sp>
        <p:nvSpPr>
          <p:cNvPr id="3" name="Content Placeholder 2"/>
          <p:cNvSpPr>
            <a:spLocks noGrp="1"/>
          </p:cNvSpPr>
          <p:nvPr>
            <p:ph idx="1"/>
          </p:nvPr>
        </p:nvSpPr>
        <p:spPr>
          <a:xfrm>
            <a:off x="970612" y="685800"/>
            <a:ext cx="4630356"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Text Placeholder 3"/>
          <p:cNvSpPr>
            <a:spLocks noGrp="1"/>
          </p:cNvSpPr>
          <p:nvPr>
            <p:ph type="body" sz="half" idx="2"/>
          </p:nvPr>
        </p:nvSpPr>
        <p:spPr>
          <a:xfrm>
            <a:off x="5829627" y="4191000"/>
            <a:ext cx="2858244"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lvl1pPr>
              <a:defRPr sz="1100"/>
            </a:lvl1pPr>
          </a:lstStyle>
          <a:p>
            <a:fld id="{161BD4C7-81B1-434F-BBF0-D8C5A6948378}" type="datetimeFigureOut">
              <a:rPr lang="ru-RU" smtClean="0"/>
              <a:t>14.02.2023</a:t>
            </a:fld>
            <a:endParaRPr lang="ru-RU"/>
          </a:p>
        </p:txBody>
      </p:sp>
      <p:sp>
        <p:nvSpPr>
          <p:cNvPr id="6" name="Footer Placeholder 5"/>
          <p:cNvSpPr>
            <a:spLocks noGrp="1"/>
          </p:cNvSpPr>
          <p:nvPr>
            <p:ph type="ftr" sz="quarter" idx="11"/>
          </p:nvPr>
        </p:nvSpPr>
        <p:spPr/>
        <p:txBody>
          <a:bodyPr/>
          <a:lstStyle>
            <a:lvl1pPr>
              <a:defRPr sz="1100"/>
            </a:lvl1pPr>
          </a:lstStyle>
          <a:p>
            <a:endParaRPr lang="ru-RU"/>
          </a:p>
        </p:txBody>
      </p:sp>
      <p:sp>
        <p:nvSpPr>
          <p:cNvPr id="7" name="Slide Number Placeholder 6"/>
          <p:cNvSpPr>
            <a:spLocks noGrp="1"/>
          </p:cNvSpPr>
          <p:nvPr>
            <p:ph type="sldNum" sz="quarter" idx="12"/>
          </p:nvPr>
        </p:nvSpPr>
        <p:spPr/>
        <p:txBody>
          <a:bodyPr/>
          <a:lstStyle>
            <a:lvl1pPr>
              <a:defRPr sz="1100"/>
            </a:lvl1pPr>
          </a:lstStyle>
          <a:p>
            <a:fld id="{45FB1895-4DA5-49F5-9F19-A9BF0F5E9017}" type="slidenum">
              <a:rPr lang="ru-RU" smtClean="0"/>
              <a:t>‹#›</a:t>
            </a:fld>
            <a:endParaRPr lang="ru-RU"/>
          </a:p>
        </p:txBody>
      </p:sp>
    </p:spTree>
    <p:extLst>
      <p:ext uri="{BB962C8B-B14F-4D97-AF65-F5344CB8AC3E}">
        <p14:creationId xmlns:p14="http://schemas.microsoft.com/office/powerpoint/2010/main" xmlns="" val="8288585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829627" y="1676400"/>
            <a:ext cx="2858244" cy="2438400"/>
          </a:xfrm>
        </p:spPr>
        <p:txBody>
          <a:bodyPr anchor="b">
            <a:noAutofit/>
          </a:bodyPr>
          <a:lstStyle>
            <a:lvl1pPr algn="l">
              <a:defRPr sz="3200" b="0"/>
            </a:lvl1pPr>
          </a:lstStyle>
          <a:p>
            <a:r>
              <a:rPr lang="ru-RU" smtClean="0"/>
              <a:t>Образец заголовка</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142107" y="0"/>
            <a:ext cx="4458862"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a:p>
        </p:txBody>
      </p:sp>
      <p:sp>
        <p:nvSpPr>
          <p:cNvPr id="4" name="Text Placeholder 3"/>
          <p:cNvSpPr>
            <a:spLocks noGrp="1"/>
          </p:cNvSpPr>
          <p:nvPr>
            <p:ph type="body" sz="half" idx="2"/>
          </p:nvPr>
        </p:nvSpPr>
        <p:spPr>
          <a:xfrm>
            <a:off x="5829627" y="4191000"/>
            <a:ext cx="2858244"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38394903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27624" y="0"/>
            <a:ext cx="8516377"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970612" y="381000"/>
            <a:ext cx="7202776" cy="1143000"/>
          </a:xfrm>
          <a:prstGeom prst="rect">
            <a:avLst/>
          </a:prstGeom>
        </p:spPr>
        <p:txBody>
          <a:bodyPr vert="horz" lIns="91440" tIns="45720" rIns="91440" bIns="45720" rtlCol="0" anchor="b">
            <a:normAutofit/>
          </a:bodyPr>
          <a:lstStyle/>
          <a:p>
            <a:r>
              <a:rPr lang="ru-RU" smtClean="0"/>
              <a:t>Образец заголовка</a:t>
            </a:r>
            <a:endParaRPr dirty="0"/>
          </a:p>
        </p:txBody>
      </p:sp>
      <p:sp>
        <p:nvSpPr>
          <p:cNvPr id="3" name="Text Placeholder 2"/>
          <p:cNvSpPr>
            <a:spLocks noGrp="1"/>
          </p:cNvSpPr>
          <p:nvPr>
            <p:ph type="body" idx="1"/>
          </p:nvPr>
        </p:nvSpPr>
        <p:spPr>
          <a:xfrm>
            <a:off x="970612" y="1676400"/>
            <a:ext cx="7202776" cy="4495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954085" y="6356352"/>
            <a:ext cx="2133600"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161BD4C7-81B1-434F-BBF0-D8C5A6948378}" type="datetimeFigureOut">
              <a:rPr lang="ru-RU" smtClean="0"/>
              <a:t>14.02.2023</a:t>
            </a:fld>
            <a:endParaRPr lang="ru-RU"/>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ru-RU"/>
          </a:p>
        </p:txBody>
      </p:sp>
      <p:sp>
        <p:nvSpPr>
          <p:cNvPr id="6" name="Slide Number Placeholder 5"/>
          <p:cNvSpPr>
            <a:spLocks noGrp="1"/>
          </p:cNvSpPr>
          <p:nvPr>
            <p:ph type="sldNum" sz="quarter" idx="4"/>
          </p:nvPr>
        </p:nvSpPr>
        <p:spPr>
          <a:xfrm>
            <a:off x="6039992" y="6356352"/>
            <a:ext cx="2133600"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45FB1895-4DA5-49F5-9F19-A9BF0F5E9017}" type="slidenum">
              <a:rPr lang="ru-RU" smtClean="0"/>
              <a:t>‹#›</a:t>
            </a:fld>
            <a:endParaRPr lang="ru-RU"/>
          </a:p>
        </p:txBody>
      </p:sp>
    </p:spTree>
    <p:extLst>
      <p:ext uri="{BB962C8B-B14F-4D97-AF65-F5344CB8AC3E}">
        <p14:creationId xmlns:p14="http://schemas.microsoft.com/office/powerpoint/2010/main" xmlns="" val="35287214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970612" y="428604"/>
            <a:ext cx="7244725" cy="1000132"/>
          </a:xfrm>
        </p:spPr>
        <p:txBody>
          <a:bodyPr>
            <a:normAutofit/>
          </a:bodyPr>
          <a:lstStyle/>
          <a:p>
            <a:pPr algn="ctr"/>
            <a:r>
              <a:rPr lang="ru-RU" sz="1600" dirty="0" smtClean="0">
                <a:latin typeface="Times New Roman" pitchFamily="18" charset="0"/>
                <a:cs typeface="Times New Roman" pitchFamily="18" charset="0"/>
              </a:rPr>
              <a:t>Муниципальное общеобразовательное учреждение</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"Средняя общеобразовательная школа №2 г. Юрюзань"</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Катав-Ивановского муниципального района</a:t>
            </a:r>
            <a:br>
              <a:rPr lang="ru-RU" sz="1600" dirty="0" smtClean="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sp>
        <p:nvSpPr>
          <p:cNvPr id="7" name="Подзаголовок 6"/>
          <p:cNvSpPr>
            <a:spLocks noGrp="1"/>
          </p:cNvSpPr>
          <p:nvPr>
            <p:ph type="subTitle" idx="1"/>
          </p:nvPr>
        </p:nvSpPr>
        <p:spPr>
          <a:xfrm>
            <a:off x="642910" y="1689650"/>
            <a:ext cx="7858180" cy="4954059"/>
          </a:xfrm>
        </p:spPr>
        <p:txBody>
          <a:bodyPr/>
          <a:lstStyle/>
          <a:p>
            <a:pPr algn="ctr"/>
            <a:r>
              <a:rPr lang="ru-RU" dirty="0" smtClean="0">
                <a:latin typeface="Times New Roman" pitchFamily="18" charset="0"/>
                <a:cs typeface="Times New Roman" pitchFamily="18" charset="0"/>
              </a:rPr>
              <a:t>Презентация на тему</a:t>
            </a:r>
          </a:p>
          <a:p>
            <a:pPr algn="ctr"/>
            <a:r>
              <a:rPr lang="ru-RU" dirty="0" smtClean="0">
                <a:latin typeface="Times New Roman" pitchFamily="18" charset="0"/>
                <a:cs typeface="Times New Roman" pitchFamily="18" charset="0"/>
              </a:rPr>
              <a:t>«Голубое ожерелье Урала (Лечебные свойства Уральских озёр).»</a:t>
            </a:r>
          </a:p>
          <a:p>
            <a:pPr algn="ctr"/>
            <a:endParaRPr lang="ru-RU" dirty="0" smtClean="0">
              <a:latin typeface="Times New Roman" pitchFamily="18" charset="0"/>
              <a:cs typeface="Times New Roman" pitchFamily="18" charset="0"/>
            </a:endParaRPr>
          </a:p>
          <a:p>
            <a:pPr algn="ctr"/>
            <a:endParaRPr lang="ru-RU" dirty="0" smtClean="0">
              <a:latin typeface="Times New Roman" pitchFamily="18" charset="0"/>
              <a:cs typeface="Times New Roman" pitchFamily="18" charset="0"/>
            </a:endParaRPr>
          </a:p>
          <a:p>
            <a:pPr algn="ctr"/>
            <a:endParaRPr lang="ru-RU" dirty="0" smtClean="0">
              <a:latin typeface="Times New Roman" pitchFamily="18" charset="0"/>
              <a:cs typeface="Times New Roman" pitchFamily="18" charset="0"/>
            </a:endParaRPr>
          </a:p>
          <a:p>
            <a:pPr algn="ctr"/>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                                     Работу выполнил:</a:t>
            </a:r>
          </a:p>
          <a:p>
            <a:pPr algn="ctr"/>
            <a:r>
              <a:rPr lang="ru-RU" sz="1800" dirty="0" smtClean="0">
                <a:latin typeface="Times New Roman" pitchFamily="18" charset="0"/>
                <a:cs typeface="Times New Roman" pitchFamily="18" charset="0"/>
              </a:rPr>
              <a:t>                                                          ученик 7-а класса</a:t>
            </a:r>
          </a:p>
          <a:p>
            <a:pPr algn="ctr"/>
            <a:r>
              <a:rPr lang="ru-RU" sz="1800" dirty="0" smtClean="0">
                <a:latin typeface="Times New Roman" pitchFamily="18" charset="0"/>
                <a:cs typeface="Times New Roman" pitchFamily="18" charset="0"/>
              </a:rPr>
              <a:t>                                                         Потапов Никита</a:t>
            </a:r>
          </a:p>
          <a:p>
            <a:pPr algn="ctr"/>
            <a:r>
              <a:rPr lang="ru-RU" sz="1800" dirty="0" smtClean="0">
                <a:latin typeface="Times New Roman" pitchFamily="18" charset="0"/>
                <a:cs typeface="Times New Roman" pitchFamily="18" charset="0"/>
              </a:rPr>
              <a:t>                                                                               Наставник – учитель высшей                                                                                                       </a:t>
            </a:r>
          </a:p>
          <a:p>
            <a:pPr algn="ctr"/>
            <a:r>
              <a:rPr lang="ru-RU" sz="18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                                                                               квалификационной категории</a:t>
            </a:r>
          </a:p>
          <a:p>
            <a:pPr algn="ctr"/>
            <a:r>
              <a:rPr lang="ru-RU" sz="18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                                                                      Тихая Марина Петровна</a:t>
            </a:r>
            <a:endParaRPr lang="ru-RU" dirty="0" smtClean="0">
              <a:latin typeface="Times New Roman" pitchFamily="18" charset="0"/>
              <a:cs typeface="Times New Roman" pitchFamily="18" charset="0"/>
            </a:endParaRPr>
          </a:p>
          <a:p>
            <a:pPr algn="ctr"/>
            <a:endParaRPr lang="ru-RU" dirty="0" smtClean="0">
              <a:latin typeface="Times New Roman" pitchFamily="18" charset="0"/>
              <a:cs typeface="Times New Roman" pitchFamily="18" charset="0"/>
            </a:endParaRPr>
          </a:p>
          <a:p>
            <a:pPr algn="ctr"/>
            <a:endParaRPr lang="ru-RU" dirty="0" smtClean="0">
              <a:latin typeface="Times New Roman" pitchFamily="18" charset="0"/>
              <a:cs typeface="Times New Roman" pitchFamily="18" charset="0"/>
            </a:endParaRPr>
          </a:p>
          <a:p>
            <a:pPr algn="ctr"/>
            <a:r>
              <a:rPr lang="ru-RU" sz="1800" dirty="0" smtClean="0">
                <a:latin typeface="Times New Roman" pitchFamily="18" charset="0"/>
                <a:cs typeface="Times New Roman" pitchFamily="18" charset="0"/>
              </a:rPr>
              <a:t>Юрюзань 2023</a:t>
            </a:r>
            <a:endParaRPr lang="ru-RU" sz="1800" dirty="0">
              <a:latin typeface="Times New Roman" pitchFamily="18" charset="0"/>
              <a:cs typeface="Times New Roman" pitchFamily="18" charset="0"/>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0612" y="381000"/>
            <a:ext cx="7202776" cy="690546"/>
          </a:xfrm>
        </p:spPr>
        <p:txBody>
          <a:bodyPr>
            <a:normAutofit/>
          </a:bodyPr>
          <a:lstStyle/>
          <a:p>
            <a:pPr algn="ctr"/>
            <a:r>
              <a:rPr lang="ru-RU" sz="2800" b="1" dirty="0" smtClean="0">
                <a:latin typeface="Times New Roman" pitchFamily="18" charset="0"/>
                <a:cs typeface="Times New Roman" pitchFamily="18" charset="0"/>
              </a:rPr>
              <a:t>Практическая часть</a:t>
            </a:r>
            <a:endParaRPr lang="ru-RU" sz="2800" b="1" dirty="0">
              <a:latin typeface="Times New Roman" pitchFamily="18" charset="0"/>
              <a:cs typeface="Times New Roman" pitchFamily="18" charset="0"/>
            </a:endParaRPr>
          </a:p>
        </p:txBody>
      </p:sp>
      <p:sp>
        <p:nvSpPr>
          <p:cNvPr id="5" name="Содержимое 4"/>
          <p:cNvSpPr>
            <a:spLocks noGrp="1"/>
          </p:cNvSpPr>
          <p:nvPr>
            <p:ph idx="1"/>
          </p:nvPr>
        </p:nvSpPr>
        <p:spPr/>
        <p:txBody>
          <a:bodyPr>
            <a:normAutofit/>
          </a:bodyPr>
          <a:lstStyle/>
          <a:p>
            <a:endParaRPr lang="ru-RU" sz="1800" dirty="0" smtClean="0">
              <a:latin typeface="Times New Roman" pitchFamily="18" charset="0"/>
              <a:cs typeface="Times New Roman" pitchFamily="18" charset="0"/>
            </a:endParaRPr>
          </a:p>
          <a:p>
            <a:endParaRPr lang="ru-RU" sz="1800" dirty="0" smtClean="0">
              <a:latin typeface="Times New Roman" pitchFamily="18" charset="0"/>
              <a:cs typeface="Times New Roman" pitchFamily="18" charset="0"/>
            </a:endParaRPr>
          </a:p>
          <a:p>
            <a:endParaRPr lang="ru-RU" sz="1800" dirty="0" smtClean="0">
              <a:latin typeface="Times New Roman" pitchFamily="18" charset="0"/>
              <a:cs typeface="Times New Roman" pitchFamily="18" charset="0"/>
            </a:endParaRPr>
          </a:p>
          <a:p>
            <a:endParaRPr lang="ru-RU" sz="1800" dirty="0" smtClean="0">
              <a:latin typeface="Times New Roman" pitchFamily="18" charset="0"/>
              <a:cs typeface="Times New Roman" pitchFamily="18" charset="0"/>
            </a:endParaRPr>
          </a:p>
          <a:p>
            <a:endParaRPr lang="ru-RU" sz="1800" dirty="0" smtClean="0">
              <a:latin typeface="Times New Roman" pitchFamily="18" charset="0"/>
              <a:cs typeface="Times New Roman" pitchFamily="18" charset="0"/>
            </a:endParaRPr>
          </a:p>
          <a:p>
            <a:endParaRPr lang="ru-RU" sz="1800" dirty="0" smtClean="0">
              <a:latin typeface="Times New Roman" pitchFamily="18" charset="0"/>
              <a:cs typeface="Times New Roman" pitchFamily="18" charset="0"/>
            </a:endParaRPr>
          </a:p>
          <a:p>
            <a:r>
              <a:rPr lang="ru-RU" sz="1800" dirty="0" smtClean="0">
                <a:latin typeface="Times New Roman" pitchFamily="18" charset="0"/>
                <a:cs typeface="Times New Roman" pitchFamily="18" charset="0"/>
              </a:rPr>
              <a:t>Большая </a:t>
            </a:r>
            <a:r>
              <a:rPr lang="ru-RU" sz="1800" dirty="0" smtClean="0">
                <a:latin typeface="Times New Roman" pitchFamily="18" charset="0"/>
                <a:cs typeface="Times New Roman" pitchFamily="18" charset="0"/>
              </a:rPr>
              <a:t>часть, а именно 60% опрошенных никогда не бывали на лечебных озёрах Урала и не представляют, что это такое, а 40% бывали. Это говорит о том, что нужно информировать население обо всём, что связано с лечебными озёрами.</a:t>
            </a:r>
            <a:endParaRPr lang="ru-RU" sz="1800" dirty="0">
              <a:latin typeface="Times New Roman" pitchFamily="18" charset="0"/>
              <a:cs typeface="Times New Roman" pitchFamily="18" charset="0"/>
            </a:endParaRPr>
          </a:p>
        </p:txBody>
      </p:sp>
      <p:graphicFrame>
        <p:nvGraphicFramePr>
          <p:cNvPr id="6" name="Диаграмма 5"/>
          <p:cNvGraphicFramePr/>
          <p:nvPr/>
        </p:nvGraphicFramePr>
        <p:xfrm>
          <a:off x="2428860" y="1357298"/>
          <a:ext cx="4500594" cy="278608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0612" y="381000"/>
            <a:ext cx="7202776" cy="690546"/>
          </a:xfrm>
        </p:spPr>
        <p:txBody>
          <a:bodyPr>
            <a:normAutofit/>
          </a:bodyPr>
          <a:lstStyle/>
          <a:p>
            <a:pPr algn="ctr"/>
            <a:r>
              <a:rPr lang="ru-RU" sz="2800" b="1" dirty="0" smtClean="0">
                <a:latin typeface="Times New Roman" pitchFamily="18" charset="0"/>
                <a:cs typeface="Times New Roman" pitchFamily="18" charset="0"/>
              </a:rPr>
              <a:t>Практическая часть</a:t>
            </a:r>
            <a:endParaRPr lang="ru-RU" sz="2800" b="1" dirty="0">
              <a:latin typeface="Times New Roman" pitchFamily="18" charset="0"/>
              <a:cs typeface="Times New Roman" pitchFamily="18" charset="0"/>
            </a:endParaRPr>
          </a:p>
        </p:txBody>
      </p:sp>
      <p:sp>
        <p:nvSpPr>
          <p:cNvPr id="3" name="Содержимое 2"/>
          <p:cNvSpPr>
            <a:spLocks noGrp="1"/>
          </p:cNvSpPr>
          <p:nvPr>
            <p:ph idx="1"/>
          </p:nvPr>
        </p:nvSpPr>
        <p:spPr>
          <a:xfrm>
            <a:off x="970612" y="1285860"/>
            <a:ext cx="7202776" cy="4886340"/>
          </a:xfrm>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r>
              <a:rPr lang="ru-RU" sz="1800" dirty="0" smtClean="0">
                <a:latin typeface="Times New Roman" pitchFamily="18" charset="0"/>
                <a:cs typeface="Times New Roman" pitchFamily="18" charset="0"/>
              </a:rPr>
              <a:t>Большая часть, а именно 53% опрошенных затрудняются ответить на данный вопрос, 40% не знают ответа и всего лишь 7% смогли ответить положительно. Это говорит о том, что многие люди даже не знают о существовании данного термина. Бальнеотерапия - это лечение минеральными водами, а также иловыми грязями.</a:t>
            </a:r>
          </a:p>
          <a:p>
            <a:endParaRPr lang="ru-RU" sz="1800" dirty="0" smtClean="0">
              <a:latin typeface="Times New Roman" pitchFamily="18" charset="0"/>
              <a:cs typeface="Times New Roman" pitchFamily="18" charset="0"/>
            </a:endParaRPr>
          </a:p>
        </p:txBody>
      </p:sp>
      <p:graphicFrame>
        <p:nvGraphicFramePr>
          <p:cNvPr id="4" name="Диаграмма 3"/>
          <p:cNvGraphicFramePr/>
          <p:nvPr/>
        </p:nvGraphicFramePr>
        <p:xfrm>
          <a:off x="2214546" y="1285860"/>
          <a:ext cx="4929222" cy="292895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0612" y="381000"/>
            <a:ext cx="7202776" cy="833422"/>
          </a:xfrm>
        </p:spPr>
        <p:txBody>
          <a:bodyPr>
            <a:normAutofit/>
          </a:bodyPr>
          <a:lstStyle/>
          <a:p>
            <a:pPr algn="ctr"/>
            <a:r>
              <a:rPr lang="ru-RU" sz="2800" b="1" dirty="0" smtClean="0">
                <a:latin typeface="Times New Roman" pitchFamily="18" charset="0"/>
                <a:cs typeface="Times New Roman" pitchFamily="18" charset="0"/>
              </a:rPr>
              <a:t>Заключение</a:t>
            </a:r>
            <a:endParaRPr lang="ru-RU" sz="2800" b="1" dirty="0">
              <a:latin typeface="Times New Roman" pitchFamily="18" charset="0"/>
              <a:cs typeface="Times New Roman" pitchFamily="18" charset="0"/>
            </a:endParaRPr>
          </a:p>
        </p:txBody>
      </p:sp>
      <p:sp>
        <p:nvSpPr>
          <p:cNvPr id="3" name="Содержимое 2"/>
          <p:cNvSpPr>
            <a:spLocks noGrp="1"/>
          </p:cNvSpPr>
          <p:nvPr>
            <p:ph idx="1"/>
          </p:nvPr>
        </p:nvSpPr>
        <p:spPr>
          <a:xfrm>
            <a:off x="970612" y="1285860"/>
            <a:ext cx="7202776" cy="4886340"/>
          </a:xfrm>
        </p:spPr>
        <p:txBody>
          <a:bodyPr/>
          <a:lstStyle/>
          <a:p>
            <a:r>
              <a:rPr lang="ru-RU" sz="1800" dirty="0" smtClean="0">
                <a:latin typeface="Times New Roman" pitchFamily="18" charset="0"/>
                <a:cs typeface="Times New Roman" pitchFamily="18" charset="0"/>
              </a:rPr>
              <a:t>Каков же результат моей работы? Самое главное - я узнал много нового о лечебных свойствах озёр Урала и ознакомил общественность с найденной мной информацией. Действительно - Урал, это не только горный край, но и озёрный. Наряду с медикаментозным методом лечения, есть также народный, но во всех способах исцеления нужно знать меру, иначе лекарство перестаёт быть лекарством. Ещё один момент, который нужно учитывать, что любое лечение будет эффективным, если применять его комплексно.</a:t>
            </a:r>
          </a:p>
          <a:p>
            <a:endParaRPr lang="ru-RU" dirty="0"/>
          </a:p>
        </p:txBody>
      </p:sp>
      <p:pic>
        <p:nvPicPr>
          <p:cNvPr id="4" name="Рисунок 3" descr="caption.jpg"/>
          <p:cNvPicPr>
            <a:picLocks noChangeAspect="1"/>
          </p:cNvPicPr>
          <p:nvPr/>
        </p:nvPicPr>
        <p:blipFill>
          <a:blip r:embed="rId2"/>
          <a:stretch>
            <a:fillRect/>
          </a:stretch>
        </p:blipFill>
        <p:spPr>
          <a:xfrm>
            <a:off x="2143108" y="3429000"/>
            <a:ext cx="4807275" cy="2919327"/>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0612" y="381000"/>
            <a:ext cx="7202776" cy="833422"/>
          </a:xfrm>
        </p:spPr>
        <p:txBody>
          <a:bodyPr>
            <a:normAutofit/>
          </a:bodyPr>
          <a:lstStyle/>
          <a:p>
            <a:pPr algn="ctr"/>
            <a:r>
              <a:rPr lang="ru-RU" sz="2800" b="1" dirty="0" smtClean="0">
                <a:latin typeface="Times New Roman" pitchFamily="18" charset="0"/>
                <a:cs typeface="Times New Roman" pitchFamily="18" charset="0"/>
              </a:rPr>
              <a:t>Список литературы и Интернет-ресурсов</a:t>
            </a:r>
            <a:endParaRPr lang="ru-RU" sz="2800" b="1" dirty="0">
              <a:latin typeface="Times New Roman" pitchFamily="18" charset="0"/>
              <a:cs typeface="Times New Roman" pitchFamily="18" charset="0"/>
            </a:endParaRPr>
          </a:p>
        </p:txBody>
      </p:sp>
      <p:sp>
        <p:nvSpPr>
          <p:cNvPr id="3" name="Содержимое 2"/>
          <p:cNvSpPr>
            <a:spLocks noGrp="1"/>
          </p:cNvSpPr>
          <p:nvPr>
            <p:ph idx="1"/>
          </p:nvPr>
        </p:nvSpPr>
        <p:spPr>
          <a:xfrm>
            <a:off x="970612" y="1357298"/>
            <a:ext cx="7202776" cy="4814902"/>
          </a:xfrm>
        </p:spPr>
        <p:txBody>
          <a:bodyPr/>
          <a:lstStyle/>
          <a:p>
            <a:pPr lvl="0"/>
            <a:r>
              <a:rPr lang="ru-RU" sz="2000" dirty="0" smtClean="0">
                <a:latin typeface="Times New Roman" pitchFamily="18" charset="0"/>
                <a:cs typeface="Times New Roman" pitchFamily="18" charset="0"/>
              </a:rPr>
              <a:t>Михаил Фонотов "Голубые зеркала Каменного пояса", Челябинск, издательство "Взгляд", 2004 год</a:t>
            </a:r>
          </a:p>
          <a:p>
            <a:pPr lvl="0"/>
            <a:r>
              <a:rPr lang="ru-RU" sz="2000" dirty="0" smtClean="0">
                <a:latin typeface="Times New Roman" pitchFamily="18" charset="0"/>
                <a:cs typeface="Times New Roman" pitchFamily="18" charset="0"/>
              </a:rPr>
              <a:t>https://uraloved.ru</a:t>
            </a:r>
          </a:p>
          <a:p>
            <a:pPr lvl="0"/>
            <a:r>
              <a:rPr lang="ru-RU" sz="2000" dirty="0" smtClean="0">
                <a:latin typeface="Times New Roman" pitchFamily="18" charset="0"/>
                <a:cs typeface="Times New Roman" pitchFamily="18" charset="0"/>
              </a:rPr>
              <a:t>https://nashural.r</a:t>
            </a:r>
            <a:r>
              <a:rPr lang="en-US" sz="2000" dirty="0" smtClean="0">
                <a:latin typeface="Times New Roman" pitchFamily="18" charset="0"/>
                <a:cs typeface="Times New Roman" pitchFamily="18" charset="0"/>
              </a:rPr>
              <a:t>u</a:t>
            </a:r>
            <a:endParaRPr lang="ru-RU" sz="2000" dirty="0" smtClean="0">
              <a:latin typeface="Times New Roman" pitchFamily="18" charset="0"/>
              <a:cs typeface="Times New Roman" pitchFamily="18" charset="0"/>
            </a:endParaRPr>
          </a:p>
          <a:p>
            <a:pPr lvl="0"/>
            <a:r>
              <a:rPr lang="ru-RU" sz="2000" dirty="0" smtClean="0">
                <a:latin typeface="Times New Roman" pitchFamily="18" charset="0"/>
                <a:cs typeface="Times New Roman" pitchFamily="18" charset="0"/>
              </a:rPr>
              <a:t>https://ru.wikipedia.org</a:t>
            </a:r>
          </a:p>
          <a:p>
            <a:pPr lvl="0"/>
            <a:r>
              <a:rPr lang="ru-RU" sz="2000" dirty="0" smtClean="0">
                <a:latin typeface="Times New Roman" pitchFamily="18" charset="0"/>
                <a:cs typeface="Times New Roman" pitchFamily="18" charset="0"/>
              </a:rPr>
              <a:t>https://www.tourister.ru</a:t>
            </a:r>
          </a:p>
          <a:p>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970612" y="428604"/>
            <a:ext cx="7244725" cy="1000132"/>
          </a:xfrm>
        </p:spPr>
        <p:txBody>
          <a:bodyPr>
            <a:normAutofit/>
          </a:bodyPr>
          <a:lstStyle/>
          <a:p>
            <a:pPr algn="ctr"/>
            <a:r>
              <a:rPr lang="ru-RU" sz="1600" dirty="0" smtClean="0">
                <a:latin typeface="Times New Roman" pitchFamily="18" charset="0"/>
                <a:cs typeface="Times New Roman" pitchFamily="18" charset="0"/>
              </a:rPr>
              <a:t>Муниципальное общеобразовательное учреждение</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"Средняя общеобразовательная школа №2 г. Юрюзань"</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Катав-Ивановского муниципального района</a:t>
            </a:r>
            <a:br>
              <a:rPr lang="ru-RU" sz="1600" dirty="0" smtClean="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sp>
        <p:nvSpPr>
          <p:cNvPr id="7" name="Подзаголовок 6"/>
          <p:cNvSpPr>
            <a:spLocks noGrp="1"/>
          </p:cNvSpPr>
          <p:nvPr>
            <p:ph type="subTitle" idx="1"/>
          </p:nvPr>
        </p:nvSpPr>
        <p:spPr>
          <a:xfrm>
            <a:off x="642910" y="1689650"/>
            <a:ext cx="7858180" cy="4954059"/>
          </a:xfrm>
        </p:spPr>
        <p:txBody>
          <a:bodyPr/>
          <a:lstStyle/>
          <a:p>
            <a:pPr algn="ctr"/>
            <a:r>
              <a:rPr lang="ru-RU" dirty="0" smtClean="0">
                <a:latin typeface="Times New Roman" pitchFamily="18" charset="0"/>
                <a:cs typeface="Times New Roman" pitchFamily="18" charset="0"/>
              </a:rPr>
              <a:t>Презентация на тему</a:t>
            </a:r>
          </a:p>
          <a:p>
            <a:pPr algn="ctr"/>
            <a:r>
              <a:rPr lang="ru-RU" dirty="0" smtClean="0">
                <a:latin typeface="Times New Roman" pitchFamily="18" charset="0"/>
                <a:cs typeface="Times New Roman" pitchFamily="18" charset="0"/>
              </a:rPr>
              <a:t>«Голубое ожерелье Урала (Лечебные свойства Уральских озёр).»</a:t>
            </a:r>
          </a:p>
          <a:p>
            <a:pPr algn="ctr"/>
            <a:endParaRPr lang="ru-RU" dirty="0" smtClean="0">
              <a:latin typeface="Times New Roman" pitchFamily="18" charset="0"/>
              <a:cs typeface="Times New Roman" pitchFamily="18" charset="0"/>
            </a:endParaRPr>
          </a:p>
          <a:p>
            <a:pPr algn="ctr"/>
            <a:endParaRPr lang="ru-RU" dirty="0" smtClean="0">
              <a:latin typeface="Times New Roman" pitchFamily="18" charset="0"/>
              <a:cs typeface="Times New Roman" pitchFamily="18" charset="0"/>
            </a:endParaRPr>
          </a:p>
          <a:p>
            <a:pPr algn="ctr"/>
            <a:endParaRPr lang="ru-RU" dirty="0" smtClean="0">
              <a:latin typeface="Times New Roman" pitchFamily="18" charset="0"/>
              <a:cs typeface="Times New Roman" pitchFamily="18" charset="0"/>
            </a:endParaRPr>
          </a:p>
          <a:p>
            <a:pPr algn="ctr"/>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                                     Работу выполнил:</a:t>
            </a:r>
          </a:p>
          <a:p>
            <a:pPr algn="ctr"/>
            <a:r>
              <a:rPr lang="ru-RU" sz="1800" dirty="0" smtClean="0">
                <a:latin typeface="Times New Roman" pitchFamily="18" charset="0"/>
                <a:cs typeface="Times New Roman" pitchFamily="18" charset="0"/>
              </a:rPr>
              <a:t>                                                          ученик 7-а класса</a:t>
            </a:r>
          </a:p>
          <a:p>
            <a:pPr algn="ctr"/>
            <a:r>
              <a:rPr lang="ru-RU" sz="1800" dirty="0" smtClean="0">
                <a:latin typeface="Times New Roman" pitchFamily="18" charset="0"/>
                <a:cs typeface="Times New Roman" pitchFamily="18" charset="0"/>
              </a:rPr>
              <a:t>                                                         Потапов Никита</a:t>
            </a:r>
          </a:p>
          <a:p>
            <a:pPr algn="ctr"/>
            <a:r>
              <a:rPr lang="ru-RU" sz="1800" dirty="0" smtClean="0">
                <a:latin typeface="Times New Roman" pitchFamily="18" charset="0"/>
                <a:cs typeface="Times New Roman" pitchFamily="18" charset="0"/>
              </a:rPr>
              <a:t>                                                                               Наставник – учитель высшей                                                                                                       </a:t>
            </a:r>
          </a:p>
          <a:p>
            <a:pPr algn="ctr"/>
            <a:r>
              <a:rPr lang="ru-RU" sz="18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                                                                               квалификационной категории</a:t>
            </a:r>
          </a:p>
          <a:p>
            <a:pPr algn="ctr"/>
            <a:r>
              <a:rPr lang="ru-RU" sz="18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                                                                      Тихая Марина Петровна</a:t>
            </a:r>
            <a:endParaRPr lang="ru-RU" dirty="0" smtClean="0">
              <a:latin typeface="Times New Roman" pitchFamily="18" charset="0"/>
              <a:cs typeface="Times New Roman" pitchFamily="18" charset="0"/>
            </a:endParaRPr>
          </a:p>
          <a:p>
            <a:pPr algn="ctr"/>
            <a:endParaRPr lang="ru-RU" dirty="0" smtClean="0">
              <a:latin typeface="Times New Roman" pitchFamily="18" charset="0"/>
              <a:cs typeface="Times New Roman" pitchFamily="18" charset="0"/>
            </a:endParaRPr>
          </a:p>
          <a:p>
            <a:pPr algn="ctr"/>
            <a:endParaRPr lang="ru-RU" dirty="0" smtClean="0">
              <a:latin typeface="Times New Roman" pitchFamily="18" charset="0"/>
              <a:cs typeface="Times New Roman" pitchFamily="18" charset="0"/>
            </a:endParaRPr>
          </a:p>
          <a:p>
            <a:pPr algn="ctr"/>
            <a:r>
              <a:rPr lang="ru-RU" sz="1800" dirty="0" smtClean="0">
                <a:latin typeface="Times New Roman" pitchFamily="18" charset="0"/>
                <a:cs typeface="Times New Roman" pitchFamily="18" charset="0"/>
              </a:rPr>
              <a:t>Юрюзань 2023</a:t>
            </a:r>
            <a:endParaRPr lang="ru-RU" sz="1800" dirty="0">
              <a:latin typeface="Times New Roman" pitchFamily="18" charset="0"/>
              <a:cs typeface="Times New Roman" pitchFamily="18" charset="0"/>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214290"/>
            <a:ext cx="7316164" cy="1095396"/>
          </a:xfrm>
        </p:spPr>
        <p:txBody>
          <a:bodyPr>
            <a:noAutofit/>
          </a:bodyPr>
          <a:lstStyle/>
          <a:p>
            <a:r>
              <a:rPr lang="ru-RU" sz="1800" dirty="0" smtClean="0">
                <a:latin typeface="Times New Roman" pitchFamily="18" charset="0"/>
                <a:cs typeface="Times New Roman" pitchFamily="18" charset="0"/>
              </a:rPr>
              <a:t>Урал - это край озёр. Всего в наших родных краях насчитывается свыше 6000 озёр. Регион богат красивыми и лечебными водоёмами, на которых можно отдыхать и поправлять здоровье</a:t>
            </a:r>
            <a:r>
              <a:rPr lang="ru-RU" sz="1800" dirty="0" smtClean="0">
                <a:latin typeface="Times New Roman" pitchFamily="18" charset="0"/>
                <a:cs typeface="Times New Roman" pitchFamily="18" charset="0"/>
              </a:rPr>
              <a:t>. Но не все знают, что на некоторых можно поправлять здоровье.</a:t>
            </a:r>
            <a:endParaRPr lang="ru-RU" sz="1800"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buNone/>
            </a:pP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pic>
        <p:nvPicPr>
          <p:cNvPr id="4" name="Рисунок 3" descr="Ca6BEEREK_U.jpg"/>
          <p:cNvPicPr>
            <a:picLocks noChangeAspect="1"/>
          </p:cNvPicPr>
          <p:nvPr/>
        </p:nvPicPr>
        <p:blipFill>
          <a:blip r:embed="rId2"/>
          <a:stretch>
            <a:fillRect/>
          </a:stretch>
        </p:blipFill>
        <p:spPr>
          <a:xfrm>
            <a:off x="214282" y="2214554"/>
            <a:ext cx="4143404" cy="3371854"/>
          </a:xfrm>
          <a:prstGeom prst="rect">
            <a:avLst/>
          </a:prstGeom>
        </p:spPr>
      </p:pic>
      <p:pic>
        <p:nvPicPr>
          <p:cNvPr id="5" name="Рисунок 4" descr="LZL9vJeNQHw.jpg.crdownload"/>
          <p:cNvPicPr>
            <a:picLocks noChangeAspect="1"/>
          </p:cNvPicPr>
          <p:nvPr/>
        </p:nvPicPr>
        <p:blipFill>
          <a:blip r:embed="rId3"/>
          <a:stretch>
            <a:fillRect/>
          </a:stretch>
        </p:blipFill>
        <p:spPr>
          <a:xfrm>
            <a:off x="4500562" y="2357430"/>
            <a:ext cx="4310070" cy="304800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0612" y="381000"/>
            <a:ext cx="7202776" cy="47604"/>
          </a:xfrm>
        </p:spPr>
        <p:txBody>
          <a:bodyPr>
            <a:normAutofit fontScale="90000"/>
          </a:bodyPr>
          <a:lstStyle/>
          <a:p>
            <a:endParaRPr lang="ru-RU" dirty="0"/>
          </a:p>
        </p:txBody>
      </p:sp>
      <p:sp>
        <p:nvSpPr>
          <p:cNvPr id="3" name="Содержимое 2"/>
          <p:cNvSpPr>
            <a:spLocks noGrp="1"/>
          </p:cNvSpPr>
          <p:nvPr>
            <p:ph idx="1"/>
          </p:nvPr>
        </p:nvSpPr>
        <p:spPr>
          <a:xfrm>
            <a:off x="1000100" y="500042"/>
            <a:ext cx="7202776" cy="5815034"/>
          </a:xfrm>
        </p:spPr>
        <p:txBody>
          <a:bodyPr>
            <a:normAutofit fontScale="92500" lnSpcReduction="10000"/>
          </a:bodyPr>
          <a:lstStyle/>
          <a:p>
            <a:r>
              <a:rPr lang="ru-RU" sz="2800" b="1" dirty="0" smtClean="0">
                <a:latin typeface="Times New Roman" pitchFamily="18" charset="0"/>
                <a:cs typeface="Times New Roman" pitchFamily="18" charset="0"/>
              </a:rPr>
              <a:t>Актуальность </a:t>
            </a:r>
            <a:r>
              <a:rPr lang="ru-RU" sz="2800" dirty="0" smtClean="0">
                <a:latin typeface="Times New Roman" pitchFamily="18" charset="0"/>
                <a:cs typeface="Times New Roman" pitchFamily="18" charset="0"/>
              </a:rPr>
              <a:t>темы обусловлена тем, что мы, живя рядом с прекрасными и обладающими лечебными свойствами водоемами, даже не задумываемся о них и их важности для нас. </a:t>
            </a:r>
          </a:p>
          <a:p>
            <a:r>
              <a:rPr lang="ru-RU" sz="2800" b="1" dirty="0" smtClean="0">
                <a:latin typeface="Times New Roman" pitchFamily="18" charset="0"/>
                <a:cs typeface="Times New Roman" pitchFamily="18" charset="0"/>
              </a:rPr>
              <a:t>Цель: </a:t>
            </a:r>
            <a:r>
              <a:rPr lang="ru-RU" sz="2800" dirty="0" smtClean="0">
                <a:latin typeface="Times New Roman" pitchFamily="18" charset="0"/>
                <a:cs typeface="Times New Roman" pitchFamily="18" charset="0"/>
              </a:rPr>
              <a:t>привлечь внимание к лечебным свойствам озер и популяризировать местные лечебные </a:t>
            </a:r>
            <a:r>
              <a:rPr lang="ru-RU" sz="2800" dirty="0" smtClean="0">
                <a:latin typeface="Times New Roman" pitchFamily="18" charset="0"/>
                <a:cs typeface="Times New Roman" pitchFamily="18" charset="0"/>
              </a:rPr>
              <a:t>водоёмы</a:t>
            </a:r>
          </a:p>
          <a:p>
            <a:r>
              <a:rPr lang="ru-RU" sz="2800" b="1" dirty="0" smtClean="0">
                <a:latin typeface="Times New Roman" pitchFamily="18" charset="0"/>
                <a:cs typeface="Times New Roman" pitchFamily="18" charset="0"/>
              </a:rPr>
              <a:t>Задачи:  </a:t>
            </a:r>
            <a:r>
              <a:rPr lang="ru-RU" sz="2800" dirty="0" smtClean="0">
                <a:latin typeface="Times New Roman" pitchFamily="18" charset="0"/>
                <a:cs typeface="Times New Roman" pitchFamily="18" charset="0"/>
              </a:rPr>
              <a:t>1</a:t>
            </a:r>
            <a:r>
              <a:rPr lang="ru-RU" sz="2800" dirty="0" smtClean="0">
                <a:latin typeface="Times New Roman" pitchFamily="18" charset="0"/>
                <a:cs typeface="Times New Roman" pitchFamily="18" charset="0"/>
              </a:rPr>
              <a:t>) произвести поиск необходимой информации о лечебных свойствах озёр Урала;</a:t>
            </a:r>
          </a:p>
          <a:p>
            <a:r>
              <a:rPr lang="ru-RU" sz="2800" dirty="0" smtClean="0">
                <a:latin typeface="Times New Roman" pitchFamily="18" charset="0"/>
                <a:cs typeface="Times New Roman" pitchFamily="18" charset="0"/>
              </a:rPr>
              <a:t>2) донести до общественности важность информации о лечебных свойствах различных водоёмов Урала;</a:t>
            </a:r>
          </a:p>
          <a:p>
            <a:r>
              <a:rPr lang="ru-RU" sz="2800" dirty="0" smtClean="0">
                <a:latin typeface="Times New Roman" pitchFamily="18" charset="0"/>
                <a:cs typeface="Times New Roman" pitchFamily="18" charset="0"/>
              </a:rPr>
              <a:t>3) провести опрос </a:t>
            </a:r>
            <a:r>
              <a:rPr lang="ru-RU" sz="2800" dirty="0" smtClean="0">
                <a:latin typeface="Times New Roman" pitchFamily="18" charset="0"/>
                <a:cs typeface="Times New Roman" pitchFamily="18" charset="0"/>
              </a:rPr>
              <a:t>людей </a:t>
            </a:r>
            <a:r>
              <a:rPr lang="ru-RU" sz="2800" dirty="0" smtClean="0">
                <a:latin typeface="Times New Roman" pitchFamily="18" charset="0"/>
                <a:cs typeface="Times New Roman" pitchFamily="18" charset="0"/>
              </a:rPr>
              <a:t>на предмет знания о целебных свойствах озёр Урала.</a:t>
            </a:r>
          </a:p>
          <a:p>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latin typeface="Times New Roman" pitchFamily="18" charset="0"/>
                <a:cs typeface="Times New Roman" pitchFamily="18" charset="0"/>
              </a:rPr>
              <a:t>Общее понятие о лечебных свойствах озёр</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
        <p:nvSpPr>
          <p:cNvPr id="3" name="Содержимое 2"/>
          <p:cNvSpPr>
            <a:spLocks noGrp="1"/>
          </p:cNvSpPr>
          <p:nvPr>
            <p:ph idx="1"/>
          </p:nvPr>
        </p:nvSpPr>
        <p:spPr>
          <a:xfrm>
            <a:off x="970612" y="1214422"/>
            <a:ext cx="7202776" cy="4957778"/>
          </a:xfrm>
        </p:spPr>
        <p:txBody>
          <a:bodyPr>
            <a:normAutofit/>
          </a:bodyPr>
          <a:lstStyle/>
          <a:p>
            <a:r>
              <a:rPr lang="ru-RU" sz="1600" dirty="0" smtClean="0">
                <a:latin typeface="Times New Roman" pitchFamily="18" charset="0"/>
                <a:cs typeface="Times New Roman" pitchFamily="18" charset="0"/>
              </a:rPr>
              <a:t>На Урале есть 3 основных вида лечебных озёр - солёные минеральные озёра; озёра с иловым, сапропелевым дном; пресные минеральные озёра. Разница у этих видов в том, что вода солёных минеральных, пресных минеральных озёр насыщена такими элементами, как </a:t>
            </a:r>
            <a:r>
              <a:rPr lang="ru-RU" sz="1600" dirty="0" smtClean="0">
                <a:latin typeface="Times New Roman" pitchFamily="18" charset="0"/>
                <a:cs typeface="Times New Roman" pitchFamily="18" charset="0"/>
              </a:rPr>
              <a:t>йод, бром,  кремний,  кальций, натрий, калий, магний, фтор, цинк, серебро, </a:t>
            </a:r>
            <a:r>
              <a:rPr lang="ru-RU" sz="1600" dirty="0" smtClean="0">
                <a:latin typeface="Times New Roman" pitchFamily="18" charset="0"/>
                <a:cs typeface="Times New Roman" pitchFamily="18" charset="0"/>
              </a:rPr>
              <a:t>а у иловых, сапропелевых озёр большая часть </a:t>
            </a:r>
            <a:r>
              <a:rPr lang="ru-RU" sz="1600" dirty="0" smtClean="0">
                <a:latin typeface="Times New Roman" pitchFamily="18" charset="0"/>
                <a:cs typeface="Times New Roman" pitchFamily="18" charset="0"/>
              </a:rPr>
              <a:t>дна </a:t>
            </a:r>
            <a:r>
              <a:rPr lang="ru-RU" sz="1600" dirty="0" smtClean="0">
                <a:latin typeface="Times New Roman" pitchFamily="18" charset="0"/>
                <a:cs typeface="Times New Roman" pitchFamily="18" charset="0"/>
              </a:rPr>
              <a:t>покрыта иловой грязью, сапропелями</a:t>
            </a:r>
            <a:r>
              <a:rPr lang="ru-RU"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p:txBody>
      </p:sp>
      <p:pic>
        <p:nvPicPr>
          <p:cNvPr id="4" name="Рисунок 3" descr="ozero_zuratkul.jpg"/>
          <p:cNvPicPr>
            <a:picLocks noChangeAspect="1"/>
          </p:cNvPicPr>
          <p:nvPr/>
        </p:nvPicPr>
        <p:blipFill>
          <a:blip r:embed="rId2" cstate="print"/>
          <a:stretch>
            <a:fillRect/>
          </a:stretch>
        </p:blipFill>
        <p:spPr>
          <a:xfrm>
            <a:off x="214282" y="2928934"/>
            <a:ext cx="4214842" cy="2818479"/>
          </a:xfrm>
          <a:prstGeom prst="rect">
            <a:avLst/>
          </a:prstGeom>
        </p:spPr>
      </p:pic>
      <p:pic>
        <p:nvPicPr>
          <p:cNvPr id="5" name="Рисунок 4" descr="lake-turgoyak.jpg"/>
          <p:cNvPicPr>
            <a:picLocks noChangeAspect="1"/>
          </p:cNvPicPr>
          <p:nvPr/>
        </p:nvPicPr>
        <p:blipFill>
          <a:blip r:embed="rId3"/>
          <a:stretch>
            <a:fillRect/>
          </a:stretch>
        </p:blipFill>
        <p:spPr>
          <a:xfrm>
            <a:off x="4643438" y="2928934"/>
            <a:ext cx="4181023" cy="278608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0612" y="381000"/>
            <a:ext cx="7202776" cy="833422"/>
          </a:xfrm>
        </p:spPr>
        <p:txBody>
          <a:bodyPr>
            <a:normAutofit/>
          </a:bodyPr>
          <a:lstStyle/>
          <a:p>
            <a:pPr algn="ctr"/>
            <a:r>
              <a:rPr lang="ru-RU" sz="2800" b="1" dirty="0" smtClean="0">
                <a:latin typeface="Times New Roman" pitchFamily="18" charset="0"/>
                <a:cs typeface="Times New Roman" pitchFamily="18" charset="0"/>
              </a:rPr>
              <a:t>Озеро Подборное</a:t>
            </a:r>
            <a:endParaRPr lang="ru-RU" sz="2800" b="1" dirty="0">
              <a:latin typeface="Times New Roman" pitchFamily="18" charset="0"/>
              <a:cs typeface="Times New Roman" pitchFamily="18" charset="0"/>
            </a:endParaRPr>
          </a:p>
        </p:txBody>
      </p:sp>
      <p:pic>
        <p:nvPicPr>
          <p:cNvPr id="5" name="Рисунок 4" descr="podbornoe-7.jpg"/>
          <p:cNvPicPr>
            <a:picLocks noChangeAspect="1"/>
          </p:cNvPicPr>
          <p:nvPr/>
        </p:nvPicPr>
        <p:blipFill>
          <a:blip r:embed="rId2"/>
          <a:stretch>
            <a:fillRect/>
          </a:stretch>
        </p:blipFill>
        <p:spPr>
          <a:xfrm>
            <a:off x="4929190" y="1785926"/>
            <a:ext cx="3393146" cy="2263228"/>
          </a:xfrm>
          <a:prstGeom prst="rect">
            <a:avLst/>
          </a:prstGeom>
        </p:spPr>
      </p:pic>
      <p:sp>
        <p:nvSpPr>
          <p:cNvPr id="6" name="Содержимое 5"/>
          <p:cNvSpPr>
            <a:spLocks noGrp="1"/>
          </p:cNvSpPr>
          <p:nvPr>
            <p:ph idx="1"/>
          </p:nvPr>
        </p:nvSpPr>
        <p:spPr/>
        <p:txBody>
          <a:bodyPr>
            <a:normAutofit fontScale="92500" lnSpcReduction="20000"/>
          </a:bodyPr>
          <a:lstStyle/>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r>
              <a:rPr lang="ru-RU" sz="1900" dirty="0" smtClean="0">
                <a:latin typeface="Times New Roman" pitchFamily="18" charset="0"/>
                <a:cs typeface="Times New Roman" pitchFamily="18" charset="0"/>
              </a:rPr>
              <a:t>Этот водоём относится к Хомутининской группе озёр, которая названа так по селу </a:t>
            </a:r>
            <a:r>
              <a:rPr lang="ru-RU" sz="1900" dirty="0" smtClean="0">
                <a:latin typeface="Times New Roman" pitchFamily="18" charset="0"/>
                <a:cs typeface="Times New Roman" pitchFamily="18" charset="0"/>
              </a:rPr>
              <a:t>Хомутинино (Увельский район, Челябинская область). Водные </a:t>
            </a:r>
            <a:r>
              <a:rPr lang="ru-RU" sz="1900" dirty="0" smtClean="0">
                <a:latin typeface="Times New Roman" pitchFamily="18" charset="0"/>
                <a:cs typeface="Times New Roman" pitchFamily="18" charset="0"/>
              </a:rPr>
              <a:t>процедуры на этом </a:t>
            </a:r>
            <a:r>
              <a:rPr lang="ru-RU" sz="1900" dirty="0" smtClean="0">
                <a:latin typeface="Times New Roman" pitchFamily="18" charset="0"/>
                <a:cs typeface="Times New Roman" pitchFamily="18" charset="0"/>
              </a:rPr>
              <a:t>озере рекомендуют </a:t>
            </a:r>
            <a:r>
              <a:rPr lang="ru-RU" sz="1900" dirty="0" smtClean="0">
                <a:latin typeface="Times New Roman" pitchFamily="18" charset="0"/>
                <a:cs typeface="Times New Roman" pitchFamily="18" charset="0"/>
              </a:rPr>
              <a:t>при ревматизмах, параличах, невралгиях, рахите, </a:t>
            </a:r>
            <a:r>
              <a:rPr lang="ru-RU" sz="1900" dirty="0" smtClean="0">
                <a:latin typeface="Times New Roman" pitchFamily="18" charset="0"/>
                <a:cs typeface="Times New Roman" pitchFamily="18" charset="0"/>
              </a:rPr>
              <a:t>хронической сыпи </a:t>
            </a:r>
            <a:r>
              <a:rPr lang="ru-RU" sz="1900" dirty="0" smtClean="0">
                <a:latin typeface="Times New Roman" pitchFamily="18" charset="0"/>
                <a:cs typeface="Times New Roman" pitchFamily="18" charset="0"/>
              </a:rPr>
              <a:t>на теле, воспалениях гортани, бронхов и плевры, </a:t>
            </a:r>
            <a:r>
              <a:rPr lang="ru-RU" sz="1900" dirty="0" smtClean="0">
                <a:latin typeface="Times New Roman" pitchFamily="18" charset="0"/>
                <a:cs typeface="Times New Roman" pitchFamily="18" charset="0"/>
              </a:rPr>
              <a:t>заболеваниях печени,  желудочно-кишечного тракта, урологических проблемах, </a:t>
            </a:r>
            <a:r>
              <a:rPr lang="ru-RU" sz="1900" dirty="0" smtClean="0">
                <a:latin typeface="Times New Roman" pitchFamily="18" charset="0"/>
                <a:cs typeface="Times New Roman" pitchFamily="18" charset="0"/>
              </a:rPr>
              <a:t>а также болезни дыхательной, сердечно-сосудистой систем, </a:t>
            </a:r>
            <a:r>
              <a:rPr lang="ru-RU" sz="1900" dirty="0" smtClean="0">
                <a:latin typeface="Times New Roman" pitchFamily="18" charset="0"/>
                <a:cs typeface="Times New Roman" pitchFamily="18" charset="0"/>
              </a:rPr>
              <a:t>нарушениях </a:t>
            </a:r>
            <a:r>
              <a:rPr lang="ru-RU" sz="1900" dirty="0" smtClean="0">
                <a:latin typeface="Times New Roman" pitchFamily="18" charset="0"/>
                <a:cs typeface="Times New Roman" pitchFamily="18" charset="0"/>
              </a:rPr>
              <a:t>обмена веществ</a:t>
            </a:r>
            <a:r>
              <a:rPr lang="ru-RU" sz="1900" dirty="0" smtClean="0"/>
              <a:t>.</a:t>
            </a:r>
            <a:endParaRPr lang="ru-RU" sz="1900" dirty="0">
              <a:latin typeface="Times New Roman" pitchFamily="18" charset="0"/>
              <a:cs typeface="Times New Roman" pitchFamily="18" charset="0"/>
            </a:endParaRPr>
          </a:p>
        </p:txBody>
      </p:sp>
      <p:pic>
        <p:nvPicPr>
          <p:cNvPr id="7" name="Рисунок 6" descr="original.jpg"/>
          <p:cNvPicPr>
            <a:picLocks noChangeAspect="1"/>
          </p:cNvPicPr>
          <p:nvPr/>
        </p:nvPicPr>
        <p:blipFill>
          <a:blip r:embed="rId3" cstate="print"/>
          <a:stretch>
            <a:fillRect/>
          </a:stretch>
        </p:blipFill>
        <p:spPr>
          <a:xfrm>
            <a:off x="500034" y="1571612"/>
            <a:ext cx="4000528" cy="2667019"/>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0612" y="381000"/>
            <a:ext cx="7202776" cy="690546"/>
          </a:xfrm>
        </p:spPr>
        <p:txBody>
          <a:bodyPr>
            <a:normAutofit/>
          </a:bodyPr>
          <a:lstStyle/>
          <a:p>
            <a:pPr algn="ctr"/>
            <a:r>
              <a:rPr lang="ru-RU" sz="2800" b="1" dirty="0" smtClean="0">
                <a:latin typeface="Times New Roman" pitchFamily="18" charset="0"/>
                <a:cs typeface="Times New Roman" pitchFamily="18" charset="0"/>
              </a:rPr>
              <a:t>Озеро Молтаево</a:t>
            </a:r>
            <a:endParaRPr lang="ru-RU" sz="2800" b="1"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lnSpcReduction="10000"/>
          </a:bodyPr>
          <a:lstStyle/>
          <a:p>
            <a:endParaRPr lang="ru-RU" sz="2000" dirty="0" smtClean="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pPr>
              <a:buNone/>
            </a:pPr>
            <a:endParaRPr lang="ru-RU" sz="2000" dirty="0" smtClean="0">
              <a:latin typeface="Times New Roman" pitchFamily="18" charset="0"/>
              <a:cs typeface="Times New Roman" pitchFamily="18" charset="0"/>
            </a:endParaRPr>
          </a:p>
          <a:p>
            <a:pPr>
              <a:lnSpc>
                <a:spcPct val="100000"/>
              </a:lnSpc>
            </a:pPr>
            <a:r>
              <a:rPr lang="ru-RU" sz="1800" dirty="0" smtClean="0">
                <a:latin typeface="Times New Roman" pitchFamily="18" charset="0"/>
                <a:cs typeface="Times New Roman" pitchFamily="18" charset="0"/>
              </a:rPr>
              <a:t>Местоположение:  </a:t>
            </a:r>
            <a:r>
              <a:rPr lang="ru-RU" sz="1800" dirty="0" err="1" smtClean="0">
                <a:latin typeface="Times New Roman" pitchFamily="18" charset="0"/>
                <a:cs typeface="Times New Roman" pitchFamily="18" charset="0"/>
              </a:rPr>
              <a:t>Алапаевский</a:t>
            </a:r>
            <a:r>
              <a:rPr lang="ru-RU" sz="1800" dirty="0" smtClean="0">
                <a:latin typeface="Times New Roman" pitchFamily="18" charset="0"/>
                <a:cs typeface="Times New Roman" pitchFamily="18" charset="0"/>
              </a:rPr>
              <a:t> район, Свердловская область.</a:t>
            </a:r>
            <a:endParaRPr lang="ru-RU" sz="1800" dirty="0" smtClean="0">
              <a:latin typeface="Times New Roman" pitchFamily="18" charset="0"/>
              <a:cs typeface="Times New Roman" pitchFamily="18" charset="0"/>
            </a:endParaRPr>
          </a:p>
          <a:p>
            <a:pPr>
              <a:lnSpc>
                <a:spcPct val="100000"/>
              </a:lnSpc>
            </a:pPr>
            <a:r>
              <a:rPr lang="ru-RU" sz="1800" dirty="0" smtClean="0">
                <a:latin typeface="Times New Roman" pitchFamily="18" charset="0"/>
                <a:cs typeface="Times New Roman" pitchFamily="18" charset="0"/>
              </a:rPr>
              <a:t>Чем полезно: комплексные методы лечения с помощью сапропеля и воды этого озера используют </a:t>
            </a:r>
            <a:r>
              <a:rPr lang="ru-RU" sz="1900" dirty="0" smtClean="0">
                <a:latin typeface="Times New Roman" pitchFamily="18" charset="0"/>
                <a:cs typeface="Times New Roman" pitchFamily="18" charset="0"/>
              </a:rPr>
              <a:t> </a:t>
            </a:r>
            <a:r>
              <a:rPr lang="ru-RU" sz="1900" dirty="0" smtClean="0">
                <a:latin typeface="Times New Roman" pitchFamily="18" charset="0"/>
                <a:cs typeface="Times New Roman" pitchFamily="18" charset="0"/>
              </a:rPr>
              <a:t>при кожных, </a:t>
            </a:r>
            <a:r>
              <a:rPr lang="ru-RU" sz="1900" dirty="0" err="1" smtClean="0">
                <a:latin typeface="Times New Roman" pitchFamily="18" charset="0"/>
                <a:cs typeface="Times New Roman" pitchFamily="18" charset="0"/>
              </a:rPr>
              <a:t>вегето-сосудистых</a:t>
            </a:r>
            <a:r>
              <a:rPr lang="ru-RU" sz="1900" dirty="0" smtClean="0">
                <a:latin typeface="Times New Roman" pitchFamily="18" charset="0"/>
                <a:cs typeface="Times New Roman" pitchFamily="18" charset="0"/>
              </a:rPr>
              <a:t>, нервных, гинекологических заболеваниях, </a:t>
            </a:r>
            <a:r>
              <a:rPr lang="ru-RU" sz="1900" dirty="0" smtClean="0">
                <a:latin typeface="Times New Roman" pitchFamily="18" charset="0"/>
                <a:cs typeface="Times New Roman" pitchFamily="18" charset="0"/>
              </a:rPr>
              <a:t>при болезнях суставов, </a:t>
            </a:r>
            <a:r>
              <a:rPr lang="ru-RU" sz="1900" dirty="0" smtClean="0">
                <a:latin typeface="Times New Roman" pitchFamily="18" charset="0"/>
                <a:cs typeface="Times New Roman" pitchFamily="18" charset="0"/>
              </a:rPr>
              <a:t>экземах, ожогах. </a:t>
            </a:r>
          </a:p>
        </p:txBody>
      </p:sp>
      <p:pic>
        <p:nvPicPr>
          <p:cNvPr id="4" name="Рисунок 3" descr="ozero-moltaevo03.jpg"/>
          <p:cNvPicPr>
            <a:picLocks noChangeAspect="1"/>
          </p:cNvPicPr>
          <p:nvPr/>
        </p:nvPicPr>
        <p:blipFill>
          <a:blip r:embed="rId2"/>
          <a:stretch>
            <a:fillRect/>
          </a:stretch>
        </p:blipFill>
        <p:spPr>
          <a:xfrm>
            <a:off x="785786" y="1285860"/>
            <a:ext cx="3571868" cy="2678901"/>
          </a:xfrm>
          <a:prstGeom prst="rect">
            <a:avLst/>
          </a:prstGeom>
        </p:spPr>
      </p:pic>
      <p:pic>
        <p:nvPicPr>
          <p:cNvPr id="5" name="Рисунок 4" descr="ozero-moltaevo02.jpg"/>
          <p:cNvPicPr>
            <a:picLocks noChangeAspect="1"/>
          </p:cNvPicPr>
          <p:nvPr/>
        </p:nvPicPr>
        <p:blipFill>
          <a:blip r:embed="rId3"/>
          <a:stretch>
            <a:fillRect/>
          </a:stretch>
        </p:blipFill>
        <p:spPr>
          <a:xfrm>
            <a:off x="5072066" y="1142984"/>
            <a:ext cx="3071834" cy="307183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0612" y="381000"/>
            <a:ext cx="7202776" cy="761984"/>
          </a:xfrm>
        </p:spPr>
        <p:txBody>
          <a:bodyPr>
            <a:normAutofit/>
          </a:bodyPr>
          <a:lstStyle/>
          <a:p>
            <a:pPr algn="ctr"/>
            <a:r>
              <a:rPr lang="ru-RU" sz="2800" b="1" dirty="0" smtClean="0">
                <a:latin typeface="Times New Roman" pitchFamily="18" charset="0"/>
                <a:cs typeface="Times New Roman" pitchFamily="18" charset="0"/>
              </a:rPr>
              <a:t>Озеро Сладкое</a:t>
            </a:r>
            <a:endParaRPr lang="ru-RU" sz="2800" b="1" dirty="0">
              <a:latin typeface="Times New Roman" pitchFamily="18" charset="0"/>
              <a:cs typeface="Times New Roman" pitchFamily="18" charset="0"/>
            </a:endParaRPr>
          </a:p>
        </p:txBody>
      </p:sp>
      <p:sp>
        <p:nvSpPr>
          <p:cNvPr id="3" name="Содержимое 2"/>
          <p:cNvSpPr>
            <a:spLocks noGrp="1"/>
          </p:cNvSpPr>
          <p:nvPr>
            <p:ph idx="1"/>
          </p:nvPr>
        </p:nvSpPr>
        <p:spPr>
          <a:xfrm>
            <a:off x="970612" y="1357298"/>
            <a:ext cx="7202776" cy="4814902"/>
          </a:xfrm>
        </p:spPr>
        <p:txBody>
          <a:bodyPr/>
          <a:lstStyle/>
          <a:p>
            <a:endParaRPr lang="ru-RU" dirty="0" smtClean="0"/>
          </a:p>
          <a:p>
            <a:endParaRPr lang="ru-RU" dirty="0" smtClean="0"/>
          </a:p>
          <a:p>
            <a:endParaRPr lang="ru-RU" dirty="0" smtClean="0"/>
          </a:p>
          <a:p>
            <a:endParaRPr lang="ru-RU" dirty="0" smtClean="0"/>
          </a:p>
          <a:p>
            <a:endParaRPr lang="ru-RU" dirty="0" smtClean="0"/>
          </a:p>
          <a:p>
            <a:endParaRPr lang="ru-RU" sz="1800" dirty="0" smtClean="0">
              <a:latin typeface="Times New Roman" pitchFamily="18" charset="0"/>
              <a:cs typeface="Times New Roman" pitchFamily="18" charset="0"/>
            </a:endParaRPr>
          </a:p>
          <a:p>
            <a:r>
              <a:rPr lang="ru-RU" sz="1800" dirty="0" smtClean="0">
                <a:latin typeface="Times New Roman" pitchFamily="18" charset="0"/>
                <a:cs typeface="Times New Roman" pitchFamily="18" charset="0"/>
              </a:rPr>
              <a:t>Местоположение: Октябрьский район, Челябинская область, </a:t>
            </a:r>
            <a:r>
              <a:rPr lang="ru-RU" sz="1800" dirty="0" smtClean="0">
                <a:latin typeface="Times New Roman" pitchFamily="18" charset="0"/>
                <a:cs typeface="Times New Roman" pitchFamily="18" charset="0"/>
              </a:rPr>
              <a:t>в 3 км от поселка Кочердык</a:t>
            </a:r>
            <a:r>
              <a:rPr lang="ru-RU" sz="1800" dirty="0" smtClean="0">
                <a:latin typeface="Times New Roman" pitchFamily="18" charset="0"/>
                <a:cs typeface="Times New Roman" pitchFamily="18" charset="0"/>
              </a:rPr>
              <a:t>.</a:t>
            </a:r>
          </a:p>
          <a:p>
            <a:r>
              <a:rPr lang="ru-RU" sz="1800" dirty="0" smtClean="0">
                <a:latin typeface="Times New Roman" pitchFamily="18" charset="0"/>
                <a:cs typeface="Times New Roman" pitchFamily="18" charset="0"/>
              </a:rPr>
              <a:t>Чем полезно: </a:t>
            </a:r>
            <a:r>
              <a:rPr lang="ru-RU" sz="1800" dirty="0" smtClean="0">
                <a:latin typeface="Times New Roman" pitchFamily="18" charset="0"/>
                <a:cs typeface="Times New Roman" pitchFamily="18" charset="0"/>
              </a:rPr>
              <a:t>На этом озере лечатся от заболеваний желудочно-кишечного тракта, пародонтоза, аллергии, заболеваний опорно-двигательной системы, укрепляют иммунитет и здоровье волос.</a:t>
            </a:r>
            <a:endParaRPr lang="ru-RU" sz="1800" dirty="0" smtClean="0">
              <a:latin typeface="Times New Roman" pitchFamily="18" charset="0"/>
              <a:cs typeface="Times New Roman" pitchFamily="18" charset="0"/>
            </a:endParaRPr>
          </a:p>
        </p:txBody>
      </p:sp>
      <p:pic>
        <p:nvPicPr>
          <p:cNvPr id="4" name="Рисунок 3" descr="сладкое.jpg"/>
          <p:cNvPicPr>
            <a:picLocks noChangeAspect="1"/>
          </p:cNvPicPr>
          <p:nvPr/>
        </p:nvPicPr>
        <p:blipFill>
          <a:blip r:embed="rId2"/>
          <a:stretch>
            <a:fillRect/>
          </a:stretch>
        </p:blipFill>
        <p:spPr>
          <a:xfrm>
            <a:off x="1285852" y="1428736"/>
            <a:ext cx="3405188" cy="2553891"/>
          </a:xfrm>
          <a:prstGeom prst="rect">
            <a:avLst/>
          </a:prstGeom>
        </p:spPr>
      </p:pic>
      <p:pic>
        <p:nvPicPr>
          <p:cNvPr id="5" name="Рисунок 4" descr="sweet-lake2.jpg"/>
          <p:cNvPicPr>
            <a:picLocks noChangeAspect="1"/>
          </p:cNvPicPr>
          <p:nvPr/>
        </p:nvPicPr>
        <p:blipFill>
          <a:blip r:embed="rId3"/>
          <a:stretch>
            <a:fillRect/>
          </a:stretch>
        </p:blipFill>
        <p:spPr>
          <a:xfrm>
            <a:off x="4929190" y="1500174"/>
            <a:ext cx="3468372" cy="2433641"/>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0612" y="381000"/>
            <a:ext cx="7202776" cy="690546"/>
          </a:xfrm>
        </p:spPr>
        <p:txBody>
          <a:bodyPr>
            <a:normAutofit/>
          </a:bodyPr>
          <a:lstStyle/>
          <a:p>
            <a:pPr algn="ctr"/>
            <a:r>
              <a:rPr lang="ru-RU" sz="2800" b="1" dirty="0" smtClean="0">
                <a:latin typeface="Times New Roman" pitchFamily="18" charset="0"/>
                <a:cs typeface="Times New Roman" pitchFamily="18" charset="0"/>
              </a:rPr>
              <a:t>Озеро Горькое</a:t>
            </a:r>
            <a:endParaRPr lang="ru-RU" sz="2800" b="1"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lnSpcReduction="10000"/>
          </a:bodyPr>
          <a:lstStyle/>
          <a:p>
            <a:endParaRPr lang="ru-RU" dirty="0" smtClean="0"/>
          </a:p>
          <a:p>
            <a:endParaRPr lang="ru-RU" dirty="0" smtClean="0"/>
          </a:p>
          <a:p>
            <a:endParaRPr lang="ru-RU" dirty="0" smtClean="0"/>
          </a:p>
          <a:p>
            <a:endParaRPr lang="ru-RU" dirty="0" smtClean="0"/>
          </a:p>
          <a:p>
            <a:endParaRPr lang="ru-RU" dirty="0" smtClean="0"/>
          </a:p>
          <a:p>
            <a:r>
              <a:rPr lang="ru-RU" sz="1800" dirty="0" smtClean="0">
                <a:latin typeface="Times New Roman" pitchFamily="18" charset="0"/>
                <a:cs typeface="Times New Roman" pitchFamily="18" charset="0"/>
              </a:rPr>
              <a:t>Местоположение: Звериноголовский район, Курганская область</a:t>
            </a:r>
          </a:p>
          <a:p>
            <a:r>
              <a:rPr lang="ru-RU" sz="1800" dirty="0" smtClean="0">
                <a:latin typeface="Times New Roman" pitchFamily="18" charset="0"/>
                <a:cs typeface="Times New Roman" pitchFamily="18" charset="0"/>
              </a:rPr>
              <a:t>Чем полезно: </a:t>
            </a:r>
            <a:r>
              <a:rPr lang="ru-RU" sz="1900" dirty="0" smtClean="0">
                <a:latin typeface="Times New Roman" pitchFamily="18" charset="0"/>
                <a:cs typeface="Times New Roman" pitchFamily="18" charset="0"/>
              </a:rPr>
              <a:t>местная </a:t>
            </a:r>
            <a:r>
              <a:rPr lang="ru-RU" sz="1900" dirty="0" smtClean="0">
                <a:latin typeface="Times New Roman" pitchFamily="18" charset="0"/>
                <a:cs typeface="Times New Roman" pitchFamily="18" charset="0"/>
              </a:rPr>
              <a:t>вода обладает успокаивающим, болеутоляющим, рассасывающим действием, нормализует артериальное давление, укрепляет </a:t>
            </a:r>
            <a:r>
              <a:rPr lang="ru-RU" sz="1900" dirty="0" smtClean="0">
                <a:latin typeface="Times New Roman" pitchFamily="18" charset="0"/>
                <a:cs typeface="Times New Roman" pitchFamily="18" charset="0"/>
              </a:rPr>
              <a:t>организм; грязи обладают </a:t>
            </a:r>
            <a:r>
              <a:rPr lang="ru-RU" sz="1800" dirty="0" smtClean="0">
                <a:latin typeface="Times New Roman" pitchFamily="18" charset="0"/>
                <a:cs typeface="Times New Roman" pitchFamily="18" charset="0"/>
              </a:rPr>
              <a:t>болеутоляющим эффектом, улучшают обменные процессы, способствуют заживлению ран, переломов, помогают восстанавливать функции поражённых органов</a:t>
            </a:r>
          </a:p>
        </p:txBody>
      </p:sp>
      <p:pic>
        <p:nvPicPr>
          <p:cNvPr id="4" name="Рисунок 3" descr="gorkoe-zv-4.jpg"/>
          <p:cNvPicPr>
            <a:picLocks noChangeAspect="1"/>
          </p:cNvPicPr>
          <p:nvPr/>
        </p:nvPicPr>
        <p:blipFill>
          <a:blip r:embed="rId2"/>
          <a:stretch>
            <a:fillRect/>
          </a:stretch>
        </p:blipFill>
        <p:spPr>
          <a:xfrm>
            <a:off x="928662" y="1214422"/>
            <a:ext cx="3528194" cy="2643206"/>
          </a:xfrm>
          <a:prstGeom prst="rect">
            <a:avLst/>
          </a:prstGeom>
        </p:spPr>
      </p:pic>
      <p:pic>
        <p:nvPicPr>
          <p:cNvPr id="5" name="Рисунок 4" descr="gorkoe.jpg"/>
          <p:cNvPicPr>
            <a:picLocks noChangeAspect="1"/>
          </p:cNvPicPr>
          <p:nvPr/>
        </p:nvPicPr>
        <p:blipFill>
          <a:blip r:embed="rId3"/>
          <a:stretch>
            <a:fillRect/>
          </a:stretch>
        </p:blipFill>
        <p:spPr>
          <a:xfrm>
            <a:off x="4714876" y="1214422"/>
            <a:ext cx="3857620" cy="2571747"/>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0612" y="381000"/>
            <a:ext cx="7202776" cy="833422"/>
          </a:xfrm>
        </p:spPr>
        <p:txBody>
          <a:bodyPr>
            <a:normAutofit/>
          </a:bodyPr>
          <a:lstStyle/>
          <a:p>
            <a:pPr algn="ctr"/>
            <a:r>
              <a:rPr lang="ru-RU" sz="2800" b="1" dirty="0" smtClean="0">
                <a:latin typeface="Times New Roman" pitchFamily="18" charset="0"/>
                <a:cs typeface="Times New Roman" pitchFamily="18" charset="0"/>
              </a:rPr>
              <a:t>Практическая часть</a:t>
            </a:r>
            <a:endParaRPr lang="ru-RU" sz="2800" b="1" dirty="0">
              <a:latin typeface="Times New Roman" pitchFamily="18" charset="0"/>
              <a:cs typeface="Times New Roman" pitchFamily="18" charset="0"/>
            </a:endParaRPr>
          </a:p>
        </p:txBody>
      </p:sp>
      <p:sp>
        <p:nvSpPr>
          <p:cNvPr id="3" name="Содержимое 2"/>
          <p:cNvSpPr>
            <a:spLocks noGrp="1"/>
          </p:cNvSpPr>
          <p:nvPr>
            <p:ph idx="1"/>
          </p:nvPr>
        </p:nvSpPr>
        <p:spPr>
          <a:xfrm>
            <a:off x="970612" y="1285860"/>
            <a:ext cx="7202776" cy="5357850"/>
          </a:xfrm>
        </p:spPr>
        <p:txBody>
          <a:bodyPr>
            <a:normAutofit/>
          </a:bodyPr>
          <a:lstStyle/>
          <a:p>
            <a:r>
              <a:rPr lang="ru-RU" sz="1800" dirty="0" smtClean="0">
                <a:latin typeface="Times New Roman" pitchFamily="18" charset="0"/>
                <a:cs typeface="Times New Roman" pitchFamily="18" charset="0"/>
              </a:rPr>
              <a:t>Чтобы узнать, насколько много люди знают о лечебных озёрах Урала, я разработал анкету и предложил людям на нее ответить. Анкетирование проводилось среди одноклассников, соседей, пожилых людей (выборочно</a:t>
            </a:r>
            <a:r>
              <a:rPr lang="ru-RU" sz="1800" dirty="0" smtClean="0">
                <a:latin typeface="Times New Roman" pitchFamily="18" charset="0"/>
                <a:cs typeface="Times New Roman" pitchFamily="18" charset="0"/>
              </a:rPr>
              <a:t>).</a:t>
            </a:r>
          </a:p>
          <a:p>
            <a:endParaRPr lang="ru-RU" sz="1800" dirty="0" smtClean="0">
              <a:latin typeface="Times New Roman" pitchFamily="18" charset="0"/>
              <a:cs typeface="Times New Roman" pitchFamily="18" charset="0"/>
            </a:endParaRPr>
          </a:p>
          <a:p>
            <a:endParaRPr lang="ru-RU" sz="1800" dirty="0" smtClean="0">
              <a:latin typeface="Times New Roman" pitchFamily="18" charset="0"/>
              <a:cs typeface="Times New Roman" pitchFamily="18" charset="0"/>
            </a:endParaRPr>
          </a:p>
          <a:p>
            <a:endParaRPr lang="ru-RU" sz="1800" dirty="0" smtClean="0">
              <a:latin typeface="Times New Roman" pitchFamily="18" charset="0"/>
              <a:cs typeface="Times New Roman" pitchFamily="18" charset="0"/>
            </a:endParaRPr>
          </a:p>
          <a:p>
            <a:endParaRPr lang="ru-RU" sz="1800" dirty="0" smtClean="0">
              <a:latin typeface="Times New Roman" pitchFamily="18" charset="0"/>
              <a:cs typeface="Times New Roman" pitchFamily="18" charset="0"/>
            </a:endParaRPr>
          </a:p>
          <a:p>
            <a:endParaRPr lang="ru-RU" sz="1800" dirty="0" smtClean="0">
              <a:latin typeface="Times New Roman" pitchFamily="18" charset="0"/>
              <a:cs typeface="Times New Roman" pitchFamily="18" charset="0"/>
            </a:endParaRPr>
          </a:p>
          <a:p>
            <a:r>
              <a:rPr lang="ru-RU" sz="18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Большая </a:t>
            </a:r>
            <a:r>
              <a:rPr lang="ru-RU" sz="1800" dirty="0" smtClean="0">
                <a:latin typeface="Times New Roman" pitchFamily="18" charset="0"/>
                <a:cs typeface="Times New Roman" pitchFamily="18" charset="0"/>
              </a:rPr>
              <a:t>часть опрошенных, а именно 55% знают, что есть озёра, обладающие лечебными свойствами, также 15% не знают, и 30% затрудняются ответить на данный вопрос. Это говорит о том, что большинство знакомы с данным понятием.</a:t>
            </a:r>
          </a:p>
          <a:p>
            <a:endParaRPr lang="ru-RU" sz="1800" dirty="0" smtClean="0">
              <a:latin typeface="Times New Roman" pitchFamily="18" charset="0"/>
              <a:cs typeface="Times New Roman" pitchFamily="18" charset="0"/>
            </a:endParaRPr>
          </a:p>
          <a:p>
            <a:endParaRPr lang="ru-RU" sz="1800" dirty="0">
              <a:latin typeface="Times New Roman" pitchFamily="18" charset="0"/>
              <a:cs typeface="Times New Roman" pitchFamily="18" charset="0"/>
            </a:endParaRPr>
          </a:p>
        </p:txBody>
      </p:sp>
      <p:graphicFrame>
        <p:nvGraphicFramePr>
          <p:cNvPr id="4" name="Диаграмма 3"/>
          <p:cNvGraphicFramePr/>
          <p:nvPr/>
        </p:nvGraphicFramePr>
        <p:xfrm>
          <a:off x="2357422" y="2357430"/>
          <a:ext cx="4643470" cy="264320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xmlns="" name="TF02801109.potx" id="{B47C65E8-9F73-4C4F-A3C2-84725F71438E}" vid="{CFC30A9F-F7E5-41F4-B6B7-D2E5B79E3BFB}"/>
    </a:ext>
  </a:extLst>
</a:theme>
</file>

<file path=docProps/app.xml><?xml version="1.0" encoding="utf-8"?>
<Properties xmlns="http://schemas.openxmlformats.org/officeDocument/2006/extended-properties" xmlns:vt="http://schemas.openxmlformats.org/officeDocument/2006/docPropsVTypes">
  <Template>tf02801109_win32</Template>
  <TotalTime>252</TotalTime>
  <Words>806</Words>
  <Application>Microsoft Office PowerPoint</Application>
  <PresentationFormat>Экран (4:3)</PresentationFormat>
  <Paragraphs>113</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Serenity 16x9</vt:lpstr>
      <vt:lpstr>Муниципальное общеобразовательное учреждение "Средняя общеобразовательная школа №2 г. Юрюзань" Катав-Ивановского муниципального района </vt:lpstr>
      <vt:lpstr>Урал - это край озёр. Всего в наших родных краях насчитывается свыше 6000 озёр. Регион богат красивыми и лечебными водоёмами, на которых можно отдыхать и поправлять здоровье. Но не все знают, что на некоторых можно поправлять здоровье.</vt:lpstr>
      <vt:lpstr>Слайд 3</vt:lpstr>
      <vt:lpstr>Общее понятие о лечебных свойствах озёр </vt:lpstr>
      <vt:lpstr>Озеро Подборное</vt:lpstr>
      <vt:lpstr>Озеро Молтаево</vt:lpstr>
      <vt:lpstr>Озеро Сладкое</vt:lpstr>
      <vt:lpstr>Озеро Горькое</vt:lpstr>
      <vt:lpstr>Практическая часть</vt:lpstr>
      <vt:lpstr>Практическая часть</vt:lpstr>
      <vt:lpstr>Практическая часть</vt:lpstr>
      <vt:lpstr>Заключение</vt:lpstr>
      <vt:lpstr>Список литературы и Интернет-ресурсов</vt:lpstr>
      <vt:lpstr>Муниципальное общеобразовательное учреждение "Средняя общеобразовательная школа №2 г. Юрюзань" Катав-Ивановского муниципального района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Samsung</dc:creator>
  <cp:lastModifiedBy>Samsung</cp:lastModifiedBy>
  <cp:revision>26</cp:revision>
  <dcterms:created xsi:type="dcterms:W3CDTF">2023-02-14T13:59:07Z</dcterms:created>
  <dcterms:modified xsi:type="dcterms:W3CDTF">2023-02-14T18:11:09Z</dcterms:modified>
</cp:coreProperties>
</file>