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1" d="100"/>
          <a:sy n="81" d="100"/>
        </p:scale>
        <p:origin x="-1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ru.wikipedia.org/wiki/%D0%94%D0%BE%D1%80%D0%B8%D1%87%D0%B5%D1%81%D0%BA%D0%B8%D0%B9_%D0%BE%D1%80%D0%B4%D0%B5%D1%80" TargetMode="External"/><Relationship Id="rId7" Type="http://schemas.openxmlformats.org/officeDocument/2006/relationships/image" Target="../media/image12.jpg"/><Relationship Id="rId2" Type="http://schemas.openxmlformats.org/officeDocument/2006/relationships/hyperlink" Target="https://ru.wikipedia.org/wiki/%D0%9B%D0%BE%D0%BD%D0%B4%D0%BE%D0%BD" TargetMode="Externa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hyperlink" Target="https://ru.wikipedia.org/wiki/%D0%93%D1%83%D0%BA,_%D0%A0%D0%BE%D0%B1%D0%B5%D1%80%D1%82" TargetMode="External"/><Relationship Id="rId4" Type="http://schemas.openxmlformats.org/officeDocument/2006/relationships/hyperlink" Target="https://ru.wikipedia.org/wiki/%D0%A0%D0%B5%D0%BD,_%D0%9A%D1%80%D0%B8%D1%81%D1%82%D0%BE%D1%84%D0%B5%D1%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stihi.ru/avtor/markizleb"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C2CD03-443A-416B-8C93-FB7E6121FE84}"/>
              </a:ext>
            </a:extLst>
          </p:cNvPr>
          <p:cNvSpPr>
            <a:spLocks noGrp="1"/>
          </p:cNvSpPr>
          <p:nvPr>
            <p:ph type="title"/>
          </p:nvPr>
        </p:nvSpPr>
        <p:spPr/>
        <p:txBody>
          <a:bodyPr>
            <a:normAutofit fontScale="90000"/>
          </a:bodyPr>
          <a:lstStyle/>
          <a:p>
            <a:r>
              <a:rPr lang="ru-RU" sz="1800" dirty="0">
                <a:solidFill>
                  <a:srgbClr val="000000"/>
                </a:solidFill>
                <a:effectLst/>
                <a:latin typeface="Times New Roman" panose="02020603050405020304" pitchFamily="18" charset="0"/>
                <a:ea typeface="Times New Roman" panose="02020603050405020304" pitchFamily="18" charset="0"/>
              </a:rPr>
              <a:t>ИНДИВИДУАЛЬНЫЙ ПРОЕКТ НА ТЕМУ:</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«ЛОНДОН ДО И ПОСЛЕ НЕПОПРАВИМОЙ ТРАГЕДИИ»</a:t>
            </a:r>
            <a:r>
              <a:rPr lang="ru-RU" sz="1800" dirty="0">
                <a:effectLst/>
                <a:latin typeface="Times New Roman" panose="02020603050405020304" pitchFamily="18" charset="0"/>
                <a:ea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ИНДИВИДУАЛЬНЫЙ ПРОЕКТ НА ТЕМУ:</a:t>
            </a:r>
            <a:br>
              <a:rPr lang="ru-RU" sz="1800" dirty="0">
                <a:solidFill>
                  <a:srgbClr val="000000"/>
                </a:solidFill>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Times New Roman" panose="02020603050405020304" pitchFamily="18" charset="0"/>
              </a:rPr>
              <a:t>«ЛОНДОН ДО И ПОСЛЕ НЕПОПРАВИМОЙ ТРАГЕДИИ»</a:t>
            </a:r>
            <a:r>
              <a:rPr lang="ru-RU" sz="1800" dirty="0">
                <a:effectLst/>
                <a:latin typeface="Times New Roman" panose="02020603050405020304" pitchFamily="18" charset="0"/>
                <a:ea typeface="Times New Roman" panose="02020603050405020304" pitchFamily="18" charset="0"/>
              </a:rPr>
              <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5" name="TextBox 4">
            <a:extLst>
              <a:ext uri="{FF2B5EF4-FFF2-40B4-BE49-F238E27FC236}">
                <a16:creationId xmlns:a16="http://schemas.microsoft.com/office/drawing/2014/main" xmlns="" id="{85D18101-E734-40B9-8FC9-45964A4C25AE}"/>
              </a:ext>
            </a:extLst>
          </p:cNvPr>
          <p:cNvSpPr txBox="1"/>
          <p:nvPr/>
        </p:nvSpPr>
        <p:spPr>
          <a:xfrm>
            <a:off x="847194" y="1130783"/>
            <a:ext cx="6093372" cy="3539430"/>
          </a:xfrm>
          <a:prstGeom prst="rect">
            <a:avLst/>
          </a:prstGeom>
          <a:noFill/>
        </p:spPr>
        <p:txBody>
          <a:bodyPr wrap="square">
            <a:spAutoFit/>
          </a:bodyPr>
          <a:lstStyle/>
          <a:p>
            <a:r>
              <a:rPr lang="ru-RU" sz="3200" dirty="0">
                <a:solidFill>
                  <a:schemeClr val="tx1">
                    <a:lumMod val="95000"/>
                  </a:schemeClr>
                </a:solidFill>
                <a:effectLst/>
                <a:latin typeface="Times New Roman" panose="02020603050405020304" pitchFamily="18" charset="0"/>
                <a:ea typeface="Times New Roman" panose="02020603050405020304" pitchFamily="18" charset="0"/>
              </a:rPr>
              <a:t>ИНДИВИДУАЛЬНЫЙ ПРОЕКТ НА ТЕМУ:</a:t>
            </a:r>
            <a:br>
              <a:rPr lang="ru-RU" sz="3200" dirty="0">
                <a:solidFill>
                  <a:schemeClr val="tx1">
                    <a:lumMod val="95000"/>
                  </a:schemeClr>
                </a:solidFill>
                <a:effectLst/>
                <a:latin typeface="Times New Roman" panose="02020603050405020304" pitchFamily="18" charset="0"/>
                <a:ea typeface="Times New Roman" panose="02020603050405020304" pitchFamily="18" charset="0"/>
              </a:rPr>
            </a:br>
            <a:r>
              <a:rPr lang="ru-RU" sz="3200" dirty="0">
                <a:solidFill>
                  <a:schemeClr val="tx1">
                    <a:lumMod val="95000"/>
                  </a:schemeClr>
                </a:solidFill>
                <a:effectLst/>
                <a:latin typeface="Times New Roman" panose="02020603050405020304" pitchFamily="18" charset="0"/>
                <a:ea typeface="Times New Roman" panose="02020603050405020304" pitchFamily="18" charset="0"/>
              </a:rPr>
              <a:t>«ЛОНДОН ДО И ПОСЛЕ НЕПОПРАВИМОЙ ТРАГЕДИИ</a:t>
            </a:r>
            <a:r>
              <a:rPr lang="ru-RU" sz="3200" dirty="0" smtClean="0">
                <a:solidFill>
                  <a:schemeClr val="tx1">
                    <a:lumMod val="95000"/>
                  </a:schemeClr>
                </a:solidFill>
                <a:effectLst/>
                <a:latin typeface="Times New Roman" panose="02020603050405020304" pitchFamily="18" charset="0"/>
                <a:ea typeface="Times New Roman" panose="02020603050405020304" pitchFamily="18" charset="0"/>
              </a:rPr>
              <a:t>»</a:t>
            </a:r>
          </a:p>
          <a:p>
            <a:r>
              <a:rPr lang="ru-RU" sz="3200" dirty="0">
                <a:solidFill>
                  <a:schemeClr val="tx1">
                    <a:lumMod val="95000"/>
                  </a:schemeClr>
                </a:solidFill>
                <a:effectLst/>
                <a:latin typeface="Times New Roman" panose="02020603050405020304" pitchFamily="18" charset="0"/>
                <a:ea typeface="Times New Roman" panose="02020603050405020304" pitchFamily="18" charset="0"/>
              </a:rPr>
              <a:t/>
            </a:r>
            <a:br>
              <a:rPr lang="ru-RU" sz="3200" dirty="0">
                <a:solidFill>
                  <a:schemeClr val="tx1">
                    <a:lumMod val="95000"/>
                  </a:schemeClr>
                </a:solidFill>
                <a:effectLst/>
                <a:latin typeface="Times New Roman" panose="02020603050405020304" pitchFamily="18" charset="0"/>
                <a:ea typeface="Times New Roman" panose="02020603050405020304" pitchFamily="18" charset="0"/>
              </a:rPr>
            </a:br>
            <a:r>
              <a:rPr lang="ru-RU" sz="3200" dirty="0">
                <a:solidFill>
                  <a:schemeClr val="tx1">
                    <a:lumMod val="95000"/>
                  </a:schemeClr>
                </a:solidFill>
                <a:effectLst/>
                <a:latin typeface="Times New Roman" panose="02020603050405020304" pitchFamily="18" charset="0"/>
                <a:ea typeface="Times New Roman" panose="02020603050405020304" pitchFamily="18" charset="0"/>
              </a:rPr>
              <a:t/>
            </a:r>
            <a:br>
              <a:rPr lang="ru-RU" sz="3200" dirty="0">
                <a:solidFill>
                  <a:schemeClr val="tx1">
                    <a:lumMod val="95000"/>
                  </a:schemeClr>
                </a:solidFill>
                <a:effectLst/>
                <a:latin typeface="Times New Roman" panose="02020603050405020304" pitchFamily="18" charset="0"/>
                <a:ea typeface="Times New Roman" panose="02020603050405020304" pitchFamily="18" charset="0"/>
              </a:rPr>
            </a:br>
            <a:endParaRPr lang="ru-RU" sz="3200" dirty="0"/>
          </a:p>
        </p:txBody>
      </p:sp>
      <p:pic>
        <p:nvPicPr>
          <p:cNvPr id="7" name="Рисунок 6">
            <a:extLst>
              <a:ext uri="{FF2B5EF4-FFF2-40B4-BE49-F238E27FC236}">
                <a16:creationId xmlns:a16="http://schemas.microsoft.com/office/drawing/2014/main" xmlns="" id="{F63F5AFD-54B9-4296-A62A-C062F33F6A8A}"/>
              </a:ext>
            </a:extLst>
          </p:cNvPr>
          <p:cNvPicPr>
            <a:picLocks noChangeAspect="1"/>
          </p:cNvPicPr>
          <p:nvPr/>
        </p:nvPicPr>
        <p:blipFill>
          <a:blip r:embed="rId2"/>
          <a:stretch>
            <a:fillRect/>
          </a:stretch>
        </p:blipFill>
        <p:spPr>
          <a:xfrm>
            <a:off x="7573360" y="945931"/>
            <a:ext cx="4618640" cy="3457723"/>
          </a:xfrm>
          <a:prstGeom prst="rect">
            <a:avLst/>
          </a:prstGeom>
        </p:spPr>
      </p:pic>
      <p:pic>
        <p:nvPicPr>
          <p:cNvPr id="9" name="Рисунок 8">
            <a:extLst>
              <a:ext uri="{FF2B5EF4-FFF2-40B4-BE49-F238E27FC236}">
                <a16:creationId xmlns:a16="http://schemas.microsoft.com/office/drawing/2014/main" xmlns="" id="{8E78207A-DB7C-4431-81DF-C2207F95FF13}"/>
              </a:ext>
            </a:extLst>
          </p:cNvPr>
          <p:cNvPicPr>
            <a:picLocks noChangeAspect="1"/>
          </p:cNvPicPr>
          <p:nvPr/>
        </p:nvPicPr>
        <p:blipFill>
          <a:blip r:embed="rId3"/>
          <a:stretch>
            <a:fillRect/>
          </a:stretch>
        </p:blipFill>
        <p:spPr>
          <a:xfrm>
            <a:off x="0" y="4198620"/>
            <a:ext cx="4618640" cy="2659380"/>
          </a:xfrm>
          <a:prstGeom prst="rect">
            <a:avLst/>
          </a:prstGeom>
        </p:spPr>
      </p:pic>
      <p:sp>
        <p:nvSpPr>
          <p:cNvPr id="6" name="TextBox 5">
            <a:extLst>
              <a:ext uri="{FF2B5EF4-FFF2-40B4-BE49-F238E27FC236}">
                <a16:creationId xmlns:a16="http://schemas.microsoft.com/office/drawing/2014/main" xmlns="" id="{85D18101-E734-40B9-8FC9-45964A4C25AE}"/>
              </a:ext>
            </a:extLst>
          </p:cNvPr>
          <p:cNvSpPr txBox="1"/>
          <p:nvPr/>
        </p:nvSpPr>
        <p:spPr>
          <a:xfrm>
            <a:off x="5546833" y="4403654"/>
            <a:ext cx="6093372" cy="2308324"/>
          </a:xfrm>
          <a:prstGeom prst="rect">
            <a:avLst/>
          </a:prstGeom>
          <a:noFill/>
        </p:spPr>
        <p:txBody>
          <a:bodyPr wrap="square">
            <a:spAutoFit/>
          </a:bodyPr>
          <a:lstStyle/>
          <a:p>
            <a:pPr algn="r"/>
            <a:r>
              <a:rPr lang="ru-RU" sz="2000" dirty="0">
                <a:solidFill>
                  <a:schemeClr val="tx1">
                    <a:lumMod val="95000"/>
                  </a:schemeClr>
                </a:solidFill>
                <a:effectLst/>
                <a:latin typeface="Times New Roman" panose="02020603050405020304" pitchFamily="18" charset="0"/>
                <a:ea typeface="Times New Roman" panose="02020603050405020304" pitchFamily="18" charset="0"/>
              </a:rPr>
              <a:t/>
            </a:r>
            <a:br>
              <a:rPr lang="ru-RU" sz="2000" dirty="0">
                <a:solidFill>
                  <a:schemeClr val="tx1">
                    <a:lumMod val="95000"/>
                  </a:schemeClr>
                </a:solidFill>
                <a:effectLst/>
                <a:latin typeface="Times New Roman" panose="02020603050405020304" pitchFamily="18" charset="0"/>
                <a:ea typeface="Times New Roman" panose="02020603050405020304" pitchFamily="18" charset="0"/>
              </a:rPr>
            </a:br>
            <a:r>
              <a:rPr lang="ru-RU" dirty="0">
                <a:latin typeface="Times New Roman" pitchFamily="18" charset="0"/>
                <a:cs typeface="Times New Roman" pitchFamily="18" charset="0"/>
              </a:rPr>
              <a:t>Выполнила:</a:t>
            </a:r>
          </a:p>
          <a:p>
            <a:pPr algn="r"/>
            <a:r>
              <a:rPr lang="ru-RU" dirty="0">
                <a:latin typeface="Times New Roman" pitchFamily="18" charset="0"/>
                <a:cs typeface="Times New Roman" pitchFamily="18" charset="0"/>
              </a:rPr>
              <a:t>ученица 8 класса «В»</a:t>
            </a:r>
          </a:p>
          <a:p>
            <a:pPr algn="r"/>
            <a:r>
              <a:rPr lang="ru-RU" dirty="0">
                <a:latin typeface="Times New Roman" pitchFamily="18" charset="0"/>
                <a:cs typeface="Times New Roman" pitchFamily="18" charset="0"/>
              </a:rPr>
              <a:t>Блинкова Анна Андреевна</a:t>
            </a:r>
          </a:p>
          <a:p>
            <a:pPr algn="r"/>
            <a:r>
              <a:rPr lang="ru-RU" dirty="0">
                <a:latin typeface="Times New Roman" pitchFamily="18" charset="0"/>
                <a:cs typeface="Times New Roman" pitchFamily="18" charset="0"/>
              </a:rPr>
              <a:t> Научный руководитель:</a:t>
            </a:r>
          </a:p>
          <a:p>
            <a:pPr algn="r"/>
            <a:r>
              <a:rPr lang="ru-RU" dirty="0" err="1">
                <a:latin typeface="Times New Roman" pitchFamily="18" charset="0"/>
                <a:cs typeface="Times New Roman" pitchFamily="18" charset="0"/>
              </a:rPr>
              <a:t>Капранова</a:t>
            </a:r>
            <a:r>
              <a:rPr lang="ru-RU" dirty="0">
                <a:latin typeface="Times New Roman" pitchFamily="18" charset="0"/>
                <a:cs typeface="Times New Roman" pitchFamily="18" charset="0"/>
              </a:rPr>
              <a:t> Екатерина Сергеевна,</a:t>
            </a:r>
          </a:p>
          <a:p>
            <a:pPr algn="r"/>
            <a:r>
              <a:rPr lang="ru-RU" dirty="0">
                <a:latin typeface="Times New Roman" pitchFamily="18" charset="0"/>
                <a:cs typeface="Times New Roman" pitchFamily="18" charset="0"/>
              </a:rPr>
              <a:t> учитель английского языка</a:t>
            </a: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0487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69BA9C3-7721-4AB3-809D-10FF792C7435}"/>
              </a:ext>
            </a:extLst>
          </p:cNvPr>
          <p:cNvSpPr txBox="1"/>
          <p:nvPr/>
        </p:nvSpPr>
        <p:spPr>
          <a:xfrm>
            <a:off x="189186" y="173421"/>
            <a:ext cx="8639504" cy="6042680"/>
          </a:xfrm>
          <a:prstGeom prst="rect">
            <a:avLst/>
          </a:prstGeom>
          <a:noFill/>
        </p:spPr>
        <p:txBody>
          <a:bodyPr wrap="square" rtlCol="0">
            <a:spAutoFit/>
          </a:bodyPr>
          <a:lstStyle/>
          <a:p>
            <a:pPr algn="just">
              <a:lnSpc>
                <a:spcPts val="1800"/>
              </a:lnSpc>
              <a:spcBef>
                <a:spcPts val="480"/>
              </a:spcBef>
              <a:spcAft>
                <a:spcPts val="600"/>
              </a:spcAft>
            </a:pPr>
            <a:r>
              <a:rPr lang="ru-RU" sz="1800" spc="25"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Цель проекта: </a:t>
            </a: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Показать, каким был Лондон до и после Великого Пожара.</a:t>
            </a:r>
          </a:p>
          <a:p>
            <a:pPr algn="just">
              <a:lnSpc>
                <a:spcPts val="1800"/>
              </a:lnSpc>
              <a:spcBef>
                <a:spcPts val="480"/>
              </a:spcBef>
              <a:spcAft>
                <a:spcPts val="600"/>
              </a:spcAft>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Задачи проекта: </a:t>
            </a:r>
          </a:p>
          <a:p>
            <a:pPr marL="342900" lvl="0" indent="-342900" algn="just">
              <a:lnSpc>
                <a:spcPts val="1800"/>
              </a:lnSpc>
              <a:spcAft>
                <a:spcPts val="120"/>
              </a:spcAft>
              <a:buFont typeface="Symbol" panose="05050102010706020507" pitchFamily="18" charset="2"/>
              <a:buChar char=""/>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Собрать и изучить информацию о развитии Лондона;</a:t>
            </a:r>
          </a:p>
          <a:p>
            <a:pPr marL="342900" lvl="0" indent="-342900" algn="just">
              <a:lnSpc>
                <a:spcPts val="1800"/>
              </a:lnSpc>
              <a:spcAft>
                <a:spcPts val="120"/>
              </a:spcAft>
              <a:buFont typeface="Symbol" panose="05050102010706020507" pitchFamily="18" charset="2"/>
              <a:buChar char=""/>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Показать влияние Великого Пожара на вид исторической части Лондона;</a:t>
            </a:r>
          </a:p>
          <a:p>
            <a:pPr marL="342900" lvl="0" indent="-342900" algn="just">
              <a:lnSpc>
                <a:spcPts val="1800"/>
              </a:lnSpc>
              <a:spcAft>
                <a:spcPts val="120"/>
              </a:spcAft>
              <a:buFont typeface="Symbol" panose="05050102010706020507" pitchFamily="18" charset="2"/>
              <a:buChar char=""/>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Представить  восстановление Лондона, который сохранился до современных дней.</a:t>
            </a:r>
          </a:p>
          <a:p>
            <a:pPr algn="just">
              <a:spcAft>
                <a:spcPts val="1125"/>
              </a:spcAft>
            </a:pPr>
            <a:r>
              <a:rPr lang="ru-RU" sz="1800" spc="25"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Актуальность проекта: Отражение последствий Трагедии на современном Лондоне. </a:t>
            </a:r>
            <a:endPar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1125"/>
              </a:spcAft>
            </a:pPr>
            <a:r>
              <a:rPr lang="ru-RU" sz="1800" spc="25"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Новизна проекта: Рассмотрение причин и предпосылок возникновения Пожара в Лондоне.</a:t>
            </a:r>
            <a:endPar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1125"/>
              </a:spcAft>
            </a:pPr>
            <a:r>
              <a:rPr lang="ru-RU" sz="1800" spc="25"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Объект проекта: столица Великобритании.</a:t>
            </a:r>
            <a:endPar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ts val="1800"/>
              </a:lnSpc>
              <a:spcBef>
                <a:spcPts val="480"/>
              </a:spcBef>
              <a:spcAft>
                <a:spcPts val="600"/>
              </a:spcAft>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Предмет исследования проекта: Великий пожар и причины его возникновения.</a:t>
            </a:r>
          </a:p>
          <a:p>
            <a:pPr algn="just">
              <a:lnSpc>
                <a:spcPts val="1800"/>
              </a:lnSpc>
              <a:spcBef>
                <a:spcPts val="480"/>
              </a:spcBef>
              <a:spcAft>
                <a:spcPts val="600"/>
              </a:spcAft>
            </a:pP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Гипотеза проекта: </a:t>
            </a:r>
            <a:r>
              <a:rPr lang="ru-RU" sz="18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Предполагаю</a:t>
            </a:r>
            <a:r>
              <a:rPr lang="ru-RU" sz="180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что Великий </a:t>
            </a: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Пожар полностью изменил архитектуру Лондона и стал одной из главных причин его превращения в современный, культурный, образовательный центр.</a:t>
            </a:r>
          </a:p>
          <a:p>
            <a:pPr algn="just">
              <a:lnSpc>
                <a:spcPts val="1800"/>
              </a:lnSpc>
              <a:spcBef>
                <a:spcPts val="480"/>
              </a:spcBef>
              <a:spcAft>
                <a:spcPts val="600"/>
              </a:spcAft>
            </a:pPr>
            <a:r>
              <a:rPr lang="ru-RU" sz="1800" spc="25"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Теоретическая значимость проекта: </a:t>
            </a:r>
            <a:r>
              <a:rPr lang="ru-RU" sz="1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 наши дни Лондон - это процветающий мегаполис с большим количеством достопримечательностей, с красивыми парками, с множеством ресторанов и кафе, исторической архитектуры. Но не все знают, что Лондон не всегда был таким - это старый город, в котором произошло много разных событий, повлиявших на его развитие. Одно из таких событий - это Великий пожар, который полностью изменил Лондон.</a:t>
            </a:r>
          </a:p>
          <a:p>
            <a:endParaRPr lang="ru-RU" dirty="0"/>
          </a:p>
        </p:txBody>
      </p:sp>
      <p:pic>
        <p:nvPicPr>
          <p:cNvPr id="8" name="Рисунок 7">
            <a:extLst>
              <a:ext uri="{FF2B5EF4-FFF2-40B4-BE49-F238E27FC236}">
                <a16:creationId xmlns:a16="http://schemas.microsoft.com/office/drawing/2014/main" xmlns="" id="{E9E49972-5E75-4D53-9FE4-BF8B0F5CE761}"/>
              </a:ext>
            </a:extLst>
          </p:cNvPr>
          <p:cNvPicPr>
            <a:picLocks noChangeAspect="1"/>
          </p:cNvPicPr>
          <p:nvPr/>
        </p:nvPicPr>
        <p:blipFill>
          <a:blip r:embed="rId2"/>
          <a:stretch>
            <a:fillRect/>
          </a:stretch>
        </p:blipFill>
        <p:spPr>
          <a:xfrm>
            <a:off x="8828690" y="702387"/>
            <a:ext cx="3174124" cy="2308828"/>
          </a:xfrm>
          <a:prstGeom prst="rect">
            <a:avLst/>
          </a:prstGeom>
        </p:spPr>
      </p:pic>
      <p:pic>
        <p:nvPicPr>
          <p:cNvPr id="10" name="Рисунок 9">
            <a:extLst>
              <a:ext uri="{FF2B5EF4-FFF2-40B4-BE49-F238E27FC236}">
                <a16:creationId xmlns:a16="http://schemas.microsoft.com/office/drawing/2014/main" xmlns="" id="{286D843D-DC70-4A31-B491-56D08323095F}"/>
              </a:ext>
            </a:extLst>
          </p:cNvPr>
          <p:cNvPicPr>
            <a:picLocks noChangeAspect="1"/>
          </p:cNvPicPr>
          <p:nvPr/>
        </p:nvPicPr>
        <p:blipFill>
          <a:blip r:embed="rId3"/>
          <a:stretch>
            <a:fillRect/>
          </a:stretch>
        </p:blipFill>
        <p:spPr>
          <a:xfrm>
            <a:off x="8828690" y="3602421"/>
            <a:ext cx="3174125" cy="2128345"/>
          </a:xfrm>
          <a:prstGeom prst="rect">
            <a:avLst/>
          </a:prstGeom>
        </p:spPr>
      </p:pic>
    </p:spTree>
    <p:extLst>
      <p:ext uri="{BB962C8B-B14F-4D97-AF65-F5344CB8AC3E}">
        <p14:creationId xmlns:p14="http://schemas.microsoft.com/office/powerpoint/2010/main" val="5367470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7EC8C7C4-385E-4752-802A-2BEF05C229AB}"/>
              </a:ext>
            </a:extLst>
          </p:cNvPr>
          <p:cNvSpPr>
            <a:spLocks noGrp="1"/>
          </p:cNvSpPr>
          <p:nvPr>
            <p:ph type="title"/>
          </p:nvPr>
        </p:nvSpPr>
        <p:spPr>
          <a:xfrm>
            <a:off x="165538" y="-478221"/>
            <a:ext cx="4114800" cy="1600200"/>
          </a:xfrm>
        </p:spPr>
        <p:txBody>
          <a:bodyPr>
            <a:normAutofit/>
          </a:bodyPr>
          <a:lstStyle/>
          <a:p>
            <a:r>
              <a:rPr lang="ru-RU" sz="3600" b="1" i="1" dirty="0">
                <a:effectLst>
                  <a:outerShdw blurRad="38100" dist="38100" dir="2700000" algn="tl">
                    <a:srgbClr val="000000">
                      <a:alpha val="43137"/>
                    </a:srgbClr>
                  </a:outerShdw>
                </a:effectLst>
                <a:latin typeface="Times New Roman" pitchFamily="18" charset="0"/>
                <a:cs typeface="Times New Roman" pitchFamily="18" charset="0"/>
              </a:rPr>
              <a:t>Причины пожара:</a:t>
            </a:r>
          </a:p>
        </p:txBody>
      </p:sp>
      <p:sp>
        <p:nvSpPr>
          <p:cNvPr id="4" name="Объект 3">
            <a:extLst>
              <a:ext uri="{FF2B5EF4-FFF2-40B4-BE49-F238E27FC236}">
                <a16:creationId xmlns:a16="http://schemas.microsoft.com/office/drawing/2014/main" xmlns="" id="{6F7B4A49-4A87-48E6-876A-CC656628028F}"/>
              </a:ext>
            </a:extLst>
          </p:cNvPr>
          <p:cNvSpPr>
            <a:spLocks noGrp="1"/>
          </p:cNvSpPr>
          <p:nvPr>
            <p:ph idx="1"/>
          </p:nvPr>
        </p:nvSpPr>
        <p:spPr>
          <a:xfrm>
            <a:off x="4650828" y="0"/>
            <a:ext cx="7375634" cy="6857999"/>
          </a:xfrm>
        </p:spPr>
        <p:txBody>
          <a:bodyPr>
            <a:normAutofit/>
          </a:bodyPr>
          <a:lstStyle/>
          <a:p>
            <a:r>
              <a:rPr lang="ru-RU" sz="2000" dirty="0">
                <a:effectLst/>
                <a:latin typeface="Times New Roman" panose="02020603050405020304" pitchFamily="18" charset="0"/>
                <a:ea typeface="Calibri" panose="020F0502020204030204" pitchFamily="34" charset="0"/>
              </a:rPr>
              <a:t>Вдоль всех пристаней, шаткие деревянные многоквартирные дома и лачуги бедняков из </a:t>
            </a:r>
            <a:r>
              <a:rPr lang="ru-RU" sz="2000" dirty="0" err="1">
                <a:effectLst/>
                <a:latin typeface="Times New Roman" panose="02020603050405020304" pitchFamily="18" charset="0"/>
                <a:ea typeface="Calibri" panose="020F0502020204030204" pitchFamily="34" charset="0"/>
              </a:rPr>
              <a:t>гудроновой</a:t>
            </a:r>
            <a:r>
              <a:rPr lang="ru-RU" sz="2000" dirty="0">
                <a:effectLst/>
                <a:latin typeface="Times New Roman" panose="02020603050405020304" pitchFamily="18" charset="0"/>
                <a:ea typeface="Calibri" panose="020F0502020204030204" pitchFamily="34" charset="0"/>
              </a:rPr>
              <a:t> бумаги были зажаты среди «старых бумажных построек и самого горючего материала из смолы</a:t>
            </a:r>
            <a:r>
              <a:rPr lang="ru-RU" sz="2000" dirty="0" smtClean="0">
                <a:effectLst/>
                <a:latin typeface="Times New Roman" panose="02020603050405020304" pitchFamily="18" charset="0"/>
                <a:ea typeface="Calibri" panose="020F0502020204030204" pitchFamily="34" charset="0"/>
              </a:rPr>
              <a:t>, конопли и </a:t>
            </a:r>
            <a:r>
              <a:rPr lang="ru-RU" sz="2000" dirty="0">
                <a:effectLst/>
                <a:latin typeface="Times New Roman" panose="02020603050405020304" pitchFamily="18" charset="0"/>
                <a:ea typeface="Calibri" panose="020F0502020204030204" pitchFamily="34" charset="0"/>
              </a:rPr>
              <a:t>льна, которые лежали поблизости». Лондон тоже был полон черного пороха, особенно вдоль реки. </a:t>
            </a:r>
            <a:r>
              <a:rPr lang="ru-RU" sz="2000" dirty="0" smtClean="0">
                <a:effectLst/>
                <a:latin typeface="Times New Roman" panose="02020603050405020304" pitchFamily="18" charset="0"/>
                <a:ea typeface="Calibri" panose="020F0502020204030204" pitchFamily="34" charset="0"/>
              </a:rPr>
              <a:t>Много мешков с порохом </a:t>
            </a:r>
            <a:r>
              <a:rPr lang="ru-RU" sz="2000" dirty="0">
                <a:effectLst/>
                <a:latin typeface="Times New Roman" panose="02020603050405020304" pitchFamily="18" charset="0"/>
                <a:ea typeface="Calibri" panose="020F0502020204030204" pitchFamily="34" charset="0"/>
              </a:rPr>
              <a:t>остались в домах частных лиц со времен гражданской войны в Англии. В лондонском Тауэре хранилось от пяти до шестисот тонн пороха. </a:t>
            </a:r>
            <a:endParaRPr lang="ru-RU" sz="2000" dirty="0" smtClean="0">
              <a:effectLst/>
              <a:latin typeface="Times New Roman" panose="02020603050405020304" pitchFamily="18" charset="0"/>
              <a:ea typeface="Calibri" panose="020F0502020204030204" pitchFamily="34" charset="0"/>
            </a:endParaRPr>
          </a:p>
          <a:p>
            <a:r>
              <a:rPr lang="ru-RU" sz="1800" spc="25" dirty="0" smtClean="0">
                <a:solidFill>
                  <a:schemeClr val="tx1">
                    <a:lumMod val="95000"/>
                  </a:schemeClr>
                </a:solidFill>
                <a:effectLst/>
                <a:latin typeface="Times New Roman" panose="02020603050405020304" pitchFamily="18" charset="0"/>
                <a:ea typeface="Calibri" panose="020F0502020204030204" pitchFamily="34" charset="0"/>
              </a:rPr>
              <a:t>Многие </a:t>
            </a:r>
            <a:r>
              <a:rPr lang="ru-RU" sz="1800" spc="25" dirty="0">
                <a:solidFill>
                  <a:schemeClr val="tx1">
                    <a:lumMod val="95000"/>
                  </a:schemeClr>
                </a:solidFill>
                <a:effectLst/>
                <a:latin typeface="Times New Roman" panose="02020603050405020304" pitchFamily="18" charset="0"/>
                <a:ea typeface="Calibri" panose="020F0502020204030204" pitchFamily="34" charset="0"/>
              </a:rPr>
              <a:t>приписывают Великому лондонскому пожару мистическое значение, что не удивительно — ведь в XVII столетии во всех стихийных бедствиях винили дьявола. Тем более за год до этого буйствовала эпидемия бубонной чумы, которая выкосила четверть населения страны. Однако свидетельства очевидцев помогают найти логичное объяснение произошедшему. Оно больше связано с людской халатностью, нежели с чем-то потусторонним. Источником бедствия стала свеча, которую забыл потушить пекарь по имени Томас </a:t>
            </a:r>
            <a:r>
              <a:rPr lang="ru-RU" sz="1800" spc="25" dirty="0" err="1">
                <a:solidFill>
                  <a:schemeClr val="tx1">
                    <a:lumMod val="95000"/>
                  </a:schemeClr>
                </a:solidFill>
                <a:effectLst/>
                <a:latin typeface="Times New Roman" panose="02020603050405020304" pitchFamily="18" charset="0"/>
                <a:ea typeface="Calibri" panose="020F0502020204030204" pitchFamily="34" charset="0"/>
              </a:rPr>
              <a:t>Фарринер</a:t>
            </a:r>
            <a:r>
              <a:rPr lang="ru-RU" sz="1800" spc="25" dirty="0">
                <a:solidFill>
                  <a:schemeClr val="tx1">
                    <a:lumMod val="95000"/>
                  </a:schemeClr>
                </a:solidFill>
                <a:effectLst/>
                <a:latin typeface="Times New Roman" panose="02020603050405020304" pitchFamily="18" charset="0"/>
                <a:ea typeface="Calibri" panose="020F0502020204030204" pitchFamily="34" charset="0"/>
              </a:rPr>
              <a:t>. </a:t>
            </a:r>
            <a:r>
              <a:rPr lang="ru-RU" sz="2000" dirty="0">
                <a:solidFill>
                  <a:schemeClr val="tx1">
                    <a:lumMod val="95000"/>
                  </a:schemeClr>
                </a:solidFill>
                <a:effectLst/>
                <a:latin typeface="Times New Roman" panose="02020603050405020304" pitchFamily="18" charset="0"/>
                <a:ea typeface="Calibri" panose="020F0502020204030204" pitchFamily="34" charset="0"/>
              </a:rPr>
              <a:t> </a:t>
            </a:r>
            <a:endParaRPr lang="ru-RU" sz="2000" dirty="0">
              <a:solidFill>
                <a:schemeClr val="tx1">
                  <a:lumMod val="95000"/>
                </a:schemeClr>
              </a:solidFill>
            </a:endParaRPr>
          </a:p>
        </p:txBody>
      </p:sp>
      <p:sp>
        <p:nvSpPr>
          <p:cNvPr id="5" name="Текст 4">
            <a:extLst>
              <a:ext uri="{FF2B5EF4-FFF2-40B4-BE49-F238E27FC236}">
                <a16:creationId xmlns:a16="http://schemas.microsoft.com/office/drawing/2014/main" xmlns="" id="{4FE384E6-45D8-45C9-8A2A-31751F994270}"/>
              </a:ext>
            </a:extLst>
          </p:cNvPr>
          <p:cNvSpPr>
            <a:spLocks noGrp="1"/>
          </p:cNvSpPr>
          <p:nvPr>
            <p:ph type="body" sz="half" idx="2"/>
          </p:nvPr>
        </p:nvSpPr>
        <p:spPr>
          <a:xfrm>
            <a:off x="165538" y="1563414"/>
            <a:ext cx="4343399" cy="4947745"/>
          </a:xfrm>
        </p:spPr>
        <p:txBody>
          <a:bodyPr>
            <a:normAutofit fontScale="40000" lnSpcReduction="20000"/>
          </a:bodyPr>
          <a:lstStyle/>
          <a:p>
            <a:pPr algn="just"/>
            <a:r>
              <a:rPr lang="ru-RU" sz="5000" dirty="0">
                <a:effectLst/>
                <a:latin typeface="Times New Roman" panose="02020603050405020304" pitchFamily="18" charset="0"/>
                <a:ea typeface="Calibri" panose="020F0502020204030204" pitchFamily="34" charset="0"/>
                <a:cs typeface="Times New Roman" panose="02020603050405020304" pitchFamily="18" charset="0"/>
              </a:rPr>
              <a:t>Опасность пожара была хорошо заметна, когда верхние пристани почти пересекались через узкие переулки - «поскольку они способствуют возникновению пожара, они также препятствуют лечению», - писал один наблюдатель. В 1661 году Карл II издал прокламацию, запрещающую навешивание окон и пристаней, но местное правительство в значительной степени проигнорировало это. Следующее, более резкое послание Чарльза в 1665 г. предупреждало об опасности пожара из-за узости улиц и разрешало как заключение непокорных строителей, так и снос опасных зданий.                                   </a:t>
            </a:r>
          </a:p>
        </p:txBody>
      </p:sp>
    </p:spTree>
    <p:extLst>
      <p:ext uri="{BB962C8B-B14F-4D97-AF65-F5344CB8AC3E}">
        <p14:creationId xmlns:p14="http://schemas.microsoft.com/office/powerpoint/2010/main" val="31126320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8587B163-334B-4DE3-B588-EDC21A5ECD82}"/>
              </a:ext>
            </a:extLst>
          </p:cNvPr>
          <p:cNvSpPr>
            <a:spLocks noGrp="1"/>
          </p:cNvSpPr>
          <p:nvPr>
            <p:ph type="title"/>
          </p:nvPr>
        </p:nvSpPr>
        <p:spPr>
          <a:xfrm>
            <a:off x="0" y="-48859"/>
            <a:ext cx="6873240" cy="1600200"/>
          </a:xfrm>
        </p:spPr>
        <p:txBody>
          <a:bodyPr/>
          <a:lstStyle/>
          <a:p>
            <a:r>
              <a:rPr lang="ru-RU" sz="3200" dirty="0">
                <a:solidFill>
                  <a:schemeClr val="tx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Восстановление Лондона после Великого Пожара</a:t>
            </a:r>
            <a:r>
              <a:rPr lang="ru-RU" sz="32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ru-RU" sz="32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pic>
        <p:nvPicPr>
          <p:cNvPr id="9" name="Рисунок 8">
            <a:extLst>
              <a:ext uri="{FF2B5EF4-FFF2-40B4-BE49-F238E27FC236}">
                <a16:creationId xmlns:a16="http://schemas.microsoft.com/office/drawing/2014/main" xmlns="" id="{3954AA1E-EA73-4283-B1E2-5C20D11DFF8F}"/>
              </a:ext>
            </a:extLst>
          </p:cNvPr>
          <p:cNvPicPr>
            <a:picLocks noGrp="1" noChangeAspect="1"/>
          </p:cNvPicPr>
          <p:nvPr>
            <p:ph type="pic" idx="1"/>
          </p:nvPr>
        </p:nvPicPr>
        <p:blipFill>
          <a:blip r:embed="rId2"/>
          <a:srcRect l="20601" r="20601"/>
          <a:stretch>
            <a:fillRect/>
          </a:stretch>
        </p:blipFill>
        <p:spPr>
          <a:xfrm>
            <a:off x="7472363" y="614363"/>
            <a:ext cx="4349750" cy="5548312"/>
          </a:xfrm>
        </p:spPr>
      </p:pic>
      <p:sp>
        <p:nvSpPr>
          <p:cNvPr id="7" name="Текст 6">
            <a:extLst>
              <a:ext uri="{FF2B5EF4-FFF2-40B4-BE49-F238E27FC236}">
                <a16:creationId xmlns:a16="http://schemas.microsoft.com/office/drawing/2014/main" xmlns="" id="{397F2977-B996-4948-8395-F7BDCB559592}"/>
              </a:ext>
            </a:extLst>
          </p:cNvPr>
          <p:cNvSpPr>
            <a:spLocks noGrp="1"/>
          </p:cNvSpPr>
          <p:nvPr>
            <p:ph type="body" sz="half" idx="2"/>
          </p:nvPr>
        </p:nvSpPr>
        <p:spPr>
          <a:xfrm>
            <a:off x="0" y="1072055"/>
            <a:ext cx="7172802" cy="5785945"/>
          </a:xfrm>
        </p:spPr>
        <p:txBody>
          <a:bodyPr>
            <a:normAutofit fontScale="92500" lnSpcReduction="20000"/>
          </a:bodyPr>
          <a:lstStyle/>
          <a:p>
            <a:pPr algn="just"/>
            <a:endPar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solidFill>
                  <a:schemeClr val="tx1">
                    <a:lumMod val="95000"/>
                  </a:schemeClr>
                </a:solidFill>
                <a:effectLst/>
                <a:latin typeface="Times New Roman" panose="02020603050405020304" pitchFamily="18" charset="0"/>
                <a:ea typeface="Times New Roman" panose="02020603050405020304" pitchFamily="18" charset="0"/>
              </a:rPr>
              <a:t>В 1666 году многие жители, вернувшиеся к своим домам, обнаружили на их месте лишь дымящиеся руины; тогда они стали заявлять свои претензии на землю, возводя временные убежища. Три дня спустя король выпустил воззвание к жителям столицы, пообещав, что восстановление будет происходить быстро, но запретив проведение каких бы то ни было работ «без надлежащего плана и разрешения». Затем он взялся за составление правил, главным из которых было требование строить новые дома только из кирпича или камня. </a:t>
            </a:r>
          </a:p>
          <a:p>
            <a:r>
              <a:rPr lang="ru-RU" sz="2000" dirty="0">
                <a:solidFill>
                  <a:schemeClr val="tx1">
                    <a:lumMod val="95000"/>
                  </a:schemeClr>
                </a:solidFill>
                <a:effectLst/>
                <a:latin typeface="Times New Roman" panose="02020603050405020304" pitchFamily="18" charset="0"/>
                <a:ea typeface="Times New Roman" panose="02020603050405020304" pitchFamily="18" charset="0"/>
              </a:rPr>
              <a:t>Были разработаны подробные планы реконструкции Лондона, среди которых особенно выделяются два, принадлежащих </a:t>
            </a:r>
            <a:r>
              <a:rPr lang="ru-RU" sz="2000" dirty="0" err="1">
                <a:solidFill>
                  <a:schemeClr val="tx1">
                    <a:lumMod val="95000"/>
                  </a:schemeClr>
                </a:solidFill>
                <a:effectLst/>
                <a:latin typeface="Times New Roman" panose="02020603050405020304" pitchFamily="18" charset="0"/>
                <a:ea typeface="Times New Roman" panose="02020603050405020304" pitchFamily="18" charset="0"/>
              </a:rPr>
              <a:t>Рену</a:t>
            </a:r>
            <a:r>
              <a:rPr lang="ru-RU" sz="2000" dirty="0">
                <a:solidFill>
                  <a:schemeClr val="tx1">
                    <a:lumMod val="95000"/>
                  </a:schemeClr>
                </a:solidFill>
                <a:effectLst/>
                <a:latin typeface="Times New Roman" panose="02020603050405020304" pitchFamily="18" charset="0"/>
                <a:ea typeface="Times New Roman" panose="02020603050405020304" pitchFamily="18" charset="0"/>
              </a:rPr>
              <a:t> и Эвелину.</a:t>
            </a:r>
            <a:endParaRPr lang="ru-RU" sz="2000" dirty="0">
              <a:solidFill>
                <a:schemeClr val="tx1">
                  <a:lumMod val="95000"/>
                </a:schemeClr>
              </a:solidFill>
              <a:latin typeface="Times New Roman" panose="02020603050405020304" pitchFamily="18" charset="0"/>
              <a:ea typeface="Times New Roman" panose="02020603050405020304" pitchFamily="18" charset="0"/>
            </a:endParaRPr>
          </a:p>
          <a:p>
            <a:r>
              <a:rPr lang="ru-RU" sz="2000" dirty="0">
                <a:solidFill>
                  <a:schemeClr val="tx1">
                    <a:lumMod val="95000"/>
                  </a:schemeClr>
                </a:solidFill>
                <a:effectLst/>
                <a:latin typeface="Times New Roman" panose="02020603050405020304" pitchFamily="18" charset="0"/>
                <a:ea typeface="Times New Roman" panose="02020603050405020304" pitchFamily="18" charset="0"/>
              </a:rPr>
              <a:t> Как всегда, город возродился на основе своей древней </a:t>
            </a:r>
            <a:r>
              <a:rPr lang="ru-RU" sz="2000" dirty="0" smtClean="0">
                <a:solidFill>
                  <a:schemeClr val="tx1">
                    <a:lumMod val="95000"/>
                  </a:schemeClr>
                </a:solidFill>
                <a:effectLst/>
                <a:latin typeface="Times New Roman" panose="02020603050405020304" pitchFamily="18" charset="0"/>
                <a:ea typeface="Times New Roman" panose="02020603050405020304" pitchFamily="18" charset="0"/>
              </a:rPr>
              <a:t>типографии. Но </a:t>
            </a:r>
            <a:r>
              <a:rPr lang="ru-RU" sz="2000" dirty="0">
                <a:solidFill>
                  <a:schemeClr val="tx1">
                    <a:lumMod val="95000"/>
                  </a:schemeClr>
                </a:solidFill>
                <a:effectLst/>
                <a:latin typeface="Times New Roman" panose="02020603050405020304" pitchFamily="18" charset="0"/>
                <a:ea typeface="Times New Roman" panose="02020603050405020304" pitchFamily="18" charset="0"/>
              </a:rPr>
              <a:t>сначала необходимо было освободить </a:t>
            </a:r>
            <a:r>
              <a:rPr lang="ru-RU" sz="2000" dirty="0" smtClean="0">
                <a:solidFill>
                  <a:schemeClr val="tx1">
                    <a:lumMod val="95000"/>
                  </a:schemeClr>
                </a:solidFill>
                <a:effectLst/>
                <a:latin typeface="Times New Roman" panose="02020603050405020304" pitchFamily="18" charset="0"/>
                <a:ea typeface="Times New Roman" panose="02020603050405020304" pitchFamily="18" charset="0"/>
              </a:rPr>
              <a:t>место </a:t>
            </a:r>
            <a:r>
              <a:rPr lang="ru-RU" sz="2000" dirty="0">
                <a:solidFill>
                  <a:schemeClr val="tx1">
                    <a:lumMod val="95000"/>
                  </a:schemeClr>
                </a:solidFill>
                <a:effectLst/>
                <a:latin typeface="Times New Roman" panose="02020603050405020304" pitchFamily="18" charset="0"/>
                <a:ea typeface="Times New Roman" panose="02020603050405020304" pitchFamily="18" charset="0"/>
              </a:rPr>
              <a:t>под застройку. Те, кто лишился своих мастерских или другим образом потерял работу, были мобилизованы городскими властями: требовалось разобрать завалы и вывезти мусор. Дымящиеся улицы следовало расчистить, чтобы возобновить движение, а набережные сделать вновь пригодными для торговли. На окраинах города возникли импровизированные рынки, а самые предприимчивые банкиры и коммерсанты перенесли свои конторы в район </a:t>
            </a:r>
            <a:r>
              <a:rPr lang="ru-RU" sz="2000" dirty="0" err="1">
                <a:solidFill>
                  <a:schemeClr val="tx1">
                    <a:lumMod val="95000"/>
                  </a:schemeClr>
                </a:solidFill>
                <a:effectLst/>
                <a:latin typeface="Times New Roman" panose="02020603050405020304" pitchFamily="18" charset="0"/>
                <a:ea typeface="Times New Roman" panose="02020603050405020304" pitchFamily="18" charset="0"/>
              </a:rPr>
              <a:t>Бишопсгейта</a:t>
            </a:r>
            <a:r>
              <a:rPr lang="ru-RU" sz="2000" dirty="0">
                <a:solidFill>
                  <a:schemeClr val="tx1">
                    <a:lumMod val="95000"/>
                  </a:schemeClr>
                </a:solidFill>
                <a:effectLst/>
                <a:latin typeface="Times New Roman" panose="02020603050405020304" pitchFamily="18" charset="0"/>
                <a:ea typeface="Times New Roman" panose="02020603050405020304" pitchFamily="18" charset="0"/>
              </a:rPr>
              <a:t>, который не был затронут пожаром. </a:t>
            </a:r>
            <a:endParaRPr lang="ru-RU" sz="2000" dirty="0">
              <a:solidFill>
                <a:schemeClr val="tx1">
                  <a:lumMod val="95000"/>
                </a:schemeClr>
              </a:solidFill>
            </a:endParaRPr>
          </a:p>
        </p:txBody>
      </p:sp>
    </p:spTree>
    <p:extLst>
      <p:ext uri="{BB962C8B-B14F-4D97-AF65-F5344CB8AC3E}">
        <p14:creationId xmlns:p14="http://schemas.microsoft.com/office/powerpoint/2010/main" val="1622455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50535B-97DA-4C6D-854C-DD88DD21E903}"/>
              </a:ext>
            </a:extLst>
          </p:cNvPr>
          <p:cNvSpPr>
            <a:spLocks noGrp="1"/>
          </p:cNvSpPr>
          <p:nvPr>
            <p:ph type="title"/>
          </p:nvPr>
        </p:nvSpPr>
        <p:spPr>
          <a:xfrm>
            <a:off x="197069" y="183931"/>
            <a:ext cx="6873240" cy="1600200"/>
          </a:xfrm>
        </p:spPr>
        <p:txBody>
          <a:bodyPr>
            <a:normAutofit/>
          </a:bodyPr>
          <a:lstStyle/>
          <a:p>
            <a:r>
              <a:rPr lang="ru-RU" b="1" i="1" dirty="0">
                <a:effectLst/>
                <a:latin typeface="Times New Roman" panose="02020603050405020304" pitchFamily="18" charset="0"/>
                <a:ea typeface="Calibri" panose="020F0502020204030204" pitchFamily="34" charset="0"/>
              </a:rPr>
              <a:t>Как изменился город после Великого Пожара</a:t>
            </a:r>
            <a:endParaRPr lang="ru-RU" b="1" i="1" dirty="0"/>
          </a:p>
        </p:txBody>
      </p:sp>
      <p:sp>
        <p:nvSpPr>
          <p:cNvPr id="4" name="Текст 3">
            <a:extLst>
              <a:ext uri="{FF2B5EF4-FFF2-40B4-BE49-F238E27FC236}">
                <a16:creationId xmlns:a16="http://schemas.microsoft.com/office/drawing/2014/main" xmlns="" id="{70EBA918-9F4B-4B40-81A7-5EAAD90E590C}"/>
              </a:ext>
            </a:extLst>
          </p:cNvPr>
          <p:cNvSpPr>
            <a:spLocks noGrp="1"/>
          </p:cNvSpPr>
          <p:nvPr>
            <p:ph type="body" sz="half" idx="2"/>
          </p:nvPr>
        </p:nvSpPr>
        <p:spPr>
          <a:xfrm>
            <a:off x="197069" y="2016369"/>
            <a:ext cx="4501055" cy="4657700"/>
          </a:xfrm>
        </p:spPr>
        <p:txBody>
          <a:bodyPr>
            <a:normAutofit/>
          </a:bodyPr>
          <a:lstStyle/>
          <a:p>
            <a:pPr algn="just"/>
            <a:r>
              <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Благодаря пожару Англия первой из европейских стран получила столицу, свободную от архитектурных проблем Средневековья.</a:t>
            </a:r>
          </a:p>
          <a:p>
            <a:pPr algn="just"/>
            <a:r>
              <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Врач Николас </a:t>
            </a:r>
            <a:r>
              <a:rPr lang="ru-RU" sz="2000" dirty="0" err="1">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Барбон</a:t>
            </a:r>
            <a:r>
              <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 основал первую страховую компанию - "Пожарную контору" (The Fire Office) в 1667 году.</a:t>
            </a:r>
          </a:p>
          <a:p>
            <a:pPr algn="just"/>
            <a:r>
              <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По новым правилам все домовладельцы были обязаны держать открытым доступ к Темзе, чтобы избежать нехватки воды.</a:t>
            </a:r>
          </a:p>
          <a:p>
            <a:pPr algn="just"/>
            <a:r>
              <a:rPr lang="ru-RU" sz="2000" dirty="0">
                <a:solidFill>
                  <a:schemeClr val="tx1">
                    <a:lumMod val="9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Процесс увенчался созданием Лондонской пожарной бригады, которая в этом году отпразднует свою 150-летнюю годовщину.</a:t>
            </a:r>
          </a:p>
          <a:p>
            <a:endParaRPr lang="ru-RU" dirty="0"/>
          </a:p>
        </p:txBody>
      </p:sp>
      <p:pic>
        <p:nvPicPr>
          <p:cNvPr id="10" name="Рисунок 9">
            <a:extLst>
              <a:ext uri="{FF2B5EF4-FFF2-40B4-BE49-F238E27FC236}">
                <a16:creationId xmlns:a16="http://schemas.microsoft.com/office/drawing/2014/main" xmlns="" id="{C44682B0-2105-4CC3-BAD7-EAF67996B011}"/>
              </a:ext>
            </a:extLst>
          </p:cNvPr>
          <p:cNvPicPr>
            <a:picLocks noGrp="1" noChangeAspect="1"/>
          </p:cNvPicPr>
          <p:nvPr>
            <p:ph type="pic" idx="1"/>
          </p:nvPr>
        </p:nvPicPr>
        <p:blipFill>
          <a:blip r:embed="rId2"/>
          <a:srcRect l="27803" r="27803"/>
          <a:stretch>
            <a:fillRect/>
          </a:stretch>
        </p:blipFill>
        <p:spPr/>
      </p:pic>
      <p:pic>
        <p:nvPicPr>
          <p:cNvPr id="12" name="Рисунок 11">
            <a:extLst>
              <a:ext uri="{FF2B5EF4-FFF2-40B4-BE49-F238E27FC236}">
                <a16:creationId xmlns:a16="http://schemas.microsoft.com/office/drawing/2014/main" xmlns="" id="{130F0465-E37E-43AA-B2CE-BEB4DBCCF60D}"/>
              </a:ext>
            </a:extLst>
          </p:cNvPr>
          <p:cNvPicPr>
            <a:picLocks noChangeAspect="1"/>
          </p:cNvPicPr>
          <p:nvPr/>
        </p:nvPicPr>
        <p:blipFill>
          <a:blip r:embed="rId3"/>
          <a:stretch>
            <a:fillRect/>
          </a:stretch>
        </p:blipFill>
        <p:spPr>
          <a:xfrm>
            <a:off x="4962895" y="2225565"/>
            <a:ext cx="2633572" cy="1784130"/>
          </a:xfrm>
          <a:prstGeom prst="rect">
            <a:avLst/>
          </a:prstGeom>
        </p:spPr>
      </p:pic>
      <p:pic>
        <p:nvPicPr>
          <p:cNvPr id="14" name="Рисунок 13">
            <a:extLst>
              <a:ext uri="{FF2B5EF4-FFF2-40B4-BE49-F238E27FC236}">
                <a16:creationId xmlns:a16="http://schemas.microsoft.com/office/drawing/2014/main" xmlns="" id="{7EF64255-1A4A-458D-A974-C63BA2CA159F}"/>
              </a:ext>
            </a:extLst>
          </p:cNvPr>
          <p:cNvPicPr>
            <a:picLocks noChangeAspect="1"/>
          </p:cNvPicPr>
          <p:nvPr/>
        </p:nvPicPr>
        <p:blipFill>
          <a:blip r:embed="rId4"/>
          <a:stretch>
            <a:fillRect/>
          </a:stretch>
        </p:blipFill>
        <p:spPr>
          <a:xfrm>
            <a:off x="4962895" y="4225158"/>
            <a:ext cx="2633572" cy="1784131"/>
          </a:xfrm>
          <a:prstGeom prst="rect">
            <a:avLst/>
          </a:prstGeom>
        </p:spPr>
      </p:pic>
    </p:spTree>
    <p:extLst>
      <p:ext uri="{BB962C8B-B14F-4D97-AF65-F5344CB8AC3E}">
        <p14:creationId xmlns:p14="http://schemas.microsoft.com/office/powerpoint/2010/main" val="189021560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D73BCA-DFE9-4659-9065-F994D6EAC0EE}"/>
              </a:ext>
            </a:extLst>
          </p:cNvPr>
          <p:cNvSpPr>
            <a:spLocks noGrp="1"/>
          </p:cNvSpPr>
          <p:nvPr>
            <p:ph type="title"/>
          </p:nvPr>
        </p:nvSpPr>
        <p:spPr>
          <a:xfrm>
            <a:off x="3845169" y="-161289"/>
            <a:ext cx="8514471" cy="1600200"/>
          </a:xfrm>
        </p:spPr>
        <p:txBody>
          <a:bodyPr/>
          <a:lstStyle/>
          <a:p>
            <a:r>
              <a:rPr lang="ru-RU" b="1" i="1" dirty="0">
                <a:latin typeface="Times New Roman" pitchFamily="18" charset="0"/>
                <a:cs typeface="Times New Roman" pitchFamily="18" charset="0"/>
              </a:rPr>
              <a:t>Художественная память трагедии</a:t>
            </a:r>
          </a:p>
        </p:txBody>
      </p:sp>
      <p:sp>
        <p:nvSpPr>
          <p:cNvPr id="4" name="Текст 3">
            <a:extLst>
              <a:ext uri="{FF2B5EF4-FFF2-40B4-BE49-F238E27FC236}">
                <a16:creationId xmlns:a16="http://schemas.microsoft.com/office/drawing/2014/main" xmlns="" id="{C0E63F23-8B44-4AC5-9667-76EB1369A600}"/>
              </a:ext>
            </a:extLst>
          </p:cNvPr>
          <p:cNvSpPr>
            <a:spLocks noGrp="1"/>
          </p:cNvSpPr>
          <p:nvPr>
            <p:ph type="body" sz="half" idx="2"/>
          </p:nvPr>
        </p:nvSpPr>
        <p:spPr>
          <a:xfrm>
            <a:off x="5147442" y="1705303"/>
            <a:ext cx="6873240" cy="2078421"/>
          </a:xfrm>
        </p:spPr>
        <p:txBody>
          <a:bodyPr>
            <a:normAutofit lnSpcReduction="10000"/>
          </a:bodyPr>
          <a:lstStyle/>
          <a:p>
            <a:r>
              <a:rPr lang="ru-RU" dirty="0">
                <a:solidFill>
                  <a:schemeClr val="tx1">
                    <a:lumMod val="95000"/>
                  </a:schemeClr>
                </a:solidFill>
                <a:latin typeface="Arial" panose="020B0604020202020204" pitchFamily="34" charset="0"/>
              </a:rPr>
              <a:t>П</a:t>
            </a:r>
            <a:r>
              <a:rPr lang="ru-RU" b="0" i="0" dirty="0">
                <a:solidFill>
                  <a:schemeClr val="tx1">
                    <a:lumMod val="95000"/>
                  </a:schemeClr>
                </a:solidFill>
                <a:effectLst/>
                <a:latin typeface="Arial" panose="020B0604020202020204" pitchFamily="34" charset="0"/>
              </a:rPr>
              <a:t>амятник, установленный в центре </a:t>
            </a:r>
            <a:r>
              <a:rPr lang="ru-RU" b="0" i="0" u="none" strike="noStrike" dirty="0">
                <a:solidFill>
                  <a:schemeClr val="tx1">
                    <a:lumMod val="95000"/>
                  </a:schemeClr>
                </a:solidFill>
                <a:effectLst/>
                <a:latin typeface="Arial" panose="020B0604020202020204" pitchFamily="34" charset="0"/>
                <a:hlinkClick r:id="rId2" tooltip="Лондон">
                  <a:extLst>
                    <a:ext uri="{A12FA001-AC4F-418D-AE19-62706E023703}">
                      <ahyp:hlinkClr xmlns:ahyp="http://schemas.microsoft.com/office/drawing/2018/hyperlinkcolor" xmlns="" val="tx"/>
                    </a:ext>
                  </a:extLst>
                </a:hlinkClick>
              </a:rPr>
              <a:t>Лондона</a:t>
            </a:r>
            <a:r>
              <a:rPr lang="ru-RU" b="0" i="0" dirty="0">
                <a:solidFill>
                  <a:schemeClr val="tx1">
                    <a:lumMod val="95000"/>
                  </a:schemeClr>
                </a:solidFill>
                <a:effectLst/>
                <a:latin typeface="Arial" panose="020B0604020202020204" pitchFamily="34" charset="0"/>
              </a:rPr>
              <a:t>, представляющий собой римскую </a:t>
            </a:r>
            <a:r>
              <a:rPr lang="ru-RU" b="0" i="0" u="none" strike="noStrike" dirty="0">
                <a:solidFill>
                  <a:schemeClr val="tx1">
                    <a:lumMod val="95000"/>
                  </a:schemeClr>
                </a:solidFill>
                <a:effectLst/>
                <a:latin typeface="Arial" panose="020B0604020202020204" pitchFamily="34" charset="0"/>
                <a:hlinkClick r:id="rId3" tooltip="Дорический ордер">
                  <a:extLst>
                    <a:ext uri="{A12FA001-AC4F-418D-AE19-62706E023703}">
                      <ahyp:hlinkClr xmlns:ahyp="http://schemas.microsoft.com/office/drawing/2018/hyperlinkcolor" xmlns="" val="tx"/>
                    </a:ext>
                  </a:extLst>
                </a:hlinkClick>
              </a:rPr>
              <a:t>дорическую</a:t>
            </a:r>
            <a:r>
              <a:rPr lang="ru-RU" b="0" i="0" dirty="0">
                <a:solidFill>
                  <a:schemeClr val="tx1">
                    <a:lumMod val="95000"/>
                  </a:schemeClr>
                </a:solidFill>
                <a:effectLst/>
                <a:latin typeface="Arial" panose="020B0604020202020204" pitchFamily="34" charset="0"/>
              </a:rPr>
              <a:t> колонну высотой 61,57 метра, построенную в 1671–1677 годах архитектором </a:t>
            </a:r>
            <a:r>
              <a:rPr lang="ru-RU" b="0" i="0" u="none" strike="noStrike" dirty="0">
                <a:solidFill>
                  <a:schemeClr val="tx1">
                    <a:lumMod val="95000"/>
                  </a:schemeClr>
                </a:solidFill>
                <a:effectLst/>
                <a:latin typeface="Arial" panose="020B0604020202020204" pitchFamily="34" charset="0"/>
                <a:hlinkClick r:id="rId4" tooltip="Рен, Кристофер">
                  <a:extLst>
                    <a:ext uri="{A12FA001-AC4F-418D-AE19-62706E023703}">
                      <ahyp:hlinkClr xmlns:ahyp="http://schemas.microsoft.com/office/drawing/2018/hyperlinkcolor" xmlns="" val="tx"/>
                    </a:ext>
                  </a:extLst>
                </a:hlinkClick>
              </a:rPr>
              <a:t>Кристофером</a:t>
            </a:r>
            <a:r>
              <a:rPr lang="ru-RU" b="0" i="0" u="none" strike="noStrike" dirty="0">
                <a:solidFill>
                  <a:srgbClr val="F0532B"/>
                </a:solidFill>
                <a:effectLst/>
                <a:latin typeface="Arial" panose="020B0604020202020204" pitchFamily="34" charset="0"/>
                <a:hlinkClick r:id="rId4" tooltip="Рен, Кристофер">
                  <a:extLst>
                    <a:ext uri="{A12FA001-AC4F-418D-AE19-62706E023703}">
                      <ahyp:hlinkClr xmlns:ahyp="http://schemas.microsoft.com/office/drawing/2018/hyperlinkcolor" xmlns="" val="tx"/>
                    </a:ext>
                  </a:extLst>
                </a:hlinkClick>
              </a:rPr>
              <a:t> </a:t>
            </a:r>
            <a:r>
              <a:rPr lang="ru-RU" b="0" i="0" u="none" strike="noStrike" dirty="0" err="1">
                <a:solidFill>
                  <a:schemeClr val="tx1">
                    <a:lumMod val="95000"/>
                  </a:schemeClr>
                </a:solidFill>
                <a:effectLst/>
                <a:latin typeface="Arial" panose="020B0604020202020204" pitchFamily="34" charset="0"/>
                <a:hlinkClick r:id="rId4" tooltip="Рен, Кристофер">
                  <a:extLst>
                    <a:ext uri="{A12FA001-AC4F-418D-AE19-62706E023703}">
                      <ahyp:hlinkClr xmlns:ahyp="http://schemas.microsoft.com/office/drawing/2018/hyperlinkcolor" xmlns="" val="tx"/>
                    </a:ext>
                  </a:extLst>
                </a:hlinkClick>
              </a:rPr>
              <a:t>Реном</a:t>
            </a:r>
            <a:r>
              <a:rPr lang="ru-RU" b="0" i="0" dirty="0">
                <a:solidFill>
                  <a:schemeClr val="tx1">
                    <a:lumMod val="95000"/>
                  </a:schemeClr>
                </a:solidFill>
                <a:effectLst/>
                <a:latin typeface="Arial" panose="020B0604020202020204" pitchFamily="34" charset="0"/>
              </a:rPr>
              <a:t> и помогавшим ему в восстановлении Лондона после пожара знаменитым учёным </a:t>
            </a:r>
            <a:r>
              <a:rPr lang="ru-RU" b="0" i="0" u="none" strike="noStrike" dirty="0">
                <a:solidFill>
                  <a:schemeClr val="tx1">
                    <a:lumMod val="95000"/>
                  </a:schemeClr>
                </a:solidFill>
                <a:effectLst/>
                <a:latin typeface="Arial" panose="020B0604020202020204" pitchFamily="34" charset="0"/>
                <a:hlinkClick r:id="rId5" tooltip="Гук, Роберт">
                  <a:extLst>
                    <a:ext uri="{A12FA001-AC4F-418D-AE19-62706E023703}">
                      <ahyp:hlinkClr xmlns:ahyp="http://schemas.microsoft.com/office/drawing/2018/hyperlinkcolor" xmlns="" val="tx"/>
                    </a:ext>
                  </a:extLst>
                </a:hlinkClick>
              </a:rPr>
              <a:t>Робертом Гуком</a:t>
            </a:r>
            <a:r>
              <a:rPr lang="ru-RU" b="0" i="0" dirty="0">
                <a:solidFill>
                  <a:schemeClr val="tx1">
                    <a:lumMod val="95000"/>
                  </a:schemeClr>
                </a:solidFill>
                <a:effectLst/>
                <a:latin typeface="Arial" panose="020B0604020202020204" pitchFamily="34" charset="0"/>
              </a:rPr>
              <a:t>. Монумент представляет собой самую высокую в мире свободно стоящую колонну.</a:t>
            </a:r>
          </a:p>
          <a:p>
            <a:endParaRPr lang="ru-RU" dirty="0">
              <a:solidFill>
                <a:schemeClr val="tx1">
                  <a:lumMod val="95000"/>
                </a:schemeClr>
              </a:solidFill>
              <a:latin typeface="Arial" panose="020B0604020202020204" pitchFamily="34" charset="0"/>
            </a:endParaRPr>
          </a:p>
          <a:p>
            <a:r>
              <a:rPr lang="ru-RU" dirty="0">
                <a:solidFill>
                  <a:schemeClr val="tx1">
                    <a:lumMod val="95000"/>
                  </a:schemeClr>
                </a:solidFill>
                <a:latin typeface="Arial" panose="020B0604020202020204" pitchFamily="34" charset="0"/>
              </a:rPr>
              <a:t>Так же этому событию было посвящено много  песен, поэм и </a:t>
            </a:r>
            <a:r>
              <a:rPr lang="ru-RU" dirty="0" smtClean="0">
                <a:solidFill>
                  <a:schemeClr val="tx1">
                    <a:lumMod val="95000"/>
                  </a:schemeClr>
                </a:solidFill>
                <a:latin typeface="Arial" panose="020B0604020202020204" pitchFamily="34" charset="0"/>
              </a:rPr>
              <a:t>стихов… </a:t>
            </a:r>
            <a:endParaRPr lang="ru-RU" dirty="0">
              <a:solidFill>
                <a:schemeClr val="tx1">
                  <a:lumMod val="95000"/>
                </a:schemeClr>
              </a:solidFill>
            </a:endParaRPr>
          </a:p>
        </p:txBody>
      </p:sp>
      <p:pic>
        <p:nvPicPr>
          <p:cNvPr id="10" name="Рисунок 9">
            <a:extLst>
              <a:ext uri="{FF2B5EF4-FFF2-40B4-BE49-F238E27FC236}">
                <a16:creationId xmlns:a16="http://schemas.microsoft.com/office/drawing/2014/main" xmlns="" id="{B4167CA4-F20C-4B05-A898-253103CEBF4A}"/>
              </a:ext>
            </a:extLst>
          </p:cNvPr>
          <p:cNvPicPr>
            <a:picLocks noGrp="1" noChangeAspect="1"/>
          </p:cNvPicPr>
          <p:nvPr>
            <p:ph type="pic" idx="1"/>
          </p:nvPr>
        </p:nvPicPr>
        <p:blipFill>
          <a:blip r:embed="rId6"/>
          <a:srcRect l="27778" r="27778"/>
          <a:stretch>
            <a:fillRect/>
          </a:stretch>
        </p:blipFill>
        <p:spPr>
          <a:xfrm>
            <a:off x="171318" y="238125"/>
            <a:ext cx="3644900" cy="5467350"/>
          </a:xfrm>
        </p:spPr>
      </p:pic>
      <p:pic>
        <p:nvPicPr>
          <p:cNvPr id="12" name="Рисунок 11">
            <a:extLst>
              <a:ext uri="{FF2B5EF4-FFF2-40B4-BE49-F238E27FC236}">
                <a16:creationId xmlns:a16="http://schemas.microsoft.com/office/drawing/2014/main" xmlns="" id="{7E6AA280-B810-4D9F-9AD8-97D6CD825B09}"/>
              </a:ext>
            </a:extLst>
          </p:cNvPr>
          <p:cNvPicPr>
            <a:picLocks noChangeAspect="1"/>
          </p:cNvPicPr>
          <p:nvPr/>
        </p:nvPicPr>
        <p:blipFill>
          <a:blip r:embed="rId7"/>
          <a:stretch>
            <a:fillRect/>
          </a:stretch>
        </p:blipFill>
        <p:spPr>
          <a:xfrm>
            <a:off x="4273549" y="4108732"/>
            <a:ext cx="3644901" cy="2222937"/>
          </a:xfrm>
          <a:prstGeom prst="rect">
            <a:avLst/>
          </a:prstGeom>
        </p:spPr>
      </p:pic>
      <p:pic>
        <p:nvPicPr>
          <p:cNvPr id="14" name="Рисунок 13">
            <a:extLst>
              <a:ext uri="{FF2B5EF4-FFF2-40B4-BE49-F238E27FC236}">
                <a16:creationId xmlns:a16="http://schemas.microsoft.com/office/drawing/2014/main" xmlns="" id="{089549A4-E2A8-401E-84FD-6105A0EEF3D0}"/>
              </a:ext>
            </a:extLst>
          </p:cNvPr>
          <p:cNvPicPr>
            <a:picLocks noChangeAspect="1"/>
          </p:cNvPicPr>
          <p:nvPr/>
        </p:nvPicPr>
        <p:blipFill>
          <a:blip r:embed="rId8"/>
          <a:stretch>
            <a:fillRect/>
          </a:stretch>
        </p:blipFill>
        <p:spPr>
          <a:xfrm>
            <a:off x="8198069" y="4108732"/>
            <a:ext cx="3828832" cy="2222937"/>
          </a:xfrm>
          <a:prstGeom prst="rect">
            <a:avLst/>
          </a:prstGeom>
        </p:spPr>
      </p:pic>
    </p:spTree>
    <p:extLst>
      <p:ext uri="{BB962C8B-B14F-4D97-AF65-F5344CB8AC3E}">
        <p14:creationId xmlns:p14="http://schemas.microsoft.com/office/powerpoint/2010/main" val="32658679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0646" y="553358"/>
            <a:ext cx="11558954" cy="689288"/>
          </a:xfrm>
        </p:spPr>
        <p:txBody>
          <a:bodyPr/>
          <a:lstStyle/>
          <a:p>
            <a:pPr algn="ctr"/>
            <a:r>
              <a:rPr lang="en-US" dirty="0" smtClean="0"/>
              <a:t>“London is burning”</a:t>
            </a:r>
            <a:endParaRPr lang="ru-RU" dirty="0"/>
          </a:p>
        </p:txBody>
      </p:sp>
      <p:sp>
        <p:nvSpPr>
          <p:cNvPr id="6" name="Объект 5"/>
          <p:cNvSpPr>
            <a:spLocks noGrp="1"/>
          </p:cNvSpPr>
          <p:nvPr>
            <p:ph sz="half" idx="1"/>
          </p:nvPr>
        </p:nvSpPr>
        <p:spPr>
          <a:xfrm>
            <a:off x="199292" y="1383323"/>
            <a:ext cx="3880339" cy="5287108"/>
          </a:xfrm>
        </p:spPr>
        <p:txBody>
          <a:bodyPr>
            <a:normAutofit fontScale="25000" lnSpcReduction="20000"/>
          </a:bodyPr>
          <a:lstStyle/>
          <a:p>
            <a:pPr marL="0" indent="0" algn="ctr">
              <a:buNone/>
            </a:pPr>
            <a:r>
              <a:rPr lang="en-US" sz="4800" b="1" dirty="0" smtClean="0">
                <a:latin typeface="Times New Roman" pitchFamily="18" charset="0"/>
                <a:cs typeface="Times New Roman" pitchFamily="18" charset="0"/>
              </a:rPr>
              <a:t>“London is burning” </a:t>
            </a:r>
            <a:r>
              <a:rPr lang="ru-RU" sz="4800" b="1" dirty="0" smtClean="0">
                <a:latin typeface="Times New Roman" pitchFamily="18" charset="0"/>
                <a:cs typeface="Times New Roman" pitchFamily="18" charset="0"/>
              </a:rPr>
              <a:t>(песня)</a:t>
            </a:r>
          </a:p>
          <a:p>
            <a:pPr marL="0" indent="0" algn="ctr">
              <a:buNone/>
            </a:pPr>
            <a:r>
              <a:rPr lang="en-US" sz="4800" b="1" dirty="0" smtClean="0">
                <a:latin typeface="Times New Roman" pitchFamily="18" charset="0"/>
                <a:cs typeface="Times New Roman" pitchFamily="18" charset="0"/>
              </a:rPr>
              <a:t>London </a:t>
            </a:r>
            <a:r>
              <a:rPr lang="en-US" sz="4800" b="1" dirty="0">
                <a:latin typeface="Times New Roman" pitchFamily="18" charset="0"/>
                <a:cs typeface="Times New Roman" pitchFamily="18" charset="0"/>
              </a:rPr>
              <a:t>is burning, see the flames in the night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 it′s a terrible sight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See the churches and houses</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Burned to the ground</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Spread it around</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 streets full of fear</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 may the plague disappear</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God save this city</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God save the crown</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Spread it around</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Simon sits beyond despair</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Lost in the flickering light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But he doesn′t really care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The life has lost his fight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Lost in the flickering light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 see the flames in the night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London is burning, it′s a terrible sight</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And I don′t want to know any more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All kinds of people</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In all parts of town</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Say London is burning</a:t>
            </a:r>
            <a:br>
              <a:rPr lang="en-US" sz="4800" b="1" dirty="0">
                <a:latin typeface="Times New Roman" pitchFamily="18" charset="0"/>
                <a:cs typeface="Times New Roman" pitchFamily="18" charset="0"/>
              </a:rPr>
            </a:br>
            <a:r>
              <a:rPr lang="en-US" sz="4800" b="1" dirty="0">
                <a:latin typeface="Times New Roman" pitchFamily="18" charset="0"/>
                <a:cs typeface="Times New Roman" pitchFamily="18" charset="0"/>
              </a:rPr>
              <a:t>Spread it around</a:t>
            </a:r>
            <a:endParaRPr lang="ru-RU" sz="4800" b="1" dirty="0">
              <a:latin typeface="Times New Roman" pitchFamily="18" charset="0"/>
              <a:cs typeface="Times New Roman" pitchFamily="18" charset="0"/>
            </a:endParaRPr>
          </a:p>
          <a:p>
            <a:pPr marL="0" indent="0">
              <a:buNone/>
            </a:pPr>
            <a:endParaRPr lang="ru-RU" dirty="0"/>
          </a:p>
        </p:txBody>
      </p:sp>
      <p:sp>
        <p:nvSpPr>
          <p:cNvPr id="7" name="Объект 6"/>
          <p:cNvSpPr>
            <a:spLocks noGrp="1"/>
          </p:cNvSpPr>
          <p:nvPr>
            <p:ph sz="half" idx="2"/>
          </p:nvPr>
        </p:nvSpPr>
        <p:spPr>
          <a:xfrm>
            <a:off x="7408984" y="1359877"/>
            <a:ext cx="4097215" cy="5287108"/>
          </a:xfrm>
        </p:spPr>
        <p:txBody>
          <a:bodyPr>
            <a:normAutofit fontScale="25000" lnSpcReduction="20000"/>
          </a:bodyPr>
          <a:lstStyle/>
          <a:p>
            <a:pPr marL="0" indent="0" algn="ctr">
              <a:buNone/>
            </a:pPr>
            <a:r>
              <a:rPr lang="ru-RU" sz="4800" b="1" dirty="0">
                <a:latin typeface="Times New Roman" pitchFamily="18" charset="0"/>
                <a:cs typeface="Times New Roman" pitchFamily="18" charset="0"/>
              </a:rPr>
              <a:t>Лондонский </a:t>
            </a:r>
            <a:r>
              <a:rPr lang="ru-RU" sz="4800" b="1" dirty="0" smtClean="0">
                <a:latin typeface="Times New Roman" pitchFamily="18" charset="0"/>
                <a:cs typeface="Times New Roman" pitchFamily="18" charset="0"/>
              </a:rPr>
              <a:t>пожар</a:t>
            </a:r>
            <a:r>
              <a:rPr lang="en-US" sz="4800" b="1"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стих)</a:t>
            </a:r>
            <a:endParaRPr lang="ru-RU" sz="4800" b="1" dirty="0">
              <a:latin typeface="Times New Roman" pitchFamily="18" charset="0"/>
              <a:cs typeface="Times New Roman" pitchFamily="18" charset="0"/>
            </a:endParaRPr>
          </a:p>
          <a:p>
            <a:pPr marL="0" indent="0" algn="ctr" fontAlgn="base">
              <a:buNone/>
            </a:pPr>
            <a:r>
              <a:rPr lang="ru-RU" sz="4800" b="1" i="1" u="sng" dirty="0">
                <a:latin typeface="Times New Roman" pitchFamily="18" charset="0"/>
                <a:cs typeface="Times New Roman" pitchFamily="18" charset="0"/>
                <a:hlinkClick r:id="rId2"/>
              </a:rPr>
              <a:t>Маркиз </a:t>
            </a:r>
            <a:r>
              <a:rPr lang="ru-RU" sz="4800" b="1" i="1" u="sng" dirty="0" err="1">
                <a:latin typeface="Times New Roman" pitchFamily="18" charset="0"/>
                <a:cs typeface="Times New Roman" pitchFamily="18" charset="0"/>
                <a:hlinkClick r:id="rId2"/>
              </a:rPr>
              <a:t>Леб</a:t>
            </a:r>
            <a:endParaRPr lang="ru-RU" sz="4800" dirty="0">
              <a:latin typeface="Times New Roman" pitchFamily="18" charset="0"/>
              <a:cs typeface="Times New Roman" pitchFamily="18" charset="0"/>
            </a:endParaRPr>
          </a:p>
          <a:p>
            <a:pPr marL="0" indent="0" algn="ctr" fontAlgn="base">
              <a:buNone/>
            </a:pPr>
            <a:r>
              <a:rPr lang="ru-RU" sz="4800" dirty="0">
                <a:latin typeface="Times New Roman" pitchFamily="18" charset="0"/>
                <a:cs typeface="Times New Roman" pitchFamily="18" charset="0"/>
              </a:rPr>
              <a:t>В Лондоне властвует пламя,</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Пожирает мосты и дома.</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Королю не поднять своё знамя,</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И оно </a:t>
            </a:r>
            <a:r>
              <a:rPr lang="ru-RU" sz="4800" dirty="0" err="1">
                <a:latin typeface="Times New Roman" pitchFamily="18" charset="0"/>
                <a:cs typeface="Times New Roman" pitchFamily="18" charset="0"/>
              </a:rPr>
              <a:t>сожжёно</a:t>
            </a:r>
            <a:r>
              <a:rPr lang="ru-RU" sz="4800" dirty="0">
                <a:latin typeface="Times New Roman" pitchFamily="18" charset="0"/>
                <a:cs typeface="Times New Roman" pitchFamily="18" charset="0"/>
              </a:rPr>
              <a:t> дотла.</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Вновь горят коридоры поместья,</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Вновь семейный портрет в крови.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Красной дымкой на сцене </a:t>
            </a:r>
            <a:r>
              <a:rPr lang="ru-RU" sz="4800" dirty="0" err="1">
                <a:latin typeface="Times New Roman" pitchFamily="18" charset="0"/>
                <a:cs typeface="Times New Roman" pitchFamily="18" charset="0"/>
              </a:rPr>
              <a:t>бездейства</a:t>
            </a: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Падший ангел играет на лжи.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Оплетает заблудшие души,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Убивает — надежда слепа.</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Белым пеплом на мёртвые туши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Оседает, как пыль, тоска.</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Из-под хмурых бровей синеглазка,</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"Мёртвый" мальчик почти без души,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Смотрит грустно и чуточку властно,</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Упиваясь последней минутой в тиши.</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На доске, полной призрачных пешек,</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Чёрный конь вопреки правит бал</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Воле графа, он полон насмешек,</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А за ним лишь постыдный порвал.</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За спиною бездонная пропасть,</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Ореол бесноватых огней.</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Подними ты вновь чёртову гордость!</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Упустить свою вечность не смей!</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И король проиграет с победою</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Над пожаром в прекрасной душе,</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Потому как совсем он не ведает,</a:t>
            </a:r>
            <a:br>
              <a:rPr lang="ru-RU" sz="4800" dirty="0">
                <a:latin typeface="Times New Roman" pitchFamily="18" charset="0"/>
                <a:cs typeface="Times New Roman" pitchFamily="18" charset="0"/>
              </a:rPr>
            </a:br>
            <a:r>
              <a:rPr lang="ru-RU" sz="4800" dirty="0">
                <a:latin typeface="Times New Roman" pitchFamily="18" charset="0"/>
                <a:cs typeface="Times New Roman" pitchFamily="18" charset="0"/>
              </a:rPr>
              <a:t>Жизнь — дорога в цветном мираже.</a:t>
            </a:r>
          </a:p>
          <a:p>
            <a:pPr marL="0" indent="0" algn="ctr">
              <a:buNone/>
            </a:pP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877" y="1904999"/>
            <a:ext cx="4559648" cy="3106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0866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26983B-28C9-4BD1-A588-F2B2FB1A9548}"/>
              </a:ext>
            </a:extLst>
          </p:cNvPr>
          <p:cNvSpPr>
            <a:spLocks noGrp="1"/>
          </p:cNvSpPr>
          <p:nvPr>
            <p:ph type="title"/>
          </p:nvPr>
        </p:nvSpPr>
        <p:spPr>
          <a:xfrm>
            <a:off x="0" y="-462456"/>
            <a:ext cx="6873240" cy="1600200"/>
          </a:xfrm>
        </p:spPr>
        <p:txBody>
          <a:bodyPr/>
          <a:lstStyle/>
          <a:p>
            <a:r>
              <a:rPr lang="ru-RU" b="1" dirty="0"/>
              <a:t>Заключение</a:t>
            </a:r>
          </a:p>
        </p:txBody>
      </p:sp>
      <p:pic>
        <p:nvPicPr>
          <p:cNvPr id="6" name="Рисунок 5">
            <a:extLst>
              <a:ext uri="{FF2B5EF4-FFF2-40B4-BE49-F238E27FC236}">
                <a16:creationId xmlns:a16="http://schemas.microsoft.com/office/drawing/2014/main" xmlns="" id="{9DE0893C-F3EE-4BEB-A2A4-4B8E195B91CA}"/>
              </a:ext>
            </a:extLst>
          </p:cNvPr>
          <p:cNvPicPr>
            <a:picLocks noGrp="1" noChangeAspect="1"/>
          </p:cNvPicPr>
          <p:nvPr>
            <p:ph type="pic" idx="1"/>
          </p:nvPr>
        </p:nvPicPr>
        <p:blipFill>
          <a:blip r:embed="rId2"/>
          <a:srcRect l="32270" r="32270"/>
          <a:stretch>
            <a:fillRect/>
          </a:stretch>
        </p:blipFill>
        <p:spPr>
          <a:xfrm>
            <a:off x="7598979" y="486760"/>
            <a:ext cx="4414345" cy="5884479"/>
          </a:xfrm>
        </p:spPr>
      </p:pic>
      <p:sp>
        <p:nvSpPr>
          <p:cNvPr id="4" name="Текст 3">
            <a:extLst>
              <a:ext uri="{FF2B5EF4-FFF2-40B4-BE49-F238E27FC236}">
                <a16:creationId xmlns:a16="http://schemas.microsoft.com/office/drawing/2014/main" xmlns="" id="{738FF5CA-8F4C-4441-9EBC-FBB514A1B152}"/>
              </a:ext>
            </a:extLst>
          </p:cNvPr>
          <p:cNvSpPr>
            <a:spLocks noGrp="1"/>
          </p:cNvSpPr>
          <p:nvPr>
            <p:ph type="body" sz="half" idx="2"/>
          </p:nvPr>
        </p:nvSpPr>
        <p:spPr>
          <a:xfrm>
            <a:off x="178676" y="1473823"/>
            <a:ext cx="6873240" cy="4897416"/>
          </a:xfrm>
        </p:spPr>
        <p:txBody>
          <a:bodyPr>
            <a:noAutofit/>
          </a:bodyPr>
          <a:lstStyle/>
          <a:p>
            <a:pPr algn="just"/>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Изучив информацию о развитии Лондона, в ходе исследования мы сделали следующие выводы:</a:t>
            </a:r>
          </a:p>
          <a:p>
            <a:pPr algn="just"/>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что 1660 годам Лондон был достаточно крупным городом. Большая его часть была построена из легковоспламеняющихся, горючих материалов. Улицы были узкими ,и угроза пожара постоянно существовала.</a:t>
            </a:r>
          </a:p>
          <a:p>
            <a:pPr algn="just"/>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-Благодаря пожару Англия первой из европейских стран получила столицу, свободную от архитектурных проблем Средневековья.</a:t>
            </a:r>
          </a:p>
          <a:p>
            <a:pPr algn="just"/>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-Была создана страховая компания, которая и по сей день </a:t>
            </a:r>
            <a:r>
              <a:rPr lang="ru-RU" sz="20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является старейшей страховой фирмой в мире.</a:t>
            </a:r>
          </a:p>
          <a:p>
            <a:pPr algn="just"/>
            <a:r>
              <a:rPr lang="ru-RU" sz="20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Была создана Лондонская пожарная бригада, которая положила начало пожарной службы города</a:t>
            </a:r>
            <a:r>
              <a:rPr lang="ru-RU" sz="20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sz="20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Следовательно, гипотеза подтвердилась. </a:t>
            </a:r>
            <a:endParaRPr lang="ru-RU" sz="20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26174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92</TotalTime>
  <Words>850</Words>
  <Application>Microsoft Office PowerPoint</Application>
  <PresentationFormat>Произвольный</PresentationFormat>
  <Paragraphs>51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След самолета</vt:lpstr>
      <vt:lpstr>ИНДИВИДУАЛЬНЫЙ ПРОЕКТ НА ТЕМУ: «ЛОНДОН ДО И ПОСЛЕ НЕПОПРАВИМОЙ ТРАГЕДИИ» ИНДИВИДУАЛЬНЫЙ ПРОЕКТ НА ТЕМУ: «ЛОНДОН ДО И ПОСЛЕ НЕПОПРАВИМОЙ ТРАГЕДИИ» </vt:lpstr>
      <vt:lpstr>Презентация PowerPoint</vt:lpstr>
      <vt:lpstr>Причины пожара:</vt:lpstr>
      <vt:lpstr>Восстановление Лондона после Великого Пожара </vt:lpstr>
      <vt:lpstr>Как изменился город после Великого Пожара</vt:lpstr>
      <vt:lpstr>Художественная память трагедии</vt:lpstr>
      <vt:lpstr>“London is burning”</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ИНДИВИДУАЛЬНЫЙ ПРОЕКТ НА ТЕМУ: «ЛОНДОН ДО И ПОСЛЕ НЕПОПРАВИМОЙ ТРАГЕДИИ» ИНДИВИДУАЛЬНЫЙ ПРОЕКТ НА ТЕМУ: «ЛОНДОН ДО И ПОСЛЕ НЕПОПРАВИМОЙ ТРАГЕДИИ»</dc:title>
  <dc:creator>Аня</dc:creator>
  <cp:lastModifiedBy>Пользователь</cp:lastModifiedBy>
  <cp:revision>11</cp:revision>
  <dcterms:created xsi:type="dcterms:W3CDTF">2023-04-24T12:39:28Z</dcterms:created>
  <dcterms:modified xsi:type="dcterms:W3CDTF">2023-04-28T05:47:18Z</dcterms:modified>
</cp:coreProperties>
</file>