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3" r:id="rId2"/>
    <p:sldId id="268" r:id="rId3"/>
    <p:sldId id="267" r:id="rId4"/>
    <p:sldId id="272" r:id="rId5"/>
    <p:sldId id="265" r:id="rId6"/>
    <p:sldId id="266" r:id="rId7"/>
    <p:sldId id="269" r:id="rId8"/>
    <p:sldId id="259" r:id="rId9"/>
    <p:sldId id="260" r:id="rId10"/>
    <p:sldId id="261" r:id="rId11"/>
    <p:sldId id="257" r:id="rId12"/>
    <p:sldId id="258" r:id="rId13"/>
    <p:sldId id="274" r:id="rId14"/>
    <p:sldId id="276" r:id="rId15"/>
    <p:sldId id="275" r:id="rId16"/>
    <p:sldId id="278" r:id="rId17"/>
    <p:sldId id="280" r:id="rId18"/>
    <p:sldId id="277" r:id="rId19"/>
    <p:sldId id="279" r:id="rId20"/>
    <p:sldId id="281" r:id="rId21"/>
    <p:sldId id="283" r:id="rId22"/>
    <p:sldId id="282" r:id="rId23"/>
    <p:sldId id="285" r:id="rId24"/>
    <p:sldId id="284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F311A-4193-4F0D-B794-E271BB20D325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8BC08-DC48-4083-9FE4-13020FD91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51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клипарты\школа\27c29d07866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1"/>
          <a:stretch>
            <a:fillRect/>
          </a:stretch>
        </p:blipFill>
        <p:spPr bwMode="auto">
          <a:xfrm>
            <a:off x="285750" y="0"/>
            <a:ext cx="8429625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клипарты\школа\b756a7739ab6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17145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клипарты\школа\Безимени-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214938"/>
            <a:ext cx="15716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Helen\Desktop\схемы\шаблоны мои\русский язык\2012-02-07_165936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5429250"/>
            <a:ext cx="287655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ED58-C67E-4A63-8241-654F8F0989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742A9-DD3D-47A3-9252-D8CA5A5B76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74401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75CED-ADDC-41F8-A98F-BE6692FC54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363C7-CD98-48A6-A8CA-C9A569227A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7122930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41880-A1C0-46FE-8B10-BABB6D22FE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483C8-626E-45B1-B4AE-F7FD32D26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94987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51E51-0D9A-4114-A675-B2B43BFA7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316A6-605A-4D84-8461-034D0C0014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135066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C8F8B-8084-4366-9678-C53A3C47DA9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A8E23-D272-4CB2-9643-4A61E7127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886364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FAA9C-CA21-44C0-A4A5-68498637A6B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81C6-48BB-466B-B405-4B93D1B5F0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524804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C1AF2-0055-4AAA-B628-3C97041BE5B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396A7-01B9-40AA-87D8-9E70BBED7A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38358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3CED6-75C4-42E8-A891-F4D3BC5C35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1EEB8-74BA-493A-B257-FBBA1A1B68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62732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3ABA9-6422-4881-A2CA-BD03814FC3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9F7B-37C8-462E-B8D8-68DCD5F06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3880361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1474-DBF7-4D33-8603-979085D026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761D-9A6A-43A9-A463-7A564767BE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593390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E305-C29D-47F5-BAAE-C18AAB4BC6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7181C-826F-4DEF-8665-07F7CCF46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169155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0B0E91-6958-4656-B226-C1795C2939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20.08.2023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E97260-AFC2-41E0-83C4-F51B79332514}" type="slidenum">
              <a:rPr lang="ru-RU" alt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3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znachenie-slova.ru/%D0%BA%D0%BE%D1%80%D0%BE%D0%B2%D0%B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Имя </a:t>
            </a:r>
            <a:r>
              <a:rPr lang="ru-RU" dirty="0" err="1" smtClean="0"/>
              <a:t>существительное.Обобщение</a:t>
            </a:r>
            <a:r>
              <a:rPr lang="ru-RU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4011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ru-RU" sz="3000" b="1" dirty="0" smtClean="0"/>
              <a:t>                      </a:t>
            </a:r>
            <a:endParaRPr lang="ru-RU" sz="3000" dirty="0"/>
          </a:p>
        </p:txBody>
      </p:sp>
      <p:pic>
        <p:nvPicPr>
          <p:cNvPr id="5" name="Рисунок 4" descr="https://flomaster.club/uploads/posts/2022-08/1660749607_4-flomaster-club-p-kartinki-k-skazke-kurochka-ryaba-dlya-dete-4.jpg"/>
          <p:cNvPicPr>
            <a:picLocks noGrp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 bwMode="auto">
          <a:xfrm>
            <a:off x="323528" y="692150"/>
            <a:ext cx="8496944" cy="540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533571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lomaster.club/uploads/posts/2022-08/1660749607_4-flomaster-club-p-kartinki-k-skazke-kurochka-ryaba-dlya-dete-4.jpg"/>
          <p:cNvPicPr>
            <a:picLocks noGrp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3889"/>
          <a:stretch>
            <a:fillRect/>
          </a:stretch>
        </p:blipFill>
        <p:spPr bwMode="auto">
          <a:xfrm>
            <a:off x="467544" y="260648"/>
            <a:ext cx="8424936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5517232"/>
            <a:ext cx="7777163" cy="1151856"/>
          </a:xfrm>
        </p:spPr>
        <p:txBody>
          <a:bodyPr>
            <a:normAutofit/>
          </a:bodyPr>
          <a:lstStyle/>
          <a:p>
            <a:pPr fontAlgn="t"/>
            <a:r>
              <a:rPr lang="ru-RU" sz="3000" b="1" dirty="0" smtClean="0"/>
              <a:t>                      « Курочка Ряба»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8525475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07950" y="1268413"/>
            <a:ext cx="9036050" cy="3384550"/>
          </a:xfrm>
        </p:spPr>
        <p:txBody>
          <a:bodyPr>
            <a:noAutofit/>
          </a:bodyPr>
          <a:lstStyle/>
          <a:p>
            <a:pPr fontAlgn="t"/>
            <a:r>
              <a:rPr lang="ru-RU" sz="2000" b="1" dirty="0"/>
              <a:t>Словарь Ушакова</a:t>
            </a:r>
          </a:p>
          <a:p>
            <a:pPr fontAlgn="t"/>
            <a:r>
              <a:rPr lang="ru-RU" sz="4000" b="1" i="1" dirty="0"/>
              <a:t>Рябой</a:t>
            </a:r>
            <a:endParaRPr lang="ru-RU" sz="4000" i="1" dirty="0"/>
          </a:p>
          <a:p>
            <a:pPr fontAlgn="t"/>
            <a:r>
              <a:rPr lang="ru-RU" sz="4000" b="1" dirty="0" smtClean="0"/>
              <a:t>Имеющий </a:t>
            </a:r>
            <a:r>
              <a:rPr lang="ru-RU" sz="4000" b="1" dirty="0"/>
              <a:t>на фоне одного цвета пятна другого цвета, не одноцветный, пестрый (прост.). Рябая </a:t>
            </a:r>
            <a:r>
              <a:rPr lang="ru-RU" sz="4000" b="1" dirty="0" smtClean="0">
                <a:hlinkClick r:id="rId2"/>
              </a:rPr>
              <a:t>курица</a:t>
            </a:r>
            <a:r>
              <a:rPr lang="ru-RU" sz="4000" b="1" dirty="0" smtClean="0"/>
              <a:t>. </a:t>
            </a:r>
            <a:r>
              <a:rPr lang="ru-RU" sz="4000" b="1" dirty="0"/>
              <a:t>Рябое от веснушек лицо. Рябая </a:t>
            </a:r>
            <a:r>
              <a:rPr lang="ru-RU" sz="4000" b="1" dirty="0" smtClean="0"/>
              <a:t>корова.</a:t>
            </a:r>
            <a:endParaRPr lang="ru-RU" sz="4000" b="1" dirty="0"/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3774095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ВЫВОД: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4400" smtClean="0"/>
              <a:t>Имена существительные обозначают </a:t>
            </a:r>
            <a:r>
              <a:rPr lang="ru-RU" altLang="ru-RU" sz="4400" smtClean="0">
                <a:solidFill>
                  <a:srgbClr val="FF0000"/>
                </a:solidFill>
              </a:rPr>
              <a:t>предмет</a:t>
            </a:r>
            <a:r>
              <a:rPr lang="ru-RU" altLang="ru-RU" sz="4400" smtClean="0"/>
              <a:t> и отвечают на вопросы </a:t>
            </a:r>
          </a:p>
          <a:p>
            <a:pPr marL="0" indent="0" algn="ctr">
              <a:buFontTx/>
              <a:buNone/>
            </a:pPr>
            <a:r>
              <a:rPr lang="ru-RU" altLang="ru-RU" sz="4400" smtClean="0">
                <a:solidFill>
                  <a:srgbClr val="FF0000"/>
                </a:solidFill>
              </a:rPr>
              <a:t>кто? что?  </a:t>
            </a:r>
          </a:p>
        </p:txBody>
      </p:sp>
    </p:spTree>
    <p:extLst>
      <p:ext uri="{BB962C8B-B14F-4D97-AF65-F5344CB8AC3E}">
        <p14:creationId xmlns:p14="http://schemas.microsoft.com/office/powerpoint/2010/main" val="39055305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/>
          <a:lstStyle/>
          <a:p>
            <a:r>
              <a:rPr lang="ru-RU" sz="3500" b="1" dirty="0"/>
              <a:t>Секрет 1. </a:t>
            </a:r>
            <a:r>
              <a:rPr lang="ru-RU" sz="3500" b="1" dirty="0" smtClean="0"/>
              <a:t/>
            </a:r>
            <a:br>
              <a:rPr lang="ru-RU" sz="3500" b="1" dirty="0" smtClean="0"/>
            </a:br>
            <a:r>
              <a:rPr lang="ru-RU" sz="3500" b="1" dirty="0" smtClean="0"/>
              <a:t>Попробуй </a:t>
            </a:r>
            <a:r>
              <a:rPr lang="ru-RU" sz="3500" b="1" dirty="0"/>
              <a:t>восстановить правило 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b="1" dirty="0"/>
              <a:t>об имени существительном: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06489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dirty="0" smtClean="0">
                <a:solidFill>
                  <a:srgbClr val="0000FF"/>
                </a:solidFill>
              </a:rPr>
              <a:t>Имя </a:t>
            </a:r>
            <a:r>
              <a:rPr lang="ru-RU" sz="3500" dirty="0">
                <a:solidFill>
                  <a:srgbClr val="0000FF"/>
                </a:solidFill>
              </a:rPr>
              <a:t>существительное – это </a:t>
            </a:r>
            <a:r>
              <a:rPr lang="ru-RU" sz="3500" dirty="0" smtClean="0">
                <a:solidFill>
                  <a:srgbClr val="0000FF"/>
                </a:solidFill>
              </a:rPr>
              <a:t>часть речи,</a:t>
            </a:r>
            <a:endParaRPr lang="ru-RU" sz="3500" dirty="0">
              <a:solidFill>
                <a:srgbClr val="0000FF"/>
              </a:solidFill>
            </a:endParaRPr>
          </a:p>
          <a:p>
            <a:r>
              <a:rPr lang="ru-RU" sz="3500" dirty="0">
                <a:solidFill>
                  <a:srgbClr val="0000FF"/>
                </a:solidFill>
              </a:rPr>
              <a:t>которая отвечает на вопросы  </a:t>
            </a:r>
            <a:r>
              <a:rPr lang="ru-RU" sz="3500" dirty="0" smtClean="0">
                <a:solidFill>
                  <a:srgbClr val="0000FF"/>
                </a:solidFill>
              </a:rPr>
              <a:t>КТО? ЧТО?</a:t>
            </a:r>
            <a:endParaRPr lang="ru-RU" sz="3500" dirty="0">
              <a:solidFill>
                <a:srgbClr val="0000FF"/>
              </a:solidFill>
            </a:endParaRPr>
          </a:p>
          <a:p>
            <a:r>
              <a:rPr lang="ru-RU" sz="3500" dirty="0">
                <a:solidFill>
                  <a:srgbClr val="0000FF"/>
                </a:solidFill>
              </a:rPr>
              <a:t>и обозначает  </a:t>
            </a:r>
            <a:r>
              <a:rPr lang="ru-RU" sz="3500" dirty="0" smtClean="0">
                <a:solidFill>
                  <a:srgbClr val="0000FF"/>
                </a:solidFill>
              </a:rPr>
              <a:t>ПРЕДМЕТ. </a:t>
            </a:r>
            <a:endParaRPr lang="ru-RU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036257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500" b="1" dirty="0" smtClean="0"/>
              <a:t>Секрет 2. Прочитай слова. На какие две равные группы можно разделить слова? Докажи.</a:t>
            </a:r>
            <a:endParaRPr lang="ru-RU" sz="2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00FF"/>
                </a:solidFill>
              </a:rPr>
              <a:t>Медведь</a:t>
            </a:r>
            <a:r>
              <a:rPr lang="ru-RU" dirty="0">
                <a:solidFill>
                  <a:srgbClr val="0000FF"/>
                </a:solidFill>
              </a:rPr>
              <a:t>, гроза,  собака, театр,  дождь, </a:t>
            </a:r>
            <a:r>
              <a:rPr lang="ru-RU" dirty="0" smtClean="0">
                <a:solidFill>
                  <a:srgbClr val="0000FF"/>
                </a:solidFill>
              </a:rPr>
              <a:t>дерево</a:t>
            </a:r>
            <a:r>
              <a:rPr lang="ru-RU" dirty="0">
                <a:solidFill>
                  <a:srgbClr val="0000FF"/>
                </a:solidFill>
              </a:rPr>
              <a:t>,  малыш,  озеро, щука,  дедушка.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591287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827770"/>
              </p:ext>
            </p:extLst>
          </p:nvPr>
        </p:nvGraphicFramePr>
        <p:xfrm>
          <a:off x="323528" y="980728"/>
          <a:ext cx="7344816" cy="37262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596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Одушевлённые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Неодушевлённые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9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медведь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малыш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собака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щука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дедушка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гроза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театр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дождь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дерево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озеро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28925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24176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6792"/>
            <a:ext cx="8928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/>
              <a:t>Вывод:</a:t>
            </a:r>
            <a:r>
              <a:rPr lang="ru-RU" sz="3500" dirty="0"/>
              <a:t> имена существительные </a:t>
            </a:r>
            <a:r>
              <a:rPr lang="ru-RU" sz="3500" dirty="0" smtClean="0"/>
              <a:t>бывают </a:t>
            </a:r>
            <a:r>
              <a:rPr lang="ru-RU" sz="3500" b="1" i="1" dirty="0" smtClean="0"/>
              <a:t>одушевлённые</a:t>
            </a:r>
            <a:r>
              <a:rPr lang="ru-RU" sz="3500" dirty="0" smtClean="0"/>
              <a:t> или </a:t>
            </a:r>
            <a:r>
              <a:rPr lang="ru-RU" sz="3500" b="1" i="1" dirty="0" smtClean="0"/>
              <a:t>неодушевлённые </a:t>
            </a:r>
            <a:endParaRPr lang="ru-RU" sz="3500" b="1" i="1" dirty="0"/>
          </a:p>
        </p:txBody>
      </p:sp>
    </p:spTree>
    <p:extLst>
      <p:ext uri="{BB962C8B-B14F-4D97-AF65-F5344CB8AC3E}">
        <p14:creationId xmlns:p14="http://schemas.microsoft.com/office/powerpoint/2010/main" val="188429467"/>
      </p:ext>
    </p:extLst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396536" cy="1512168"/>
          </a:xfrm>
        </p:spPr>
        <p:txBody>
          <a:bodyPr/>
          <a:lstStyle/>
          <a:p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2500" b="1" dirty="0" smtClean="0"/>
              <a:t/>
            </a:r>
            <a:br>
              <a:rPr lang="ru-RU" sz="2500" b="1" dirty="0" smtClean="0"/>
            </a:br>
            <a:r>
              <a:rPr lang="ru-RU" sz="2500" b="1" dirty="0"/>
              <a:t/>
            </a:r>
            <a:br>
              <a:rPr lang="ru-RU" sz="2500" b="1" dirty="0"/>
            </a:br>
            <a:r>
              <a:rPr lang="ru-RU" sz="3500" b="1" dirty="0" smtClean="0"/>
              <a:t>Секрет </a:t>
            </a:r>
            <a:r>
              <a:rPr lang="ru-RU" sz="3500" b="1" dirty="0"/>
              <a:t>3</a:t>
            </a:r>
            <a:r>
              <a:rPr lang="ru-RU" sz="3500" b="1" dirty="0" smtClean="0"/>
              <a:t>.</a:t>
            </a:r>
            <a:br>
              <a:rPr lang="ru-RU" sz="3500" b="1" dirty="0" smtClean="0"/>
            </a:br>
            <a:r>
              <a:rPr lang="ru-RU" sz="3500" b="1" dirty="0" smtClean="0"/>
              <a:t> </a:t>
            </a:r>
            <a:r>
              <a:rPr lang="ru-RU" sz="3500" b="1" dirty="0"/>
              <a:t>Прочитай слова. На какие две равные группы можно разделить данные ниже  </a:t>
            </a:r>
            <a:r>
              <a:rPr lang="ru-RU" sz="3500" b="1" dirty="0" smtClean="0"/>
              <a:t>слова? Докажи</a:t>
            </a:r>
            <a:br>
              <a:rPr lang="ru-RU" sz="3500" b="1" dirty="0" smtClean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500" dirty="0" smtClean="0">
                <a:solidFill>
                  <a:srgbClr val="0000FF"/>
                </a:solidFill>
              </a:rPr>
              <a:t>Морковь</a:t>
            </a:r>
            <a:r>
              <a:rPr lang="ru-RU" sz="3500" dirty="0">
                <a:solidFill>
                  <a:srgbClr val="0000FF"/>
                </a:solidFill>
              </a:rPr>
              <a:t>,  Марина,  ромашка, </a:t>
            </a:r>
            <a:r>
              <a:rPr lang="ru-RU" sz="3500" dirty="0" smtClean="0">
                <a:solidFill>
                  <a:srgbClr val="0000FF"/>
                </a:solidFill>
              </a:rPr>
              <a:t>осина, Сидоров</a:t>
            </a:r>
            <a:r>
              <a:rPr lang="ru-RU" sz="3500" dirty="0">
                <a:solidFill>
                  <a:srgbClr val="0000FF"/>
                </a:solidFill>
              </a:rPr>
              <a:t>,</a:t>
            </a:r>
            <a:br>
              <a:rPr lang="ru-RU" sz="3500" dirty="0">
                <a:solidFill>
                  <a:srgbClr val="0000FF"/>
                </a:solidFill>
              </a:rPr>
            </a:br>
            <a:r>
              <a:rPr lang="ru-RU" sz="3500" dirty="0">
                <a:solidFill>
                  <a:srgbClr val="0000FF"/>
                </a:solidFill>
              </a:rPr>
              <a:t>  Алексеевна,  вода,  Россия,  море,  Чёрное.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543166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697410"/>
              </p:ext>
            </p:extLst>
          </p:nvPr>
        </p:nvGraphicFramePr>
        <p:xfrm>
          <a:off x="1475656" y="1052736"/>
          <a:ext cx="6408712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3312368"/>
              </a:tblGrid>
              <a:tr h="691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Собственные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>
                          <a:effectLst/>
                        </a:rPr>
                        <a:t>Нарицательные </a:t>
                      </a:r>
                      <a:endParaRPr lang="ru-RU" sz="3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29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 Марина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Сидоров</a:t>
                      </a:r>
                      <a:br>
                        <a:rPr lang="ru-RU" sz="3500" dirty="0">
                          <a:effectLst/>
                        </a:rPr>
                      </a:br>
                      <a:r>
                        <a:rPr lang="ru-RU" sz="3500" dirty="0">
                          <a:effectLst/>
                        </a:rPr>
                        <a:t> Алексеевна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Россия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 Чёрное                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морковь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ромашка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осина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вода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 море               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28925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69443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Итак, русский язык друзья!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На вас надеюсь, как всегда!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Мы хороший, дружный класс, 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Всё получится у нас!</a:t>
            </a:r>
          </a:p>
          <a:p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1408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/>
              <a:t>Вывод:</a:t>
            </a:r>
            <a:r>
              <a:rPr lang="ru-RU" sz="3500" dirty="0"/>
              <a:t> имена существительные </a:t>
            </a:r>
            <a:r>
              <a:rPr lang="ru-RU" sz="3500" dirty="0" smtClean="0"/>
              <a:t>бывают </a:t>
            </a:r>
            <a:r>
              <a:rPr lang="ru-RU" sz="3500" b="1" i="1" dirty="0" smtClean="0"/>
              <a:t>собственные </a:t>
            </a:r>
            <a:r>
              <a:rPr lang="ru-RU" sz="3500" dirty="0"/>
              <a:t> </a:t>
            </a:r>
            <a:r>
              <a:rPr lang="ru-RU" sz="3500" dirty="0" smtClean="0"/>
              <a:t>или  </a:t>
            </a:r>
            <a:r>
              <a:rPr lang="ru-RU" sz="3500" b="1" i="1" dirty="0" smtClean="0"/>
              <a:t>нарицательные</a:t>
            </a:r>
            <a:endParaRPr lang="ru-RU" sz="3500" b="1" i="1" dirty="0"/>
          </a:p>
          <a:p>
            <a:r>
              <a:rPr lang="ru-RU" sz="3500" dirty="0" smtClean="0"/>
              <a:t>Имена </a:t>
            </a:r>
            <a:r>
              <a:rPr lang="ru-RU" sz="3500" b="1" i="1" dirty="0" smtClean="0"/>
              <a:t>собственные</a:t>
            </a:r>
            <a:r>
              <a:rPr lang="ru-RU" sz="3500" dirty="0" smtClean="0"/>
              <a:t>  </a:t>
            </a:r>
            <a:r>
              <a:rPr lang="ru-RU" sz="3500" dirty="0"/>
              <a:t>пишутся  с  </a:t>
            </a:r>
            <a:r>
              <a:rPr lang="ru-RU" sz="3500" b="1" i="1" dirty="0" smtClean="0"/>
              <a:t>заглавной</a:t>
            </a:r>
            <a:r>
              <a:rPr lang="ru-RU" sz="3500" dirty="0" smtClean="0"/>
              <a:t> буквы</a:t>
            </a:r>
            <a:r>
              <a:rPr lang="ru-RU" sz="35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0660845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dirty="0"/>
              <a:t>СЕКРЕТ 4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b="1" i="1" dirty="0"/>
              <a:t>Распределить слова в три столбика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628801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0000FF"/>
                </a:solidFill>
              </a:rPr>
              <a:t>солнце, метель, сугроб, гора, счастье, хоккей, мороз, пальто, </a:t>
            </a:r>
            <a:r>
              <a:rPr lang="ru-RU" sz="3500" b="1" dirty="0" smtClean="0">
                <a:solidFill>
                  <a:srgbClr val="0000FF"/>
                </a:solidFill>
              </a:rPr>
              <a:t>книга.</a:t>
            </a:r>
            <a:endParaRPr lang="ru-RU" sz="35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83601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64704"/>
            <a:ext cx="82089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/>
              <a:t>Вывод:</a:t>
            </a:r>
            <a:r>
              <a:rPr lang="ru-RU" sz="3500" dirty="0"/>
              <a:t> имена существительные бывают </a:t>
            </a:r>
            <a:r>
              <a:rPr lang="ru-RU" sz="3500" b="1" i="1" dirty="0"/>
              <a:t>женского</a:t>
            </a:r>
            <a:r>
              <a:rPr lang="ru-RU" sz="3500" dirty="0"/>
              <a:t> рода, </a:t>
            </a:r>
            <a:r>
              <a:rPr lang="ru-RU" sz="3500" b="1" i="1" dirty="0"/>
              <a:t>мужского</a:t>
            </a:r>
            <a:r>
              <a:rPr lang="ru-RU" sz="3500" dirty="0"/>
              <a:t> рода , </a:t>
            </a:r>
            <a:r>
              <a:rPr lang="ru-RU" sz="3500" b="1" i="1" dirty="0"/>
              <a:t>среднего </a:t>
            </a:r>
            <a:r>
              <a:rPr lang="ru-RU" sz="3500" dirty="0"/>
              <a:t>рода.</a:t>
            </a:r>
          </a:p>
        </p:txBody>
      </p:sp>
    </p:spTree>
    <p:extLst>
      <p:ext uri="{BB962C8B-B14F-4D97-AF65-F5344CB8AC3E}">
        <p14:creationId xmlns:p14="http://schemas.microsoft.com/office/powerpoint/2010/main" val="3205738267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b="1" dirty="0"/>
              <a:t>Секрет 5.</a:t>
            </a:r>
            <a:r>
              <a:rPr lang="ru-RU" sz="3500" dirty="0"/>
              <a:t/>
            </a:r>
            <a:br>
              <a:rPr lang="ru-RU" sz="3500" dirty="0"/>
            </a:br>
            <a:r>
              <a:rPr lang="ru-RU" sz="3500" b="1" dirty="0"/>
              <a:t>  </a:t>
            </a:r>
            <a:r>
              <a:rPr lang="ru-RU" sz="3500" b="1" i="1" dirty="0"/>
              <a:t>Запишите слова в два </a:t>
            </a:r>
            <a:r>
              <a:rPr lang="ru-RU" sz="3500" b="1" i="1" dirty="0" smtClean="0"/>
              <a:t>столбика</a:t>
            </a:r>
            <a:r>
              <a:rPr lang="ru-RU" sz="3500" dirty="0"/>
              <a:t/>
            </a:r>
            <a:br>
              <a:rPr lang="ru-RU" sz="3500" dirty="0"/>
            </a:br>
            <a:endParaRPr lang="ru-RU" sz="3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484785"/>
            <a:ext cx="8784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>
                <a:solidFill>
                  <a:srgbClr val="0000FF"/>
                </a:solidFill>
              </a:rPr>
              <a:t>снегири, лисица, медведи, молоко, Москва, ножницы</a:t>
            </a:r>
          </a:p>
        </p:txBody>
      </p:sp>
    </p:spTree>
    <p:extLst>
      <p:ext uri="{BB962C8B-B14F-4D97-AF65-F5344CB8AC3E}">
        <p14:creationId xmlns:p14="http://schemas.microsoft.com/office/powerpoint/2010/main" val="1536086519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707442"/>
              </p:ext>
            </p:extLst>
          </p:nvPr>
        </p:nvGraphicFramePr>
        <p:xfrm>
          <a:off x="1403648" y="908720"/>
          <a:ext cx="6552728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3754"/>
                <a:gridCol w="3378974"/>
              </a:tblGrid>
              <a:tr h="7488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err="1">
                          <a:effectLst/>
                        </a:rPr>
                        <a:t>Ед.ч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err="1">
                          <a:effectLst/>
                        </a:rPr>
                        <a:t>Мн.ч</a:t>
                      </a:r>
                      <a:r>
                        <a:rPr lang="ru-RU" sz="3500" dirty="0">
                          <a:effectLst/>
                        </a:rPr>
                        <a:t>.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лисица</a:t>
                      </a:r>
                      <a:endParaRPr lang="ru-RU" sz="3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молоко</a:t>
                      </a:r>
                      <a:endParaRPr lang="ru-RU" sz="3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Москва                 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 снегири</a:t>
                      </a:r>
                      <a:endParaRPr lang="ru-RU" sz="3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 медведи</a:t>
                      </a:r>
                      <a:endParaRPr lang="ru-RU" sz="3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 smtClean="0">
                          <a:effectLst/>
                        </a:rPr>
                        <a:t>     ножницы</a:t>
                      </a:r>
                      <a:endParaRPr lang="ru-RU" sz="3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</a:rPr>
                        <a:t> </a:t>
                      </a:r>
                      <a:endParaRPr lang="ru-RU" sz="3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28925" y="3144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34100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871296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/>
              <a:t>Вывод:</a:t>
            </a:r>
            <a:r>
              <a:rPr lang="ru-RU" sz="3500" dirty="0"/>
              <a:t> имена существительные могут употребляться </a:t>
            </a:r>
            <a:r>
              <a:rPr lang="ru-RU" sz="3500" dirty="0" smtClean="0"/>
              <a:t>в </a:t>
            </a:r>
            <a:r>
              <a:rPr lang="ru-RU" sz="3500" b="1" i="1" dirty="0" smtClean="0"/>
              <a:t>единственном</a:t>
            </a:r>
            <a:r>
              <a:rPr lang="ru-RU" sz="3500" b="1" dirty="0" smtClean="0"/>
              <a:t>  </a:t>
            </a:r>
            <a:r>
              <a:rPr lang="ru-RU" sz="3500" dirty="0" smtClean="0"/>
              <a:t> </a:t>
            </a:r>
            <a:r>
              <a:rPr lang="ru-RU" sz="3500" dirty="0"/>
              <a:t>или во  </a:t>
            </a:r>
            <a:r>
              <a:rPr lang="ru-RU" sz="3500" b="1" i="1" dirty="0" smtClean="0"/>
              <a:t>множественном</a:t>
            </a:r>
            <a:r>
              <a:rPr lang="ru-RU" sz="3500" dirty="0" smtClean="0"/>
              <a:t> числе</a:t>
            </a:r>
            <a:r>
              <a:rPr lang="ru-RU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252715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200" dirty="0" smtClean="0">
                <a:latin typeface="Bahnschrift SemiBold" panose="020B0502040204020203" pitchFamily="34" charset="0"/>
              </a:rPr>
              <a:t>Девиз урока:</a:t>
            </a:r>
            <a:endParaRPr lang="ru-RU" sz="5200" dirty="0"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/>
          <a:lstStyle/>
          <a:p>
            <a:r>
              <a:rPr lang="ru-RU" sz="5200" dirty="0" smtClean="0">
                <a:solidFill>
                  <a:srgbClr val="0070C0"/>
                </a:solidFill>
                <a:latin typeface="Bahnschrift SemiBold" panose="020B0502040204020203" pitchFamily="34" charset="0"/>
              </a:rPr>
              <a:t>Повторение-мать учения</a:t>
            </a:r>
            <a:r>
              <a:rPr lang="ru-RU" sz="5200" dirty="0" smtClean="0">
                <a:solidFill>
                  <a:srgbClr val="0070C0"/>
                </a:solidFill>
              </a:rPr>
              <a:t>!</a:t>
            </a:r>
            <a:endParaRPr lang="ru-RU" sz="5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90566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www.stendi-viveski-tablichki.ru/CTEND/shcul/nachalyot/PRAVILA/NACH04-011.jpg"/>
          <p:cNvPicPr>
            <a:picLocks noChangeAspect="1" noChangeArrowheads="1"/>
          </p:cNvPicPr>
          <p:nvPr/>
        </p:nvPicPr>
        <p:blipFill>
          <a:blip r:embed="rId2"/>
          <a:srcRect l="3429" b="4000"/>
          <a:stretch>
            <a:fillRect/>
          </a:stretch>
        </p:blipFill>
        <p:spPr bwMode="auto">
          <a:xfrm>
            <a:off x="467544" y="691479"/>
            <a:ext cx="8391578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8173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99"/>
            <a:ext cx="9144000" cy="686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9872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5c/4f/82bc3a6ecc002675df3fbe02496da04e9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23890" r="5643" b="63823"/>
          <a:stretch/>
        </p:blipFill>
        <p:spPr bwMode="auto">
          <a:xfrm>
            <a:off x="323528" y="908720"/>
            <a:ext cx="8640960" cy="1080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320164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7665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www.pavelin.ru/images/stories/0000000foto/ryabina/ryabina_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24935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6297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3714752"/>
            <a:ext cx="8143932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28794" y="4071942"/>
            <a:ext cx="1357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643306" y="4286256"/>
            <a:ext cx="49292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ru-RU" sz="8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</p:txBody>
      </p:sp>
      <p:pic>
        <p:nvPicPr>
          <p:cNvPr id="29702" name="Picture 6" descr="C:\Documents and Settings\Учитель\Мои документы\Downloads\1436860050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857628"/>
            <a:ext cx="2856740" cy="256698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2" y="116631"/>
            <a:ext cx="6989520" cy="35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005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263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1_Тема Office</vt:lpstr>
      <vt:lpstr>Имя существительное.Обобщение.</vt:lpstr>
      <vt:lpstr>Презентация PowerPoint</vt:lpstr>
      <vt:lpstr>Девиз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Секрет 1.  Попробуй восстановить правило  об имени существительном: </vt:lpstr>
      <vt:lpstr>Секрет 2. Прочитай слова. На какие две равные группы можно разделить слова? Докажи.</vt:lpstr>
      <vt:lpstr>Презентация PowerPoint</vt:lpstr>
      <vt:lpstr>Презентация PowerPoint</vt:lpstr>
      <vt:lpstr>      Секрет 3.  Прочитай слова. На какие две равные группы можно разделить данные ниже  слова? Докажи  Морковь,  Марина,  ромашка, осина, Сидоров,   Алексеевна,  вода,  Россия,  море,  Чёрное.                  </vt:lpstr>
      <vt:lpstr>Презентация PowerPoint</vt:lpstr>
      <vt:lpstr>Презентация PowerPoint</vt:lpstr>
      <vt:lpstr>СЕКРЕТ 4 Распределить слова в три столбика </vt:lpstr>
      <vt:lpstr>Презентация PowerPoint</vt:lpstr>
      <vt:lpstr>Секрет 5.   Запишите слова в два столбика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*</cp:lastModifiedBy>
  <cp:revision>24</cp:revision>
  <dcterms:created xsi:type="dcterms:W3CDTF">2023-02-22T19:17:04Z</dcterms:created>
  <dcterms:modified xsi:type="dcterms:W3CDTF">2023-08-20T12:14:16Z</dcterms:modified>
</cp:coreProperties>
</file>