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ABA95A-ADEB-45BF-A23D-2778F977C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5CF21B-7C80-441C-8655-1E3E7F7B5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B0D00C-F6A2-412D-8539-A53AB3FF4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9BFB-B368-4317-869A-32571EF74D8D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3F9222-3305-458F-B116-0BD2D932B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4AB58C-2190-4069-B50C-855087664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FA1FE-12C0-4412-86E1-B743E6E136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455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1D05C8-A658-4C3F-AD17-E436013CC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658CC4-53AC-4541-AD50-E5848F1AC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B60F23-4F33-412A-A2C4-3C78EBA11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9BFB-B368-4317-869A-32571EF74D8D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2CF749-5884-4E52-A7B5-0384EBBF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DCDF37-36DD-4DAE-99CA-89CF0D680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FA1FE-12C0-4412-86E1-B743E6E136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751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4AAAC35-BD46-4F28-92D5-07FC46B345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1A713E-7959-481F-9E0C-3120563AE1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D5FCD9-6B2C-4434-B2BE-92CD97916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9BFB-B368-4317-869A-32571EF74D8D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306BC2-3D1C-475C-B9F8-11FBB4EA5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E00D0D-AAB9-46EC-A53C-E6F702468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FA1FE-12C0-4412-86E1-B743E6E136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363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075B3B-8CF6-46BE-9656-D3B02EE53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13E5F9-4ABD-483F-999B-97C969404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0509B-6F74-470C-9525-025FAB19B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9BFB-B368-4317-869A-32571EF74D8D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5C3E0B-611C-42BD-982F-29396617F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DC889E-6C67-421B-A197-9A42612DC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FA1FE-12C0-4412-86E1-B743E6E136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512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5EA55-80E7-4F2F-84CA-C95C3F756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B2BD75-7C5C-4529-AB15-A682DA508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F2FD31-C162-49B0-9F05-322A8F249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9BFB-B368-4317-869A-32571EF74D8D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6ADC20-44E7-4210-A44D-05225031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03CE0-5CDF-43B5-BA16-0373F358A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FA1FE-12C0-4412-86E1-B743E6E136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539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6D72C0-1313-4C95-BD5F-3DCA3C6A1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69BACE-BFAB-4644-8089-B6102EEC98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261451-8F7A-4F2A-90AC-510500725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C23E61-A74F-4F3F-B391-23DA4CF52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9BFB-B368-4317-869A-32571EF74D8D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63A79E-E385-4B74-8AC9-35623D076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68C2DF-4691-41D9-A477-7A0B8271E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FA1FE-12C0-4412-86E1-B743E6E136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544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A467C-D836-491D-B641-AF60A085E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4AFB7B-5F05-4EE3-8C09-3205B6F5B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158C55-84CF-400E-8617-92252EBF99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DC4141C-5FEF-4738-8E16-C0049A8B48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1788963-E11F-4879-8BDD-C1D9D4D60A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3E9F90-82B3-4F7B-8B10-53B067AC9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9BFB-B368-4317-869A-32571EF74D8D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279761-ACF7-4CBD-B985-4A5E18108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EFDCC7-267C-43C5-A4BA-92A24B1FD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FA1FE-12C0-4412-86E1-B743E6E136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101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E51F4-9142-4A18-B139-74CCD3F4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1471367-6FD9-4284-AEBB-E37C16377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9BFB-B368-4317-869A-32571EF74D8D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EE5783B-B134-4348-9B65-91D82DD48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1DC3A2-F8EF-465E-8B9D-47AAFDAD6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FA1FE-12C0-4412-86E1-B743E6E136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345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9BAA1A-D00E-47DD-822E-A9C7AE2C3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9BFB-B368-4317-869A-32571EF74D8D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02568B0-3382-43FF-965E-215703A65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3B283A-079E-42FE-B109-338762CC5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FA1FE-12C0-4412-86E1-B743E6E136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814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2B137E-0572-4F39-94F9-96185CC2A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7E5D31-374F-4AD4-B9E6-D039095E5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2BEA97-DA91-4582-AB03-76A31204D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1E7AC8-066F-4DC1-854B-4AE21228B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9BFB-B368-4317-869A-32571EF74D8D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FDF5EE-B775-45F0-8599-574FC8F53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1883E3-57E0-45FF-BCCA-7AA77B824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FA1FE-12C0-4412-86E1-B743E6E136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812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AE116-28C6-4342-9AD5-45F857E91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3009C96-57DC-4BE5-8A4D-363085FB9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62F2389-0326-4413-9D84-07E0FD526A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0AA2BA-2A7D-4DDE-A8AE-FCFBF019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9BFB-B368-4317-869A-32571EF74D8D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91D6C5-44B5-4BC9-9B03-8CCDFD4FF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678D75-E5FD-4B8A-A243-7CA1D16C2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FA1FE-12C0-4412-86E1-B743E6E136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477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B7A6D7-707F-4963-A500-F055D2D2F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6DF30D-9FE7-45EF-B07B-BA7C8AAE0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055B9A-CF70-418A-8F1D-6A358463FD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19BFB-B368-4317-869A-32571EF74D8D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30F660-FEBA-40C8-89D9-D308658AD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28FA64-9B34-4CDB-94CD-FA2DE2715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FA1FE-12C0-4412-86E1-B743E6E136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57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E52CB5-C0F7-4783-A4D8-0590C061B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9018" y="1810751"/>
            <a:ext cx="8558981" cy="2500553"/>
          </a:xfrm>
        </p:spPr>
        <p:txBody>
          <a:bodyPr>
            <a:normAutofit/>
          </a:bodyPr>
          <a:lstStyle/>
          <a:p>
            <a:r>
              <a:rPr lang="ru-RU" sz="4800" dirty="0">
                <a:ln w="0"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Физкультурно-оздоровительные технологии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8AE4014-AA9D-4285-8272-C46686265432}"/>
              </a:ext>
            </a:extLst>
          </p:cNvPr>
          <p:cNvSpPr/>
          <p:nvPr/>
        </p:nvSpPr>
        <p:spPr>
          <a:xfrm>
            <a:off x="8734375" y="6032127"/>
            <a:ext cx="29528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</a:p>
          <a:p>
            <a:pPr algn="ctr"/>
            <a:r>
              <a:rPr lang="ru-RU" sz="20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Аджиева </a:t>
            </a:r>
            <a:r>
              <a:rPr lang="ru-RU" sz="20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Гёзель</a:t>
            </a:r>
            <a:r>
              <a:rPr lang="ru-RU" sz="20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Алиевна</a:t>
            </a:r>
            <a:endParaRPr lang="ru-RU" sz="200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933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D0D6101-A6F4-4A0B-B840-722229466369}"/>
              </a:ext>
            </a:extLst>
          </p:cNvPr>
          <p:cNvSpPr/>
          <p:nvPr/>
        </p:nvSpPr>
        <p:spPr>
          <a:xfrm>
            <a:off x="954259" y="392196"/>
            <a:ext cx="6096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«Солнышко»</a:t>
            </a:r>
          </a:p>
          <a:p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В небе солнце катится</a:t>
            </a:r>
          </a:p>
          <a:p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Словно желтый мячик,</a:t>
            </a:r>
          </a:p>
          <a:p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(прослеживание глазами за движением солнышка</a:t>
            </a:r>
          </a:p>
          <a:p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вверх – вниз, вправо – влево).</a:t>
            </a:r>
          </a:p>
          <a:p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То за тучку спрячется</a:t>
            </a:r>
          </a:p>
          <a:p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То по елкам скачет.</a:t>
            </a:r>
          </a:p>
          <a:p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(- движение глазами по кругу в одну и другую стороны).</a:t>
            </a:r>
          </a:p>
          <a:p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Погуляло, покружилось</a:t>
            </a:r>
          </a:p>
          <a:p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И за тучку закатилось.</a:t>
            </a:r>
          </a:p>
          <a:p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(-поморгать и зажмурить глаза).</a:t>
            </a:r>
          </a:p>
          <a:p>
            <a:br>
              <a:rPr lang="ru-RU" dirty="0"/>
            </a:br>
            <a:endParaRPr lang="ru-RU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C91FC58-FACB-497C-910E-B94B25648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6198" y1="4115" x2="40677" y2="14167"/>
                        <a14:foregroundMark x1="56510" y1="5313" x2="55260" y2="11875"/>
                        <a14:foregroundMark x1="75781" y1="6771" x2="70260" y2="12917"/>
                        <a14:foregroundMark x1="79479" y1="19271" x2="85625" y2="15573"/>
                        <a14:foregroundMark x1="95885" y1="29115" x2="87448" y2="30781"/>
                        <a14:foregroundMark x1="90729" y1="42865" x2="96719" y2="42865"/>
                        <a14:foregroundMark x1="97500" y1="55365" x2="94219" y2="54583"/>
                        <a14:foregroundMark x1="86458" y1="66875" x2="93021" y2="68906"/>
                        <a14:foregroundMark x1="82969" y1="81458" x2="76198" y2="72396"/>
                        <a14:foregroundMark x1="69427" y1="87396" x2="66146" y2="80833"/>
                        <a14:foregroundMark x1="57917" y1="93750" x2="57500" y2="84740"/>
                        <a14:foregroundMark x1="43958" y1="90052" x2="46667" y2="84948"/>
                        <a14:foregroundMark x1="31250" y1="90885" x2="34115" y2="84531"/>
                        <a14:foregroundMark x1="13438" y1="74896" x2="16510" y2="71198"/>
                        <a14:foregroundMark x1="23906" y1="80625" x2="21615" y2="83490"/>
                        <a14:foregroundMark x1="4792" y1="60729" x2="9115" y2="58281"/>
                        <a14:foregroundMark x1="4375" y1="47604" x2="9948" y2="47188"/>
                        <a14:foregroundMark x1="6458" y1="34063" x2="11771" y2="37760"/>
                        <a14:foregroundMark x1="10729" y1="22344" x2="10729" y2="22344"/>
                        <a14:foregroundMark x1="10938" y1="23177" x2="16927" y2="25625"/>
                        <a14:foregroundMark x1="25521" y1="14583" x2="27552" y2="19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948" y="1140333"/>
            <a:ext cx="5338689" cy="533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855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BB0DDED-D568-4B8A-8521-8CBDDCA98A40}"/>
              </a:ext>
            </a:extLst>
          </p:cNvPr>
          <p:cNvSpPr/>
          <p:nvPr/>
        </p:nvSpPr>
        <p:spPr>
          <a:xfrm>
            <a:off x="1205132" y="380053"/>
            <a:ext cx="1023190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при подборе гимнастики для глаз</a:t>
            </a:r>
          </a:p>
          <a:p>
            <a:pPr marL="342900" indent="-342900" fontAlgn="base">
              <a:buBlip>
                <a:blip r:embed="rId2"/>
              </a:buBlip>
            </a:pPr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учитывается возраст,</a:t>
            </a:r>
          </a:p>
          <a:p>
            <a:pPr marL="342900" indent="-342900" fontAlgn="base">
              <a:buBlip>
                <a:blip r:embed="rId2"/>
              </a:buBlip>
            </a:pPr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зрения,</a:t>
            </a:r>
          </a:p>
          <a:p>
            <a:pPr marL="342900" indent="-342900" fontAlgn="base">
              <a:buBlip>
                <a:blip r:embed="rId2"/>
              </a:buBlip>
            </a:pPr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быстрота реакции ребенка,</a:t>
            </a:r>
          </a:p>
          <a:p>
            <a:pPr marL="342900" indent="-342900" fontAlgn="base">
              <a:buBlip>
                <a:blip r:embed="rId2"/>
              </a:buBlip>
            </a:pPr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дети во время проведения зрительной гимнастики не должны уставать,</a:t>
            </a:r>
          </a:p>
          <a:p>
            <a:pPr marL="342900" indent="-342900" fontAlgn="base">
              <a:buBlip>
                <a:blip r:embed="rId2"/>
              </a:buBlip>
            </a:pPr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зрительную гимнастику необходимо проводить регулярно 2-3 раза в день по 3-5 минут,</a:t>
            </a:r>
          </a:p>
          <a:p>
            <a:pPr marL="342900" indent="-342900" fontAlgn="base">
              <a:buBlip>
                <a:blip r:embed="rId2"/>
              </a:buBlip>
            </a:pPr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надо следить за напряжением глаз, и после гимнастики практиковать расслабляющие упражнения.</a:t>
            </a: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7CE5FD30-C96D-4A19-97D0-7104DFA987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09" b="99076" l="1278" r="100000">
                        <a14:foregroundMark x1="60222" y1="14565" x2="64389" y2="26250"/>
                        <a14:foregroundMark x1="70500" y1="22772" x2="70500" y2="22772"/>
                        <a14:foregroundMark x1="70500" y1="22772" x2="70500" y2="22772"/>
                        <a14:foregroundMark x1="54333" y1="49837" x2="59778" y2="63370"/>
                        <a14:foregroundMark x1="58944" y1="40217" x2="58944" y2="41413"/>
                        <a14:foregroundMark x1="58944" y1="42446" x2="61056" y2="39783"/>
                        <a14:foregroundMark x1="67111" y1="39783" x2="65667" y2="38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56" t="3488" r="2680" b="5542"/>
          <a:stretch/>
        </p:blipFill>
        <p:spPr bwMode="auto">
          <a:xfrm>
            <a:off x="6096000" y="3356018"/>
            <a:ext cx="3174609" cy="344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106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D5DE8B3-7621-47AD-9642-245226D93EE0}"/>
              </a:ext>
            </a:extLst>
          </p:cNvPr>
          <p:cNvSpPr/>
          <p:nvPr/>
        </p:nvSpPr>
        <p:spPr>
          <a:xfrm>
            <a:off x="914400" y="158324"/>
            <a:ext cx="10494497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игрового массажа и самомассажа</a:t>
            </a:r>
          </a:p>
          <a:p>
            <a:pPr fontAlgn="base"/>
            <a:r>
              <a:rPr lang="ru-RU" sz="20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самомассаж - нетрадиционный вид упражнений, помогающий естественно развиваться организму ребенка, морфологически и функционально совершенствоваться его отдельным органам и системам.</a:t>
            </a:r>
          </a:p>
          <a:p>
            <a:pPr fontAlgn="base"/>
            <a:r>
              <a:rPr lang="ru-RU" sz="20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«Игровой самомассаж» является основой закаливания и оздоровления детского организма.</a:t>
            </a:r>
          </a:p>
          <a:p>
            <a:pPr fontAlgn="base"/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Рекомендации:</a:t>
            </a:r>
          </a:p>
          <a:p>
            <a:pPr indent="-285750" fontAlgn="base">
              <a:buFont typeface="Arial" panose="020B0604020202020204" pitchFamily="34" charset="0"/>
              <a:buChar char="•"/>
            </a:pPr>
            <a:r>
              <a:rPr lang="ru-RU" sz="20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массажа рекомендуется обучать детей не надавливать с силой на указанные точки, а массировать их мягкими движениями пальцев.</a:t>
            </a:r>
          </a:p>
          <a:p>
            <a:pPr indent="-285750" fontAlgn="base">
              <a:buFont typeface="Arial" panose="020B0604020202020204" pitchFamily="34" charset="0"/>
              <a:buChar char="•"/>
            </a:pPr>
            <a:r>
              <a:rPr lang="ru-RU" sz="20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Выполнять массажные движения следует от периферии к центру.</a:t>
            </a:r>
          </a:p>
          <a:p>
            <a:pPr indent="-285750" fontAlgn="base">
              <a:buFont typeface="Arial" panose="020B0604020202020204" pitchFamily="34" charset="0"/>
              <a:buChar char="•"/>
            </a:pPr>
            <a:r>
              <a:rPr lang="ru-RU" sz="20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Используемые в комплексе </a:t>
            </a:r>
            <a:r>
              <a:rPr lang="ru-RU" sz="20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20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 в итоге формируют у ребенка стойкую мотивацию на здоровый образ жизни.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1CA8ED03-B96C-4EB2-AE10-CD238DB20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21" l="0" r="99022">
                        <a14:foregroundMark x1="93478" y1="89665" x2="29891" y2="93156"/>
                        <a14:foregroundMark x1="28478" y1="93994" x2="26957" y2="97486"/>
                        <a14:foregroundMark x1="18913" y1="94413" x2="29239" y2="99721"/>
                        <a14:foregroundMark x1="94457" y1="81145" x2="59891" y2="97765"/>
                        <a14:foregroundMark x1="91087" y1="96927" x2="91087" y2="96927"/>
                        <a14:foregroundMark x1="97283" y1="91760" x2="98152" y2="68436"/>
                        <a14:foregroundMark x1="90109" y1="81983" x2="69239" y2="86313"/>
                        <a14:foregroundMark x1="63478" y1="94134" x2="30870" y2="97067"/>
                        <a14:foregroundMark x1="14348" y1="97067" x2="652" y2="80028"/>
                        <a14:foregroundMark x1="8261" y1="95810" x2="0" y2="86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855" y="3429000"/>
            <a:ext cx="4384471" cy="341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628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2A19114-1480-4AC1-BDAA-3717BA1D4C5D}"/>
              </a:ext>
            </a:extLst>
          </p:cNvPr>
          <p:cNvSpPr/>
          <p:nvPr/>
        </p:nvSpPr>
        <p:spPr>
          <a:xfrm>
            <a:off x="1059542" y="1179623"/>
            <a:ext cx="106244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28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r>
              <a:rPr lang="ru-RU" sz="28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дошкольном образовании- </a:t>
            </a:r>
            <a:r>
              <a:rPr lang="ru-RU" sz="2800" i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технологии, направленные на решение приоритетной задачи современного дошкольного образования-задачи сохранения, поддержания и обогащения здоровья субъектов педагогического процесса в детском саду: детей, педагогов и родителей.</a:t>
            </a:r>
            <a:endParaRPr lang="ru-RU" sz="280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F7B10D7-C621-4080-B9DF-926B79256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324" l="0" r="100000">
                        <a14:foregroundMark x1="33667" y1="90135" x2="19889" y2="58649"/>
                        <a14:foregroundMark x1="37444" y1="81892" x2="30556" y2="85946"/>
                        <a14:foregroundMark x1="26333" y1="85676" x2="28222" y2="79324"/>
                        <a14:foregroundMark x1="33778" y1="72568" x2="16778" y2="95000"/>
                        <a14:foregroundMark x1="14333" y1="94324" x2="9778" y2="93919"/>
                        <a14:foregroundMark x1="3333" y1="88514" x2="9444" y2="88919"/>
                        <a14:foregroundMark x1="30333" y1="80676" x2="30333" y2="80676"/>
                        <a14:foregroundMark x1="28889" y1="84595" x2="27333" y2="88649"/>
                        <a14:foregroundMark x1="27333" y1="89459" x2="29111" y2="93378"/>
                        <a14:foregroundMark x1="29333" y1="88108" x2="36444" y2="72838"/>
                        <a14:foregroundMark x1="23556" y1="51486" x2="20889" y2="56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769" y="3629592"/>
            <a:ext cx="3737881" cy="30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160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2E253AE-FA1B-48E9-8FFA-9D4AE4200429}"/>
              </a:ext>
            </a:extLst>
          </p:cNvPr>
          <p:cNvSpPr/>
          <p:nvPr/>
        </p:nvSpPr>
        <p:spPr>
          <a:xfrm>
            <a:off x="957943" y="151179"/>
            <a:ext cx="1027611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Технологии, направленные на физическое развитие и укрепление здоровья ребенка:</a:t>
            </a:r>
          </a:p>
          <a:p>
            <a:pPr marL="457200" indent="-457200" fontAlgn="base">
              <a:buBlip>
                <a:blip r:embed="rId2"/>
              </a:buBlip>
            </a:pPr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физических качеств, двигательной активности и становление физической культуры дошкольников,</a:t>
            </a:r>
          </a:p>
          <a:p>
            <a:pPr marL="457200" indent="-457200" fontAlgn="base">
              <a:buBlip>
                <a:blip r:embed="rId2"/>
              </a:buBlip>
            </a:pPr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Закаливание,</a:t>
            </a:r>
          </a:p>
          <a:p>
            <a:pPr marL="457200" indent="-457200" fontAlgn="base">
              <a:buBlip>
                <a:blip r:embed="rId2"/>
              </a:buBlip>
            </a:pPr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гимнастика,</a:t>
            </a:r>
          </a:p>
          <a:p>
            <a:pPr marL="457200" indent="-457200" fontAlgn="base">
              <a:buBlip>
                <a:blip r:embed="rId2"/>
              </a:buBlip>
            </a:pPr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Массаж и самомассаж,</a:t>
            </a:r>
          </a:p>
          <a:p>
            <a:pPr marL="457200" indent="-457200" fontAlgn="base">
              <a:buBlip>
                <a:blip r:embed="rId2"/>
              </a:buBlip>
            </a:pPr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плоскостопия и формирование правильной осанки,</a:t>
            </a:r>
          </a:p>
          <a:p>
            <a:pPr marL="457200" indent="-457200" fontAlgn="base">
              <a:buBlip>
                <a:blip r:embed="rId2"/>
              </a:buBlip>
            </a:pPr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привычки к повседневной физической активности и заботе о здоровье и др.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2DC2537-1264-4E9B-BDC9-DE4CA32D0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0" l="0" r="99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646" y="3429000"/>
            <a:ext cx="6050154" cy="320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640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3E3097A-5D74-4273-A153-1DB6C265001B}"/>
              </a:ext>
            </a:extLst>
          </p:cNvPr>
          <p:cNvSpPr/>
          <p:nvPr/>
        </p:nvSpPr>
        <p:spPr>
          <a:xfrm>
            <a:off x="783771" y="218857"/>
            <a:ext cx="1062445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закаливания</a:t>
            </a:r>
            <a:r>
              <a:rPr lang="ru-RU" sz="28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профилактика плоскостопия 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это система медицинских мероприятий, которые у нас осуществляются под контролем медицинских работников. Закаливание является существенным, самым эффективным и доступным средством тренировки и совершенствования защитных механизмов организма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FB676E-EBFE-43C6-A643-044BDBD6D7A0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" b="99755" l="5109" r="91522">
                        <a14:foregroundMark x1="67174" y1="41176" x2="64565" y2="90686"/>
                        <a14:foregroundMark x1="80761" y1="95588" x2="69565" y2="90686"/>
                        <a14:foregroundMark x1="54783" y1="90196" x2="65326" y2="91667"/>
                        <a14:foregroundMark x1="68804" y1="86520" x2="64022" y2="87990"/>
                        <a14:foregroundMark x1="56522" y1="80882" x2="51196" y2="74020"/>
                        <a14:foregroundMark x1="71522" y1="35539" x2="62391" y2="34804"/>
                        <a14:foregroundMark x1="72609" y1="15441" x2="76739" y2="24755"/>
                        <a14:foregroundMark x1="47935" y1="980" x2="47935" y2="980"/>
                        <a14:foregroundMark x1="77935" y1="4167" x2="84130" y2="22549"/>
                        <a14:foregroundMark x1="85109" y1="26716" x2="85761" y2="42892"/>
                        <a14:foregroundMark x1="28804" y1="9069" x2="26957" y2="12255"/>
                        <a14:foregroundMark x1="69783" y1="78922" x2="67609" y2="88971"/>
                        <a14:foregroundMark x1="62391" y1="73039" x2="62391" y2="75735"/>
                        <a14:foregroundMark x1="53152" y1="90686" x2="53152" y2="90686"/>
                        <a14:backgroundMark x1="40978" y1="42402" x2="40978" y2="42402"/>
                        <a14:backgroundMark x1="75326" y1="11275" x2="75326" y2="11275"/>
                        <a14:backgroundMark x1="76522" y1="20343" x2="76522" y2="20343"/>
                        <a14:backgroundMark x1="79565" y1="13480" x2="79565" y2="13480"/>
                        <a14:backgroundMark x1="78152" y1="65931" x2="78152" y2="65931"/>
                        <a14:backgroundMark x1="21957" y1="46814" x2="21957" y2="46814"/>
                        <a14:backgroundMark x1="32935" y1="11765" x2="32935" y2="11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50" y="2575027"/>
            <a:ext cx="8340500" cy="36346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883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778F258-1451-45D9-938E-486001488736}"/>
              </a:ext>
            </a:extLst>
          </p:cNvPr>
          <p:cNvSpPr/>
          <p:nvPr/>
        </p:nvSpPr>
        <p:spPr>
          <a:xfrm>
            <a:off x="1015998" y="271866"/>
            <a:ext cx="1078411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 </a:t>
            </a:r>
          </a:p>
          <a:p>
            <a:pPr fontAlgn="base"/>
            <a:endParaRPr lang="ru-RU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Существуют различные комплексы дыхательной гимнастики, которые построены на упражнениях, главными элементами которых являются: глубокое дыхание,</a:t>
            </a:r>
          </a:p>
          <a:p>
            <a:pPr marL="342900" indent="-342900" fontAlgn="base">
              <a:buBlip>
                <a:blip r:embed="rId2"/>
              </a:buBlip>
            </a:pPr>
            <a:r>
              <a:rPr lang="ru-RU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искусственное затруднение дыхания,</a:t>
            </a:r>
          </a:p>
          <a:p>
            <a:pPr marL="342900" indent="-342900" fontAlgn="base">
              <a:buBlip>
                <a:blip r:embed="rId2"/>
              </a:buBlip>
            </a:pPr>
            <a:r>
              <a:rPr lang="ru-RU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задержка дыхания,</a:t>
            </a:r>
          </a:p>
          <a:p>
            <a:pPr marL="342900" indent="-342900" fontAlgn="base">
              <a:buBlip>
                <a:blip r:embed="rId2"/>
              </a:buBlip>
            </a:pPr>
            <a:r>
              <a:rPr lang="ru-RU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замедление дыхания,</a:t>
            </a:r>
          </a:p>
          <a:p>
            <a:pPr marL="342900" indent="-342900" fontAlgn="base">
              <a:buBlip>
                <a:blip r:embed="rId2"/>
              </a:buBlip>
            </a:pPr>
            <a:r>
              <a:rPr lang="ru-RU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поверхностное дыхание.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292674-C63B-4568-A984-425C6AA9E47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57" y="2815771"/>
            <a:ext cx="5544456" cy="3770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7626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1F0FED2-832C-49AB-905D-8752FCF0F980}"/>
              </a:ext>
            </a:extLst>
          </p:cNvPr>
          <p:cNvSpPr/>
          <p:nvPr/>
        </p:nvSpPr>
        <p:spPr>
          <a:xfrm>
            <a:off x="653142" y="182880"/>
            <a:ext cx="1088571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6840"/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МЫШКА И МИШКА.</a:t>
            </a:r>
          </a:p>
          <a:p>
            <a:pPr indent="116840"/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Вы читаете стихотворение, ребёнок выполняет движения.</a:t>
            </a:r>
          </a:p>
          <a:p>
            <a:pPr marL="426720" marR="426720"/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У мишки дом огромный (выпрямиться, встать на носочки, поднять руки вверх, потянуться, посмотреть на руки, вдох)</a:t>
            </a:r>
          </a:p>
          <a:p>
            <a:pPr marL="426720" marR="426720"/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У мышки – очень маленький (присесть, обхватить руками колени, опустить голову, выдох с произнесением звука ш-ш-ш)</a:t>
            </a:r>
          </a:p>
          <a:p>
            <a:pPr marL="426720" marR="426720"/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Мышка ходит в гости к мишке (походить на носочках)</a:t>
            </a:r>
          </a:p>
          <a:p>
            <a:pPr marL="426720" marR="426720"/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Он же к ней не попадёт.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7F5CF3-3125-43AA-8939-FCDFEF1D9F73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6" b="99592" l="298" r="99405">
                        <a14:foregroundMark x1="31250" y1="31793" x2="33036" y2="31386"/>
                        <a14:foregroundMark x1="31399" y1="27446" x2="31399" y2="27446"/>
                        <a14:foregroundMark x1="33780" y1="27717" x2="39583" y2="28804"/>
                        <a14:foregroundMark x1="30357" y1="29755" x2="29762" y2="31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427"/>
          <a:stretch/>
        </p:blipFill>
        <p:spPr bwMode="auto">
          <a:xfrm>
            <a:off x="3798277" y="3094892"/>
            <a:ext cx="2297722" cy="3386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BA5B44-C88C-4589-8D64-198CE4392CED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52" b="98777" l="58185" r="95089">
                        <a14:foregroundMark x1="71577" y1="73641" x2="70387" y2="77582"/>
                        <a14:foregroundMark x1="91815" y1="87908" x2="91815" y2="84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64" t="58902"/>
          <a:stretch/>
        </p:blipFill>
        <p:spPr bwMode="auto">
          <a:xfrm>
            <a:off x="6426653" y="4658617"/>
            <a:ext cx="1593850" cy="18224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15658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1391A31-E7B8-420A-8D68-A55650FB02D1}"/>
              </a:ext>
            </a:extLst>
          </p:cNvPr>
          <p:cNvSpPr/>
          <p:nvPr/>
        </p:nvSpPr>
        <p:spPr>
          <a:xfrm>
            <a:off x="719796" y="287942"/>
            <a:ext cx="107524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6840"/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ПЧЁЛКА.</a:t>
            </a:r>
          </a:p>
          <a:p>
            <a:pPr indent="116840"/>
            <a:r>
              <a:rPr lang="ru-RU" sz="20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Покажите ребенку, как нужно сидеть: прямо, скрестив руки на груди и опустив голову.</a:t>
            </a:r>
          </a:p>
          <a:p>
            <a:pPr marL="426720" marR="426720"/>
            <a:r>
              <a:rPr lang="ru-RU" sz="20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Пчёлка сказала: «</a:t>
            </a:r>
            <a:r>
              <a:rPr lang="ru-RU" sz="20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Жу-жу-жу</a:t>
            </a:r>
            <a:r>
              <a:rPr lang="ru-RU" sz="20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» (сжимаем грудную клетку и на выдохе произносим: ж-ж-ж, затем на вдохе разводим руки в стороны, расправляем плечи и произносим...)</a:t>
            </a:r>
          </a:p>
          <a:p>
            <a:pPr marL="426720" marR="426720"/>
            <a:r>
              <a:rPr lang="ru-RU" sz="20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Полечу и пожужжу, детям мёда принесу (встаёт и, разведя руки в стороны, делает круг по комнате, возвращается на место).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1AE919F-6E03-47D5-B46A-5C8BC0686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58581" y="2226934"/>
            <a:ext cx="4475847" cy="385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864B825-A420-4B0B-9870-EB972E39DB55}"/>
              </a:ext>
            </a:extLst>
          </p:cNvPr>
          <p:cNvSpPr/>
          <p:nvPr/>
        </p:nvSpPr>
        <p:spPr>
          <a:xfrm>
            <a:off x="916743" y="2553689"/>
            <a:ext cx="47806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задача дыхательной гимнастики для ребенка </a:t>
            </a:r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– это научить его правильно, глубоко дышать, максимально наполнять легкие при вдохе, расширяя при этом грудную клетку, а на выдохе освобождать легкие от остаточного воздуха, выталкивая его путем сжатия легких.</a:t>
            </a:r>
          </a:p>
        </p:txBody>
      </p:sp>
    </p:spTree>
    <p:extLst>
      <p:ext uri="{BB962C8B-B14F-4D97-AF65-F5344CB8AC3E}">
        <p14:creationId xmlns:p14="http://schemas.microsoft.com/office/powerpoint/2010/main" val="3363752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AB1CAC3-815B-458A-97F3-45ECBC407E00}"/>
              </a:ext>
            </a:extLst>
          </p:cNvPr>
          <p:cNvSpPr/>
          <p:nvPr/>
        </p:nvSpPr>
        <p:spPr>
          <a:xfrm>
            <a:off x="839372" y="270693"/>
            <a:ext cx="10668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для глаз</a:t>
            </a:r>
          </a:p>
          <a:p>
            <a:pPr marL="342900" indent="-342900" fontAlgn="base">
              <a:buBlip>
                <a:blip r:embed="rId2"/>
              </a:buBlip>
            </a:pPr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снимает глазное напряжение,</a:t>
            </a:r>
          </a:p>
          <a:p>
            <a:pPr marL="342900" indent="-342900" fontAlgn="base">
              <a:buBlip>
                <a:blip r:embed="rId2"/>
              </a:buBlip>
            </a:pPr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укрепляет мышцы глаз и совершенствует их координацию.</a:t>
            </a:r>
          </a:p>
          <a:p>
            <a:pPr marL="342900" indent="-342900" fontAlgn="base">
              <a:buBlip>
                <a:blip r:embed="rId2"/>
              </a:buBlip>
            </a:pPr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Ее можно делать как паузу и разгрузку в ходе детских занятий, требующих усидчивости и дающих нагрузку на зрение.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0F396E4-B2AD-4995-995A-58674DEDD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095" y="2504049"/>
            <a:ext cx="6703880" cy="391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84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304152B-464E-47BD-B87B-154CC2C3E6EF}"/>
              </a:ext>
            </a:extLst>
          </p:cNvPr>
          <p:cNvSpPr/>
          <p:nvPr/>
        </p:nvSpPr>
        <p:spPr>
          <a:xfrm>
            <a:off x="1017635" y="534573"/>
            <a:ext cx="6096000" cy="49552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«Снежинки»</a:t>
            </a:r>
          </a:p>
          <a:p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Мы снежинку увидали,</a:t>
            </a:r>
          </a:p>
          <a:p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sz="24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снежинкою</a:t>
            </a:r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играли.</a:t>
            </a:r>
          </a:p>
          <a:p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Снежинки вправо полетели,</a:t>
            </a:r>
          </a:p>
          <a:p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Дети вправо посмотрели.</a:t>
            </a:r>
          </a:p>
          <a:p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Вот снежинки полетели,</a:t>
            </a:r>
          </a:p>
          <a:p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Дети влево посмотрели.</a:t>
            </a:r>
          </a:p>
          <a:p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Ветер снег вверх поднимал</a:t>
            </a:r>
          </a:p>
          <a:p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И на землю опускал…</a:t>
            </a:r>
          </a:p>
          <a:p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Дети смотрят вверх и вниз.</a:t>
            </a:r>
          </a:p>
          <a:p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Все на землю улеглись.</a:t>
            </a:r>
          </a:p>
          <a:p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Глазки закрываем,</a:t>
            </a:r>
          </a:p>
          <a:p>
            <a:r>
              <a:rPr lang="ru-RU" sz="2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Глазки отдыхают.</a:t>
            </a: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7A2DEC60-4132-45A0-A6D8-D92AEE0CB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5" b="100000" l="0" r="100000">
                        <a14:foregroundMark x1="50109" y1="49257" x2="50109" y2="49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618" y="814590"/>
            <a:ext cx="5106572" cy="522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6703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643</Words>
  <Application>Microsoft Office PowerPoint</Application>
  <PresentationFormat>Широкоэкранный</PresentationFormat>
  <Paragraphs>73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Физкультурно-оздоровительные технологии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Физкультурно-оздоровительные технологии</dc:title>
  <dc:creator>днс</dc:creator>
  <cp:lastModifiedBy>aliievnaa24@mail.ru</cp:lastModifiedBy>
  <cp:revision>13</cp:revision>
  <dcterms:created xsi:type="dcterms:W3CDTF">2022-02-03T05:16:13Z</dcterms:created>
  <dcterms:modified xsi:type="dcterms:W3CDTF">2023-08-11T09:52:58Z</dcterms:modified>
</cp:coreProperties>
</file>