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56" r:id="rId3"/>
    <p:sldId id="257" r:id="rId4"/>
    <p:sldId id="258" r:id="rId5"/>
    <p:sldId id="259" r:id="rId6"/>
    <p:sldId id="273" r:id="rId7"/>
    <p:sldId id="274" r:id="rId8"/>
    <p:sldId id="260" r:id="rId9"/>
    <p:sldId id="261" r:id="rId10"/>
    <p:sldId id="263" r:id="rId11"/>
    <p:sldId id="262" r:id="rId12"/>
    <p:sldId id="264" r:id="rId13"/>
    <p:sldId id="265" r:id="rId14"/>
    <p:sldId id="266" r:id="rId15"/>
    <p:sldId id="269" r:id="rId16"/>
    <p:sldId id="270" r:id="rId17"/>
    <p:sldId id="268" r:id="rId18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Gerbera" panose="02000500000000000000" charset="-52"/>
      <p:regular r:id="rId25"/>
    </p:embeddedFont>
    <p:embeddedFont>
      <p:font typeface="Gerbera-Bold" panose="02000800000000000000" charset="-52"/>
      <p:regular r:id="rId26"/>
    </p:embeddedFont>
    <p:embeddedFont>
      <p:font typeface="Gerbera-Light" panose="02000300000000000000" charset="-52"/>
      <p:regular r:id="rId27"/>
    </p:embeddedFont>
    <p:embeddedFont>
      <p:font typeface="Gerbera-Medium" panose="02000600000000000000" charset="-52"/>
      <p:regular r:id="rId2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rzaliev Arsen" initials="MA" lastIdx="2" clrIdx="0">
    <p:extLst>
      <p:ext uri="{19B8F6BF-5375-455C-9EA6-DF929625EA0E}">
        <p15:presenceInfo xmlns:p15="http://schemas.microsoft.com/office/powerpoint/2012/main" userId="4ab287b25921019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2AE2"/>
    <a:srgbClr val="3C4043"/>
    <a:srgbClr val="ECEFF6"/>
    <a:srgbClr val="DB7E5D"/>
    <a:srgbClr val="A2A29D"/>
    <a:srgbClr val="836D7A"/>
    <a:srgbClr val="80959C"/>
    <a:srgbClr val="FAFBFE"/>
    <a:srgbClr val="F6700E"/>
    <a:srgbClr val="3700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98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DD56A-170A-41DC-8851-369244483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B903946-D7A3-4941-90B2-DEBD08D9A9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7E4DA-7508-423F-BB5A-751629618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E2580-81FC-4334-B81E-A4F7452EC3EF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398B6B-242B-4107-ABAF-F9F470CAC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8DEB88-2807-4CA4-97BD-D227E9205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6688-3027-4C9E-863E-6FDF530C1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2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61F4D1-ADB7-4A80-94E6-64F213A33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31320C-6224-447A-A39B-21203AB4E1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5DF534-85A7-42D7-B9EC-A12A2AA5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E2580-81FC-4334-B81E-A4F7452EC3EF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1579E8-23A0-46CD-BFF4-022B2D255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125CBE-9DE5-4938-92D7-0B8058E06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6688-3027-4C9E-863E-6FDF530C1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21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AD84793-288B-49E9-B8D3-E162FDBA1F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13E4882-C8DE-4C22-AA66-CDE7670CAD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527E31-0D68-4762-B4ED-FD342FC38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E2580-81FC-4334-B81E-A4F7452EC3EF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9BEEC9-FA34-438F-84FB-95B4797D1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A055E4-32FD-4994-B95D-B1C472CEA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6688-3027-4C9E-863E-6FDF530C1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012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170B57-76B9-4471-A45C-ABCB73FB4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32F77C-3905-488B-992A-F4AE8519D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785C2D-2A81-4F8E-BD34-B3F94ADEE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E2580-81FC-4334-B81E-A4F7452EC3EF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6A3801-9FC1-4277-A4DF-B017EB68E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224346-151C-4E39-8DBE-EDD32B538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6688-3027-4C9E-863E-6FDF530C1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070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F3C2B2-CB60-480A-ABE5-F8167C73E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C72FC6-18D1-4CA4-94ED-3EC42FC65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10E3EC-6263-4381-8481-CAF9F8A1F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E2580-81FC-4334-B81E-A4F7452EC3EF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B3C8E3-6F11-4E9C-91C2-1EE8491D6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B25D41-CE57-4B6B-A266-3E94CF1ED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6688-3027-4C9E-863E-6FDF530C1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258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077FA9-AD17-4001-930F-624AF4F22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1DD464-8B7F-42A9-96AA-0D0285B3F4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1B3C92-9303-43CA-BBF4-353A92289B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F21925-A4A8-4CBE-8A6F-879B3D080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E2580-81FC-4334-B81E-A4F7452EC3EF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7F44EB-B0C3-476D-8D44-1F9361EC2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DAF3E8-A58E-45B9-B604-E2AF1AEC6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6688-3027-4C9E-863E-6FDF530C1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718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B4C498-8384-4F0E-8310-E768EF5AE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003310-5B82-4857-AD22-6C3F7AC27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67E8CC-19BB-4AF5-BE50-D999AFAC84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4C18316-CC56-4B41-9191-91C10B1106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9BE5F98-8765-4C11-838A-4A2F62DAB5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82F0355-F407-4FEB-A9FF-C4E0472E6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E2580-81FC-4334-B81E-A4F7452EC3EF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F4D1E3-CBCF-4AA1-A77A-19622F21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754D6BB-8011-4F81-B54D-2A79BADF5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6688-3027-4C9E-863E-6FDF530C1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550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E3FD44-5833-4539-B217-0E6F732C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544AFD3-4DF4-4C21-95B7-929265803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E2580-81FC-4334-B81E-A4F7452EC3EF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16B0E99-7012-4B7B-931B-8803C7E7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33638B7-E00A-4974-8E91-6B35BA4E3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6688-3027-4C9E-863E-6FDF530C1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849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73B288B-45C9-4A45-96EF-1C7A2E992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E2580-81FC-4334-B81E-A4F7452EC3EF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F5ECEF9-22F5-45A4-8C3B-BF47F7288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DE0180C-1227-4021-BF31-84B8A5C6D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6688-3027-4C9E-863E-6FDF530C1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521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64ADB2-EFA9-4F9E-9F48-991FE5769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23324A-C5AD-4B8C-A0D8-9467C19BB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7255E6-8C10-4635-A894-B8C35CA4F4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BACA5E-1017-4050-B9CD-8748A10BA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E2580-81FC-4334-B81E-A4F7452EC3EF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1C6FF4-0286-4FB9-BC27-C17B893ED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884A86-96EE-4288-A47A-ABFB239E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6688-3027-4C9E-863E-6FDF530C1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932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81CEC0-8DA5-40DE-B2DC-9693B3C7E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AC0B78E-1D6A-440D-BBBD-584762F7D0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E1DF332-2B55-4A27-82BE-DE5AEE54A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315817-CF3B-47F0-840D-672CA3CFC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E2580-81FC-4334-B81E-A4F7452EC3EF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0D0CF3-01BE-4800-8A82-2DDF2616A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358A3-3FB6-4796-B958-D3D307CFA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6688-3027-4C9E-863E-6FDF530C1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33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D389-F891-443C-800D-D6A4337FC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ECC139-4A1F-42E7-9FE0-1686878BF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66A88B-45BA-4F8D-86FD-7D2FBD08AD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E2580-81FC-4334-B81E-A4F7452EC3EF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17C538-2E04-4A25-A436-F626CCAE71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EA3051-65DB-423D-B496-06C1C22D7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26688-3027-4C9E-863E-6FDF530C1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65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D8FDC42-D5A6-4B43-9CB4-BBF8CDDDA3F5}"/>
              </a:ext>
            </a:extLst>
          </p:cNvPr>
          <p:cNvSpPr/>
          <p:nvPr/>
        </p:nvSpPr>
        <p:spPr>
          <a:xfrm>
            <a:off x="5805057" y="4805546"/>
            <a:ext cx="948905" cy="948905"/>
          </a:xfrm>
          <a:prstGeom prst="rect">
            <a:avLst/>
          </a:prstGeom>
          <a:solidFill>
            <a:srgbClr val="F67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05F6B3-D6B8-4319-9372-8E8BBEC9DF77}"/>
              </a:ext>
            </a:extLst>
          </p:cNvPr>
          <p:cNvSpPr/>
          <p:nvPr/>
        </p:nvSpPr>
        <p:spPr>
          <a:xfrm rot="16200000">
            <a:off x="9797253" y="1850365"/>
            <a:ext cx="2277374" cy="879894"/>
          </a:xfrm>
          <a:prstGeom prst="rect">
            <a:avLst/>
          </a:prstGeom>
          <a:solidFill>
            <a:srgbClr val="2C2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C2AE2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828F60C-7541-4FFD-80C7-D181804E5329}"/>
              </a:ext>
            </a:extLst>
          </p:cNvPr>
          <p:cNvSpPr/>
          <p:nvPr/>
        </p:nvSpPr>
        <p:spPr>
          <a:xfrm>
            <a:off x="8807570" y="875580"/>
            <a:ext cx="2277374" cy="879894"/>
          </a:xfrm>
          <a:prstGeom prst="rect">
            <a:avLst/>
          </a:prstGeom>
          <a:solidFill>
            <a:srgbClr val="2C2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B8C7BC-32EA-49BC-A8E7-1A8BA7D68490}"/>
              </a:ext>
            </a:extLst>
          </p:cNvPr>
          <p:cNvSpPr txBox="1"/>
          <p:nvPr/>
        </p:nvSpPr>
        <p:spPr>
          <a:xfrm>
            <a:off x="324754" y="1648756"/>
            <a:ext cx="54803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2C2AE2"/>
                </a:solidFill>
                <a:latin typeface="Gerbera-Bold" panose="02000800000000000000" pitchFamily="2" charset="-52"/>
              </a:rPr>
              <a:t>ПОЛЬЗА И РИСКИ БАНКОВСКИХ КАРТ</a:t>
            </a:r>
          </a:p>
          <a:p>
            <a:pPr algn="l"/>
            <a:endParaRPr lang="ru-RU" sz="800" dirty="0">
              <a:solidFill>
                <a:srgbClr val="03DAC6"/>
              </a:solidFill>
              <a:latin typeface="Gerbera-Medium" panose="02000600000000000000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C512826-C309-435C-ACEC-A7D298A375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4"/>
          <a:stretch/>
        </p:blipFill>
        <p:spPr>
          <a:xfrm>
            <a:off x="6096000" y="1134689"/>
            <a:ext cx="4988944" cy="4360653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4B165E0-5CDC-4C12-8ABE-BCE6F05758AC}"/>
              </a:ext>
            </a:extLst>
          </p:cNvPr>
          <p:cNvGrpSpPr/>
          <p:nvPr/>
        </p:nvGrpSpPr>
        <p:grpSpPr>
          <a:xfrm>
            <a:off x="522663" y="4157463"/>
            <a:ext cx="1213979" cy="226694"/>
            <a:chOff x="522663" y="4157463"/>
            <a:chExt cx="1213979" cy="226694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0968C218-28D6-4F23-B1E8-86FC029B32DD}"/>
                </a:ext>
              </a:extLst>
            </p:cNvPr>
            <p:cNvSpPr/>
            <p:nvPr/>
          </p:nvSpPr>
          <p:spPr>
            <a:xfrm>
              <a:off x="522663" y="4157463"/>
              <a:ext cx="45719" cy="45719"/>
            </a:xfrm>
            <a:prstGeom prst="ellipse">
              <a:avLst/>
            </a:prstGeom>
            <a:solidFill>
              <a:srgbClr val="2C2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7692FE2D-38D8-4622-9C1F-EDA46963F34D}"/>
                </a:ext>
              </a:extLst>
            </p:cNvPr>
            <p:cNvSpPr/>
            <p:nvPr/>
          </p:nvSpPr>
          <p:spPr>
            <a:xfrm>
              <a:off x="756315" y="4157463"/>
              <a:ext cx="45719" cy="45719"/>
            </a:xfrm>
            <a:prstGeom prst="ellipse">
              <a:avLst/>
            </a:prstGeom>
            <a:solidFill>
              <a:srgbClr val="2C2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956787D4-894A-4F26-B102-822DD547874C}"/>
                </a:ext>
              </a:extLst>
            </p:cNvPr>
            <p:cNvSpPr/>
            <p:nvPr/>
          </p:nvSpPr>
          <p:spPr>
            <a:xfrm>
              <a:off x="989967" y="4157463"/>
              <a:ext cx="45719" cy="45719"/>
            </a:xfrm>
            <a:prstGeom prst="ellipse">
              <a:avLst/>
            </a:prstGeom>
            <a:solidFill>
              <a:srgbClr val="2C2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43D570E3-8F25-4AFE-8E62-8A39192067F8}"/>
                </a:ext>
              </a:extLst>
            </p:cNvPr>
            <p:cNvSpPr/>
            <p:nvPr/>
          </p:nvSpPr>
          <p:spPr>
            <a:xfrm>
              <a:off x="1223619" y="4157463"/>
              <a:ext cx="45719" cy="45719"/>
            </a:xfrm>
            <a:prstGeom prst="ellipse">
              <a:avLst/>
            </a:prstGeom>
            <a:solidFill>
              <a:srgbClr val="2C2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554953B8-69C7-41D0-B4E5-D7ECE7D88A93}"/>
                </a:ext>
              </a:extLst>
            </p:cNvPr>
            <p:cNvSpPr/>
            <p:nvPr/>
          </p:nvSpPr>
          <p:spPr>
            <a:xfrm>
              <a:off x="1457271" y="4157463"/>
              <a:ext cx="45719" cy="45719"/>
            </a:xfrm>
            <a:prstGeom prst="ellipse">
              <a:avLst/>
            </a:prstGeom>
            <a:solidFill>
              <a:srgbClr val="2C2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A54AABB7-D838-44CD-9C23-49D8114EDDB7}"/>
                </a:ext>
              </a:extLst>
            </p:cNvPr>
            <p:cNvSpPr/>
            <p:nvPr/>
          </p:nvSpPr>
          <p:spPr>
            <a:xfrm>
              <a:off x="1690923" y="4157463"/>
              <a:ext cx="45719" cy="45719"/>
            </a:xfrm>
            <a:prstGeom prst="ellipse">
              <a:avLst/>
            </a:prstGeom>
            <a:solidFill>
              <a:srgbClr val="2C2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0B863A94-FCA8-41EF-8553-98DD1286D08D}"/>
                </a:ext>
              </a:extLst>
            </p:cNvPr>
            <p:cNvSpPr/>
            <p:nvPr/>
          </p:nvSpPr>
          <p:spPr>
            <a:xfrm>
              <a:off x="522663" y="4338438"/>
              <a:ext cx="45719" cy="45719"/>
            </a:xfrm>
            <a:prstGeom prst="ellipse">
              <a:avLst/>
            </a:prstGeom>
            <a:solidFill>
              <a:srgbClr val="2C2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70681FC-9280-4666-9360-7E76CDA1266D}"/>
                </a:ext>
              </a:extLst>
            </p:cNvPr>
            <p:cNvSpPr/>
            <p:nvPr/>
          </p:nvSpPr>
          <p:spPr>
            <a:xfrm>
              <a:off x="756315" y="4338438"/>
              <a:ext cx="45719" cy="45719"/>
            </a:xfrm>
            <a:prstGeom prst="ellipse">
              <a:avLst/>
            </a:prstGeom>
            <a:solidFill>
              <a:srgbClr val="2C2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00A3C371-7CE4-4935-93D2-312A2DA431B2}"/>
                </a:ext>
              </a:extLst>
            </p:cNvPr>
            <p:cNvSpPr/>
            <p:nvPr/>
          </p:nvSpPr>
          <p:spPr>
            <a:xfrm>
              <a:off x="989967" y="4338438"/>
              <a:ext cx="45719" cy="45719"/>
            </a:xfrm>
            <a:prstGeom prst="ellipse">
              <a:avLst/>
            </a:prstGeom>
            <a:solidFill>
              <a:srgbClr val="2C2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A951BFFD-6DB7-4BF5-B31D-9623B01C9E7D}"/>
                </a:ext>
              </a:extLst>
            </p:cNvPr>
            <p:cNvSpPr/>
            <p:nvPr/>
          </p:nvSpPr>
          <p:spPr>
            <a:xfrm>
              <a:off x="1223619" y="4338438"/>
              <a:ext cx="45719" cy="45719"/>
            </a:xfrm>
            <a:prstGeom prst="ellipse">
              <a:avLst/>
            </a:prstGeom>
            <a:solidFill>
              <a:srgbClr val="2C2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6F44EAC1-BF7C-4ED8-A693-32394B86B422}"/>
                </a:ext>
              </a:extLst>
            </p:cNvPr>
            <p:cNvSpPr/>
            <p:nvPr/>
          </p:nvSpPr>
          <p:spPr>
            <a:xfrm>
              <a:off x="1457271" y="4338438"/>
              <a:ext cx="45719" cy="45719"/>
            </a:xfrm>
            <a:prstGeom prst="ellipse">
              <a:avLst/>
            </a:prstGeom>
            <a:solidFill>
              <a:srgbClr val="2C2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27FE82E5-4D91-4CD6-9EEE-30101A205CC5}"/>
                </a:ext>
              </a:extLst>
            </p:cNvPr>
            <p:cNvSpPr/>
            <p:nvPr/>
          </p:nvSpPr>
          <p:spPr>
            <a:xfrm>
              <a:off x="1690923" y="4338438"/>
              <a:ext cx="45719" cy="45719"/>
            </a:xfrm>
            <a:prstGeom prst="ellipse">
              <a:avLst/>
            </a:prstGeom>
            <a:solidFill>
              <a:srgbClr val="2C2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214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03906 4.81481E-6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9E7217D-67F9-4727-BAF7-CB7163783037}"/>
              </a:ext>
            </a:extLst>
          </p:cNvPr>
          <p:cNvSpPr/>
          <p:nvPr/>
        </p:nvSpPr>
        <p:spPr>
          <a:xfrm>
            <a:off x="4571861" y="2383207"/>
            <a:ext cx="914539" cy="847276"/>
          </a:xfrm>
          <a:prstGeom prst="rect">
            <a:avLst/>
          </a:prstGeom>
          <a:solidFill>
            <a:srgbClr val="F67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896D3BD5-0A65-4AE9-88EB-E4B7E017F7B9}"/>
              </a:ext>
            </a:extLst>
          </p:cNvPr>
          <p:cNvSpPr/>
          <p:nvPr/>
        </p:nvSpPr>
        <p:spPr>
          <a:xfrm rot="16200000">
            <a:off x="10415552" y="1022268"/>
            <a:ext cx="1463450" cy="565424"/>
          </a:xfrm>
          <a:prstGeom prst="rect">
            <a:avLst/>
          </a:prstGeom>
          <a:solidFill>
            <a:srgbClr val="2C2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C2AE2"/>
              </a:solidFill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A623340E-6BBF-4170-BC38-F1BF9EB1F704}"/>
              </a:ext>
            </a:extLst>
          </p:cNvPr>
          <p:cNvSpPr/>
          <p:nvPr/>
        </p:nvSpPr>
        <p:spPr>
          <a:xfrm>
            <a:off x="9683826" y="324327"/>
            <a:ext cx="1463451" cy="565424"/>
          </a:xfrm>
          <a:prstGeom prst="rect">
            <a:avLst/>
          </a:prstGeom>
          <a:solidFill>
            <a:srgbClr val="2C2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E1CC3F-DC20-4817-B39C-BBD474EE260F}"/>
              </a:ext>
            </a:extLst>
          </p:cNvPr>
          <p:cNvSpPr txBox="1"/>
          <p:nvPr/>
        </p:nvSpPr>
        <p:spPr>
          <a:xfrm>
            <a:off x="391501" y="691982"/>
            <a:ext cx="3543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800" b="0" i="0" dirty="0">
                <a:solidFill>
                  <a:srgbClr val="2C2AE2"/>
                </a:solidFill>
                <a:effectLst/>
                <a:latin typeface="Gerbera" panose="02000500000000000000" pitchFamily="2" charset="-52"/>
              </a:rPr>
              <a:t>Если вас обманули!</a:t>
            </a:r>
            <a:endParaRPr lang="ru-RU" sz="4800" dirty="0">
              <a:solidFill>
                <a:srgbClr val="2C2AE2"/>
              </a:solidFill>
              <a:latin typeface="Gerbera" panose="02000500000000000000" pitchFamily="2" charset="-5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19A6553-46FD-4F61-99B1-32B58D8D81D1}"/>
              </a:ext>
            </a:extLst>
          </p:cNvPr>
          <p:cNvSpPr/>
          <p:nvPr/>
        </p:nvSpPr>
        <p:spPr>
          <a:xfrm>
            <a:off x="391501" y="5108211"/>
            <a:ext cx="3543200" cy="1381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>
              <a:latin typeface="Gerbera-Bold" panose="02000800000000000000" pitchFamily="2" charset="-52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7145884-DA58-419F-B7A2-93E3CE015D27}"/>
              </a:ext>
            </a:extLst>
          </p:cNvPr>
          <p:cNvSpPr/>
          <p:nvPr/>
        </p:nvSpPr>
        <p:spPr>
          <a:xfrm>
            <a:off x="391501" y="3429000"/>
            <a:ext cx="3543200" cy="1381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>
              <a:latin typeface="Gerbera-Bold" panose="02000800000000000000" pitchFamily="2" charset="-52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5CE28DE-AE57-4727-B0DF-7C805EC152BA}"/>
              </a:ext>
            </a:extLst>
          </p:cNvPr>
          <p:cNvSpPr/>
          <p:nvPr/>
        </p:nvSpPr>
        <p:spPr>
          <a:xfrm>
            <a:off x="4123548" y="5108211"/>
            <a:ext cx="3543200" cy="1381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>
              <a:latin typeface="Gerbera-Bold" panose="02000800000000000000" pitchFamily="2" charset="-52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83C1F53-F09B-46ED-B82F-EBA9F27F7DA6}"/>
              </a:ext>
            </a:extLst>
          </p:cNvPr>
          <p:cNvSpPr/>
          <p:nvPr/>
        </p:nvSpPr>
        <p:spPr>
          <a:xfrm>
            <a:off x="4123549" y="3436627"/>
            <a:ext cx="3543200" cy="1381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latin typeface="Gerbera-Light" panose="02000300000000000000" pitchFamily="2" charset="-52"/>
              </a:rPr>
              <a:t>Срочно позвоните в банк по номеру горячей линии, указанному на самой карте или на официальном сайте банка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832C160-C9DB-4A72-83AE-EEE3A83E8CB4}"/>
              </a:ext>
            </a:extLst>
          </p:cNvPr>
          <p:cNvSpPr/>
          <p:nvPr/>
        </p:nvSpPr>
        <p:spPr>
          <a:xfrm>
            <a:off x="7855595" y="5115838"/>
            <a:ext cx="3543200" cy="1381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>
              <a:latin typeface="Gerbera-Bold" panose="02000800000000000000" pitchFamily="2" charset="-52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2A1D472-2E6E-42D9-AA1C-69A716AF3BC7}"/>
              </a:ext>
            </a:extLst>
          </p:cNvPr>
          <p:cNvSpPr/>
          <p:nvPr/>
        </p:nvSpPr>
        <p:spPr>
          <a:xfrm>
            <a:off x="7855595" y="3436627"/>
            <a:ext cx="3543200" cy="1381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>
              <a:latin typeface="Gerbera-Bold" panose="02000800000000000000" pitchFamily="2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ACE5E1-F400-435A-BACE-9611ABA8E9BF}"/>
              </a:ext>
            </a:extLst>
          </p:cNvPr>
          <p:cNvSpPr txBox="1"/>
          <p:nvPr/>
        </p:nvSpPr>
        <p:spPr>
          <a:xfrm>
            <a:off x="1057276" y="3429000"/>
            <a:ext cx="2877426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rgbClr val="3C4043"/>
                </a:solidFill>
                <a:latin typeface="Gerbera" panose="02000500000000000000" pitchFamily="2" charset="-52"/>
              </a:rPr>
              <a:t>Срочно позвоните в банк по номеру горячей линии, указанному на самой карте или на официальном сайте банка</a:t>
            </a:r>
          </a:p>
          <a:p>
            <a:pPr algn="l"/>
            <a:endParaRPr lang="ru-RU" sz="800" dirty="0">
              <a:solidFill>
                <a:srgbClr val="3C4043"/>
              </a:solidFill>
              <a:latin typeface="Gerbera-Medium" panose="02000600000000000000" pitchFamily="2" charset="-5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A17B30-1B2D-49BD-9BEF-A0F2158FEF86}"/>
              </a:ext>
            </a:extLst>
          </p:cNvPr>
          <p:cNvSpPr txBox="1"/>
          <p:nvPr/>
        </p:nvSpPr>
        <p:spPr>
          <a:xfrm>
            <a:off x="4789322" y="3836804"/>
            <a:ext cx="28774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rgbClr val="3C4043"/>
                </a:solidFill>
                <a:latin typeface="Gerbera" panose="02000500000000000000" pitchFamily="2" charset="-52"/>
              </a:rPr>
              <a:t>Попросите заблокировать карту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E1E111-71E3-4C8B-81A7-D751B7FEF109}"/>
              </a:ext>
            </a:extLst>
          </p:cNvPr>
          <p:cNvSpPr txBox="1"/>
          <p:nvPr/>
        </p:nvSpPr>
        <p:spPr>
          <a:xfrm>
            <a:off x="1057276" y="5637190"/>
            <a:ext cx="28774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rgbClr val="3C4043"/>
                </a:solidFill>
                <a:latin typeface="Gerbera" panose="02000500000000000000" pitchFamily="2" charset="-52"/>
              </a:rPr>
              <a:t>Запросите выписку по счету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F950F3-CFBD-4533-A84B-83A4789830BD}"/>
              </a:ext>
            </a:extLst>
          </p:cNvPr>
          <p:cNvSpPr txBox="1"/>
          <p:nvPr/>
        </p:nvSpPr>
        <p:spPr>
          <a:xfrm>
            <a:off x="4789322" y="5521774"/>
            <a:ext cx="28774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rgbClr val="3C4043"/>
                </a:solidFill>
                <a:latin typeface="Gerbera" panose="02000500000000000000" pitchFamily="2" charset="-52"/>
              </a:rPr>
              <a:t>Напишите заявление о несогласии с операцией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C562E74-FC00-47D6-BD69-501A2323550D}"/>
              </a:ext>
            </a:extLst>
          </p:cNvPr>
          <p:cNvSpPr txBox="1"/>
          <p:nvPr/>
        </p:nvSpPr>
        <p:spPr>
          <a:xfrm>
            <a:off x="8521369" y="3836804"/>
            <a:ext cx="28774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rgbClr val="3C4043"/>
                </a:solidFill>
                <a:latin typeface="Gerbera" panose="02000500000000000000" pitchFamily="2" charset="-52"/>
              </a:rPr>
              <a:t>Обратитесь с паспортом в отделение своего банка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5A2D0F-A5AB-4DCC-88DC-959F19F03792}"/>
              </a:ext>
            </a:extLst>
          </p:cNvPr>
          <p:cNvSpPr txBox="1"/>
          <p:nvPr/>
        </p:nvSpPr>
        <p:spPr>
          <a:xfrm>
            <a:off x="8521369" y="5521774"/>
            <a:ext cx="28774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rgbClr val="3C4043"/>
                </a:solidFill>
                <a:latin typeface="Gerbera" panose="02000500000000000000" pitchFamily="2" charset="-52"/>
              </a:rPr>
              <a:t>Обратитесь в полицию по месту жительства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474B47B-A4DF-42CA-B5C6-4739588B35BC}"/>
              </a:ext>
            </a:extLst>
          </p:cNvPr>
          <p:cNvSpPr txBox="1"/>
          <p:nvPr/>
        </p:nvSpPr>
        <p:spPr>
          <a:xfrm>
            <a:off x="397792" y="3865579"/>
            <a:ext cx="558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2800" dirty="0">
                <a:solidFill>
                  <a:srgbClr val="2C2AE2"/>
                </a:solidFill>
                <a:latin typeface="Gerbera-Bold" panose="02000800000000000000" pitchFamily="2" charset="-52"/>
              </a:rPr>
              <a:t>01</a:t>
            </a:r>
            <a:endParaRPr lang="ru-RU" sz="600" dirty="0">
              <a:solidFill>
                <a:srgbClr val="2C2AE2"/>
              </a:solidFill>
              <a:latin typeface="Gerbera-Bold" panose="02000800000000000000" pitchFamily="2" charset="-5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B7C880C-267C-4258-AFB5-6CBA13D1A2D4}"/>
              </a:ext>
            </a:extLst>
          </p:cNvPr>
          <p:cNvSpPr txBox="1"/>
          <p:nvPr/>
        </p:nvSpPr>
        <p:spPr>
          <a:xfrm>
            <a:off x="4123547" y="3852193"/>
            <a:ext cx="598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2800" dirty="0">
                <a:solidFill>
                  <a:srgbClr val="F6700E"/>
                </a:solidFill>
                <a:latin typeface="Gerbera-Bold" panose="02000800000000000000" pitchFamily="2" charset="-52"/>
              </a:rPr>
              <a:t>02</a:t>
            </a:r>
            <a:endParaRPr lang="ru-RU" sz="600" dirty="0">
              <a:solidFill>
                <a:srgbClr val="F6700E"/>
              </a:solidFill>
              <a:latin typeface="Gerbera-Bold" panose="02000800000000000000" pitchFamily="2" charset="-5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AFD23B4-2BA6-469D-9FC1-FFC357E3A17A}"/>
              </a:ext>
            </a:extLst>
          </p:cNvPr>
          <p:cNvSpPr txBox="1"/>
          <p:nvPr/>
        </p:nvSpPr>
        <p:spPr>
          <a:xfrm>
            <a:off x="7827102" y="3867582"/>
            <a:ext cx="599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2800" dirty="0">
                <a:solidFill>
                  <a:srgbClr val="2C2AE2"/>
                </a:solidFill>
                <a:latin typeface="Gerbera-Bold" panose="02000800000000000000" pitchFamily="2" charset="-52"/>
              </a:rPr>
              <a:t>03</a:t>
            </a:r>
            <a:endParaRPr lang="ru-RU" sz="600" dirty="0">
              <a:solidFill>
                <a:srgbClr val="2C2AE2"/>
              </a:solidFill>
              <a:latin typeface="Gerbera-Bold" panose="02000800000000000000" pitchFamily="2" charset="-5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1409325-826C-4A43-B780-9FB8123CF093}"/>
              </a:ext>
            </a:extLst>
          </p:cNvPr>
          <p:cNvSpPr txBox="1"/>
          <p:nvPr/>
        </p:nvSpPr>
        <p:spPr>
          <a:xfrm>
            <a:off x="383189" y="5529004"/>
            <a:ext cx="593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2800" dirty="0">
                <a:solidFill>
                  <a:srgbClr val="F6700E"/>
                </a:solidFill>
                <a:latin typeface="Gerbera-Bold" panose="02000800000000000000" pitchFamily="2" charset="-52"/>
              </a:rPr>
              <a:t>04</a:t>
            </a:r>
            <a:endParaRPr lang="ru-RU" sz="600" dirty="0">
              <a:solidFill>
                <a:srgbClr val="F6700E"/>
              </a:solidFill>
              <a:latin typeface="Gerbera-Bold" panose="02000800000000000000" pitchFamily="2" charset="-52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8BFC02B-921A-41A1-9340-EAC581A1898D}"/>
              </a:ext>
            </a:extLst>
          </p:cNvPr>
          <p:cNvSpPr txBox="1"/>
          <p:nvPr/>
        </p:nvSpPr>
        <p:spPr>
          <a:xfrm>
            <a:off x="4117135" y="5537162"/>
            <a:ext cx="60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2800" dirty="0">
                <a:solidFill>
                  <a:srgbClr val="2C2AE2"/>
                </a:solidFill>
                <a:latin typeface="Gerbera-Bold" panose="02000800000000000000" pitchFamily="2" charset="-52"/>
              </a:rPr>
              <a:t>05</a:t>
            </a:r>
            <a:endParaRPr lang="ru-RU" sz="600" dirty="0">
              <a:solidFill>
                <a:srgbClr val="2C2AE2"/>
              </a:solidFill>
              <a:latin typeface="Gerbera-Bold" panose="02000800000000000000" pitchFamily="2" charset="-52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46C2E7B-41AD-41EE-B90A-CEF5E39084E9}"/>
              </a:ext>
            </a:extLst>
          </p:cNvPr>
          <p:cNvSpPr txBox="1"/>
          <p:nvPr/>
        </p:nvSpPr>
        <p:spPr>
          <a:xfrm>
            <a:off x="7855594" y="5538941"/>
            <a:ext cx="611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2800" dirty="0">
                <a:solidFill>
                  <a:srgbClr val="F6700E"/>
                </a:solidFill>
                <a:latin typeface="Gerbera-Bold" panose="02000800000000000000" pitchFamily="2" charset="-52"/>
              </a:rPr>
              <a:t>06</a:t>
            </a:r>
            <a:endParaRPr lang="ru-RU" sz="600" dirty="0">
              <a:solidFill>
                <a:srgbClr val="F6700E"/>
              </a:solidFill>
              <a:latin typeface="Gerbera-Bold" panose="02000800000000000000" pitchFamily="2" charset="-52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77E9957-E205-4C87-B5C3-128EBC0B38CA}"/>
              </a:ext>
            </a:extLst>
          </p:cNvPr>
          <p:cNvSpPr/>
          <p:nvPr/>
        </p:nvSpPr>
        <p:spPr>
          <a:xfrm>
            <a:off x="392714" y="4759325"/>
            <a:ext cx="3543200" cy="48806"/>
          </a:xfrm>
          <a:prstGeom prst="rect">
            <a:avLst/>
          </a:prstGeom>
          <a:solidFill>
            <a:srgbClr val="2C2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97B82299-CAE2-4ABE-9CCA-50F22FA4BC98}"/>
              </a:ext>
            </a:extLst>
          </p:cNvPr>
          <p:cNvSpPr/>
          <p:nvPr/>
        </p:nvSpPr>
        <p:spPr>
          <a:xfrm>
            <a:off x="397914" y="6440528"/>
            <a:ext cx="3543200" cy="48806"/>
          </a:xfrm>
          <a:prstGeom prst="rect">
            <a:avLst/>
          </a:prstGeom>
          <a:solidFill>
            <a:srgbClr val="F67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76D65ED2-8FA4-4B6C-A68C-B2330DCCABF4}"/>
              </a:ext>
            </a:extLst>
          </p:cNvPr>
          <p:cNvSpPr/>
          <p:nvPr/>
        </p:nvSpPr>
        <p:spPr>
          <a:xfrm>
            <a:off x="4123484" y="4766672"/>
            <a:ext cx="3543200" cy="48806"/>
          </a:xfrm>
          <a:prstGeom prst="rect">
            <a:avLst/>
          </a:prstGeom>
          <a:solidFill>
            <a:srgbClr val="F67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793FD289-114E-41EC-85ED-B754E818B6BC}"/>
              </a:ext>
            </a:extLst>
          </p:cNvPr>
          <p:cNvSpPr/>
          <p:nvPr/>
        </p:nvSpPr>
        <p:spPr>
          <a:xfrm>
            <a:off x="4128684" y="6447875"/>
            <a:ext cx="3543200" cy="48806"/>
          </a:xfrm>
          <a:prstGeom prst="rect">
            <a:avLst/>
          </a:prstGeom>
          <a:solidFill>
            <a:srgbClr val="2C2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D7174020-7B79-42AC-8006-E98847569DAF}"/>
              </a:ext>
            </a:extLst>
          </p:cNvPr>
          <p:cNvSpPr/>
          <p:nvPr/>
        </p:nvSpPr>
        <p:spPr>
          <a:xfrm>
            <a:off x="7857284" y="4773022"/>
            <a:ext cx="3543200" cy="48806"/>
          </a:xfrm>
          <a:prstGeom prst="rect">
            <a:avLst/>
          </a:prstGeom>
          <a:solidFill>
            <a:srgbClr val="2C2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B22BE28F-8511-439E-8E89-00F9D92F7CD8}"/>
              </a:ext>
            </a:extLst>
          </p:cNvPr>
          <p:cNvSpPr/>
          <p:nvPr/>
        </p:nvSpPr>
        <p:spPr>
          <a:xfrm>
            <a:off x="7849784" y="6446605"/>
            <a:ext cx="3543200" cy="48806"/>
          </a:xfrm>
          <a:prstGeom prst="rect">
            <a:avLst/>
          </a:prstGeom>
          <a:solidFill>
            <a:srgbClr val="F67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2D1151E-5CAD-42F6-8C78-FC3D1124BF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9" t="-919" r="-592" b="31622"/>
          <a:stretch/>
        </p:blipFill>
        <p:spPr>
          <a:xfrm>
            <a:off x="4675985" y="530471"/>
            <a:ext cx="6524625" cy="259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2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2" grpId="0" animBg="1"/>
      <p:bldP spid="53" grpId="0" animBg="1"/>
      <p:bldP spid="3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5" grpId="0"/>
      <p:bldP spid="27" grpId="0"/>
      <p:bldP spid="29" grpId="0"/>
      <p:bldP spid="30" grpId="0"/>
      <p:bldP spid="33" grpId="0"/>
      <p:bldP spid="34" grpId="0"/>
      <p:bldP spid="35" grpId="0"/>
      <p:bldP spid="37" grpId="0"/>
      <p:bldP spid="38" grpId="0"/>
      <p:bldP spid="39" grpId="0"/>
      <p:bldP spid="40" grpId="0"/>
      <p:bldP spid="41" grpId="0"/>
      <p:bldP spid="6" grpId="0" animBg="1"/>
      <p:bldP spid="43" grpId="0" animBg="1"/>
      <p:bldP spid="44" grpId="0" animBg="1"/>
      <p:bldP spid="46" grpId="0" animBg="1"/>
      <p:bldP spid="47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6BD774C-89DA-4CD7-83F0-9D8A7C12E9F5}"/>
              </a:ext>
            </a:extLst>
          </p:cNvPr>
          <p:cNvGrpSpPr/>
          <p:nvPr/>
        </p:nvGrpSpPr>
        <p:grpSpPr>
          <a:xfrm>
            <a:off x="6537934" y="4570951"/>
            <a:ext cx="3531962" cy="1847656"/>
            <a:chOff x="6537934" y="4570951"/>
            <a:chExt cx="3531962" cy="1847656"/>
          </a:xfrm>
        </p:grpSpPr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C7CB5CF6-C76A-41DC-A65B-DAA764E4F9D4}"/>
                </a:ext>
              </a:extLst>
            </p:cNvPr>
            <p:cNvSpPr/>
            <p:nvPr/>
          </p:nvSpPr>
          <p:spPr>
            <a:xfrm rot="5400000">
              <a:off x="6353266" y="5972220"/>
              <a:ext cx="631055" cy="261720"/>
            </a:xfrm>
            <a:prstGeom prst="rect">
              <a:avLst/>
            </a:prstGeom>
            <a:solidFill>
              <a:srgbClr val="2C2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7E7078A0-5EBD-4C08-979E-0D8898DBD28E}"/>
                </a:ext>
              </a:extLst>
            </p:cNvPr>
            <p:cNvSpPr/>
            <p:nvPr/>
          </p:nvSpPr>
          <p:spPr>
            <a:xfrm rot="10800000">
              <a:off x="8976525" y="4570951"/>
              <a:ext cx="952305" cy="367936"/>
            </a:xfrm>
            <a:prstGeom prst="rect">
              <a:avLst/>
            </a:prstGeom>
            <a:solidFill>
              <a:srgbClr val="F670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1A0C66D6-BF88-4DCE-B62A-6CC31311DB7C}"/>
                </a:ext>
              </a:extLst>
            </p:cNvPr>
            <p:cNvSpPr/>
            <p:nvPr/>
          </p:nvSpPr>
          <p:spPr>
            <a:xfrm rot="5400000">
              <a:off x="9409775" y="5112064"/>
              <a:ext cx="952305" cy="367936"/>
            </a:xfrm>
            <a:prstGeom prst="rect">
              <a:avLst/>
            </a:prstGeom>
            <a:solidFill>
              <a:srgbClr val="F670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E7929AF-9869-47D8-B064-7B0EDE862F25}"/>
              </a:ext>
            </a:extLst>
          </p:cNvPr>
          <p:cNvGrpSpPr/>
          <p:nvPr/>
        </p:nvGrpSpPr>
        <p:grpSpPr>
          <a:xfrm>
            <a:off x="6528811" y="1022958"/>
            <a:ext cx="5450600" cy="3285681"/>
            <a:chOff x="6528811" y="1022958"/>
            <a:chExt cx="5450600" cy="3285681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67C092F7-CC71-43BC-957B-74AB26ACAFAE}"/>
                </a:ext>
              </a:extLst>
            </p:cNvPr>
            <p:cNvSpPr/>
            <p:nvPr/>
          </p:nvSpPr>
          <p:spPr>
            <a:xfrm>
              <a:off x="6528811" y="3432339"/>
              <a:ext cx="342900" cy="876300"/>
            </a:xfrm>
            <a:prstGeom prst="rect">
              <a:avLst/>
            </a:prstGeom>
            <a:solidFill>
              <a:srgbClr val="F670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F0E659C8-BCF2-424C-A79A-F01085FE2EBE}"/>
                </a:ext>
              </a:extLst>
            </p:cNvPr>
            <p:cNvSpPr/>
            <p:nvPr/>
          </p:nvSpPr>
          <p:spPr>
            <a:xfrm rot="5400000">
              <a:off x="10964974" y="1720899"/>
              <a:ext cx="1463450" cy="565424"/>
            </a:xfrm>
            <a:prstGeom prst="rect">
              <a:avLst/>
            </a:prstGeom>
            <a:solidFill>
              <a:srgbClr val="2C2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7D74DE4A-C70E-4384-AA3C-145F42299CD8}"/>
                </a:ext>
              </a:extLst>
            </p:cNvPr>
            <p:cNvSpPr/>
            <p:nvPr/>
          </p:nvSpPr>
          <p:spPr>
            <a:xfrm rot="10800000">
              <a:off x="10233248" y="1022958"/>
              <a:ext cx="1463451" cy="565424"/>
            </a:xfrm>
            <a:prstGeom prst="rect">
              <a:avLst/>
            </a:prstGeom>
            <a:solidFill>
              <a:srgbClr val="2C2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2C402CA-3042-4E86-8E6D-EEDF3CCCF6E1}"/>
              </a:ext>
            </a:extLst>
          </p:cNvPr>
          <p:cNvGrpSpPr/>
          <p:nvPr/>
        </p:nvGrpSpPr>
        <p:grpSpPr>
          <a:xfrm>
            <a:off x="6637412" y="4819879"/>
            <a:ext cx="3279365" cy="1463240"/>
            <a:chOff x="6637412" y="4819879"/>
            <a:chExt cx="3279365" cy="1463240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678B35D9-9D0D-4821-B0B3-15823B037C0F}"/>
                </a:ext>
              </a:extLst>
            </p:cNvPr>
            <p:cNvSpPr/>
            <p:nvPr/>
          </p:nvSpPr>
          <p:spPr>
            <a:xfrm>
              <a:off x="6637412" y="4819879"/>
              <a:ext cx="3279365" cy="1463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5AD239F-A8B8-4E44-B85F-0FEB1C7CBAA1}"/>
                </a:ext>
              </a:extLst>
            </p:cNvPr>
            <p:cNvSpPr txBox="1"/>
            <p:nvPr/>
          </p:nvSpPr>
          <p:spPr>
            <a:xfrm>
              <a:off x="7095967" y="4990180"/>
              <a:ext cx="248898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rgbClr val="3C4043"/>
                  </a:solidFill>
                  <a:latin typeface="Gerbera-Light" panose="02000300000000000000" pitchFamily="2" charset="-52"/>
                </a:rPr>
                <a:t>Мошенники могут подсмотреть </a:t>
              </a:r>
              <a:r>
                <a:rPr lang="ru-RU" sz="1600" dirty="0" err="1">
                  <a:solidFill>
                    <a:srgbClr val="3C4043"/>
                  </a:solidFill>
                  <a:latin typeface="Gerbera-Light" panose="02000300000000000000" pitchFamily="2" charset="-52"/>
                </a:rPr>
                <a:t>пин-код</a:t>
              </a:r>
              <a:r>
                <a:rPr lang="ru-RU" sz="1600" dirty="0">
                  <a:solidFill>
                    <a:srgbClr val="3C4043"/>
                  </a:solidFill>
                  <a:latin typeface="Gerbera-Light" panose="02000300000000000000" pitchFamily="2" charset="-52"/>
                </a:rPr>
                <a:t>, а затем украсть у вас карту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96CD85F-320F-4F2A-9243-0D7595A6119B}"/>
              </a:ext>
            </a:extLst>
          </p:cNvPr>
          <p:cNvGrpSpPr/>
          <p:nvPr/>
        </p:nvGrpSpPr>
        <p:grpSpPr>
          <a:xfrm>
            <a:off x="6637412" y="1271886"/>
            <a:ext cx="5059287" cy="2850780"/>
            <a:chOff x="6637412" y="1271886"/>
            <a:chExt cx="5059287" cy="2850780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32DA14E9-3B7F-48D5-82D5-D21CD5CC8E1B}"/>
                </a:ext>
              </a:extLst>
            </p:cNvPr>
            <p:cNvSpPr/>
            <p:nvPr/>
          </p:nvSpPr>
          <p:spPr>
            <a:xfrm>
              <a:off x="6637412" y="1271886"/>
              <a:ext cx="5059287" cy="2850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841725B-DC18-45F3-9421-7C9908F3F31F}"/>
                </a:ext>
              </a:extLst>
            </p:cNvPr>
            <p:cNvSpPr txBox="1"/>
            <p:nvPr/>
          </p:nvSpPr>
          <p:spPr>
            <a:xfrm>
              <a:off x="6763109" y="1442397"/>
              <a:ext cx="4933590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rgbClr val="3C4043"/>
                  </a:solidFill>
                  <a:latin typeface="Gerbera-Light" panose="02000300000000000000" pitchFamily="2" charset="-52"/>
                </a:rPr>
                <a:t>Данные карты могут скопировать с помощью </a:t>
              </a:r>
              <a:r>
                <a:rPr lang="ru-RU" sz="1600" dirty="0" err="1">
                  <a:solidFill>
                    <a:srgbClr val="3C4043"/>
                  </a:solidFill>
                  <a:latin typeface="Gerbera-Light" panose="02000300000000000000" pitchFamily="2" charset="-52"/>
                </a:rPr>
                <a:t>скиммера</a:t>
              </a:r>
              <a:r>
                <a:rPr lang="ru-RU" sz="1600" dirty="0">
                  <a:solidFill>
                    <a:srgbClr val="3C4043"/>
                  </a:solidFill>
                  <a:latin typeface="Gerbera-Light" panose="02000300000000000000" pitchFamily="2" charset="-52"/>
                </a:rPr>
                <a:t>, считывающего все данные карты. </a:t>
              </a:r>
              <a:r>
                <a:rPr lang="ru-RU" sz="1600" dirty="0" err="1">
                  <a:solidFill>
                    <a:srgbClr val="3C4043"/>
                  </a:solidFill>
                  <a:latin typeface="Gerbera-Light" panose="02000300000000000000" pitchFamily="2" charset="-52"/>
                </a:rPr>
                <a:t>Скиммер</a:t>
              </a:r>
              <a:r>
                <a:rPr lang="ru-RU" sz="1600" dirty="0">
                  <a:solidFill>
                    <a:srgbClr val="3C4043"/>
                  </a:solidFill>
                  <a:latin typeface="Gerbera-Light" panose="02000300000000000000" pitchFamily="2" charset="-52"/>
                </a:rPr>
                <a:t> закрепляется на </a:t>
              </a:r>
              <a:r>
                <a:rPr lang="ru-RU" sz="1600" dirty="0" err="1">
                  <a:solidFill>
                    <a:srgbClr val="3C4043"/>
                  </a:solidFill>
                  <a:latin typeface="Gerbera-Light" panose="02000300000000000000" pitchFamily="2" charset="-52"/>
                </a:rPr>
                <a:t>картаприемнике</a:t>
              </a:r>
              <a:r>
                <a:rPr lang="ru-RU" sz="1600" dirty="0">
                  <a:solidFill>
                    <a:srgbClr val="3C4043"/>
                  </a:solidFill>
                  <a:latin typeface="Gerbera-Light" panose="02000300000000000000" pitchFamily="2" charset="-52"/>
                </a:rPr>
                <a:t>. Заполучив данные карты, мошенник изготовит ее дубликат, но для того чтобы воспользоваться ею, ему нужен еще и </a:t>
              </a:r>
              <a:r>
                <a:rPr lang="ru-RU" sz="1600" dirty="0" err="1">
                  <a:solidFill>
                    <a:srgbClr val="3C4043"/>
                  </a:solidFill>
                  <a:latin typeface="Gerbera-Light" panose="02000300000000000000" pitchFamily="2" charset="-52"/>
                </a:rPr>
                <a:t>пин-код</a:t>
              </a:r>
              <a:r>
                <a:rPr lang="ru-RU" sz="1600" dirty="0">
                  <a:solidFill>
                    <a:srgbClr val="3C4043"/>
                  </a:solidFill>
                  <a:latin typeface="Gerbera-Light" panose="02000300000000000000" pitchFamily="2" charset="-52"/>
                </a:rPr>
                <a:t>. Чтобы заполучить его, над клавиатурой устанавливается незаметно видеокамерами же используется накладка на саму клавиатуру.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CF0BEABF-916F-4715-84EC-CC95719D115C}"/>
              </a:ext>
            </a:extLst>
          </p:cNvPr>
          <p:cNvSpPr txBox="1"/>
          <p:nvPr/>
        </p:nvSpPr>
        <p:spPr>
          <a:xfrm>
            <a:off x="583407" y="490679"/>
            <a:ext cx="42560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2C2AE2"/>
                </a:solidFill>
                <a:latin typeface="Gerbera" panose="02000500000000000000" pitchFamily="2" charset="-52"/>
              </a:rPr>
              <a:t>Финансовый обман в банкомате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FF4254B2-1342-41A6-988C-37A3CA64C71C}"/>
              </a:ext>
            </a:extLst>
          </p:cNvPr>
          <p:cNvSpPr/>
          <p:nvPr/>
        </p:nvSpPr>
        <p:spPr>
          <a:xfrm>
            <a:off x="9684720" y="5990372"/>
            <a:ext cx="410479" cy="410479"/>
          </a:xfrm>
          <a:prstGeom prst="ellipse">
            <a:avLst/>
          </a:prstGeom>
          <a:solidFill>
            <a:srgbClr val="F6700E"/>
          </a:solidFill>
          <a:ln>
            <a:noFill/>
          </a:ln>
          <a:effectLst>
            <a:outerShdw blurRad="63500" sx="102000" sy="102000" algn="ctr" rotWithShape="0">
              <a:srgbClr val="3C404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DB5EF4B-C90B-4A08-83D9-61AAA6956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88097" y="6073599"/>
            <a:ext cx="209520" cy="209520"/>
          </a:xfrm>
          <a:prstGeom prst="rect">
            <a:avLst/>
          </a:prstGeom>
        </p:spPr>
      </p:pic>
      <p:sp>
        <p:nvSpPr>
          <p:cNvPr id="25" name="Овал 24">
            <a:extLst>
              <a:ext uri="{FF2B5EF4-FFF2-40B4-BE49-F238E27FC236}">
                <a16:creationId xmlns:a16="http://schemas.microsoft.com/office/drawing/2014/main" id="{CA7867B3-B4DF-41D2-AE07-03F9AA16B0A4}"/>
              </a:ext>
            </a:extLst>
          </p:cNvPr>
          <p:cNvSpPr/>
          <p:nvPr/>
        </p:nvSpPr>
        <p:spPr>
          <a:xfrm>
            <a:off x="11488562" y="3898212"/>
            <a:ext cx="410479" cy="410479"/>
          </a:xfrm>
          <a:prstGeom prst="ellipse">
            <a:avLst/>
          </a:prstGeom>
          <a:solidFill>
            <a:srgbClr val="2C2AE2"/>
          </a:solidFill>
          <a:ln>
            <a:noFill/>
          </a:ln>
          <a:effectLst>
            <a:outerShdw blurRad="63500" sx="102000" sy="102000" algn="ctr" rotWithShape="0">
              <a:srgbClr val="3C404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ABC87A6-073E-45AE-B945-E3AF11D9B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91939" y="3981439"/>
            <a:ext cx="209520" cy="2095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AFA95C-A3E5-469E-8C04-03B86D8DB5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6" y="3035186"/>
            <a:ext cx="4472473" cy="316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5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6A9349-3F10-424B-88A7-A80EA08103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4" t="-878" r="37265" b="-12146"/>
          <a:stretch/>
        </p:blipFill>
        <p:spPr>
          <a:xfrm>
            <a:off x="6457950" y="-60381"/>
            <a:ext cx="5734050" cy="77309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206BA34-B560-444B-B09F-A11F65AE6AA3}"/>
              </a:ext>
            </a:extLst>
          </p:cNvPr>
          <p:cNvSpPr/>
          <p:nvPr/>
        </p:nvSpPr>
        <p:spPr>
          <a:xfrm>
            <a:off x="1752600" y="390525"/>
            <a:ext cx="6038850" cy="6167170"/>
          </a:xfrm>
          <a:prstGeom prst="rect">
            <a:avLst/>
          </a:prstGeom>
          <a:solidFill>
            <a:srgbClr val="2C2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0759D2-8389-4E2E-AB08-B7B49F51E649}"/>
              </a:ext>
            </a:extLst>
          </p:cNvPr>
          <p:cNvSpPr txBox="1"/>
          <p:nvPr/>
        </p:nvSpPr>
        <p:spPr>
          <a:xfrm>
            <a:off x="2874171" y="668922"/>
            <a:ext cx="44505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Gerbera-Light" panose="02000300000000000000" pitchFamily="2" charset="-52"/>
              </a:rPr>
              <a:t>Осматривайте </a:t>
            </a:r>
            <a:r>
              <a:rPr lang="ru-RU" sz="1600" dirty="0" err="1">
                <a:solidFill>
                  <a:schemeClr val="bg1"/>
                </a:solidFill>
                <a:latin typeface="Gerbera-Light" panose="02000300000000000000" pitchFamily="2" charset="-52"/>
              </a:rPr>
              <a:t>картоприемник</a:t>
            </a:r>
            <a:r>
              <a:rPr lang="ru-RU" sz="1600" dirty="0">
                <a:solidFill>
                  <a:schemeClr val="bg1"/>
                </a:solidFill>
                <a:latin typeface="Gerbera-Light" panose="02000300000000000000" pitchFamily="2" charset="-52"/>
              </a:rPr>
              <a:t> и клавиатуру. На них не должно быть посторонних предметов.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ABAE6C-E3BF-4EE7-B978-1B19987D8777}"/>
              </a:ext>
            </a:extLst>
          </p:cNvPr>
          <p:cNvSpPr txBox="1"/>
          <p:nvPr/>
        </p:nvSpPr>
        <p:spPr>
          <a:xfrm>
            <a:off x="2874171" y="1749741"/>
            <a:ext cx="44410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Gerbera-Light" panose="02000300000000000000" pitchFamily="2" charset="-52"/>
              </a:rPr>
              <a:t>Набирая </a:t>
            </a:r>
            <a:r>
              <a:rPr lang="ru-RU" sz="1600" dirty="0" err="1">
                <a:solidFill>
                  <a:schemeClr val="bg1"/>
                </a:solidFill>
                <a:latin typeface="Gerbera-Light" panose="02000300000000000000" pitchFamily="2" charset="-52"/>
              </a:rPr>
              <a:t>пин-код</a:t>
            </a:r>
            <a:r>
              <a:rPr lang="ru-RU" sz="1600" dirty="0">
                <a:solidFill>
                  <a:schemeClr val="bg1"/>
                </a:solidFill>
                <a:latin typeface="Gerbera-Light" panose="02000300000000000000" pitchFamily="2" charset="-52"/>
              </a:rPr>
              <a:t> прикрывайте клавиатуру рукой, делайте это без стеснения всегда и везде где бы вы не пользовались банкоматом.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CE5496-6C18-46B2-B7B7-924EB61E414A}"/>
              </a:ext>
            </a:extLst>
          </p:cNvPr>
          <p:cNvSpPr txBox="1"/>
          <p:nvPr/>
        </p:nvSpPr>
        <p:spPr>
          <a:xfrm>
            <a:off x="2874171" y="3076781"/>
            <a:ext cx="44505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Gerbera-Light" panose="02000300000000000000" pitchFamily="2" charset="-52"/>
              </a:rPr>
              <a:t>Не пользуйтесь банкоматами неизвестных банков, пользуйтесь банками которые расположены в офисах банков или рядом с офисом банка. Эта территория просматривается видеокамерами служб безопасности банков.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CB68C4-1C95-4424-B595-98BFF98DF68B}"/>
              </a:ext>
            </a:extLst>
          </p:cNvPr>
          <p:cNvSpPr txBox="1"/>
          <p:nvPr/>
        </p:nvSpPr>
        <p:spPr>
          <a:xfrm>
            <a:off x="2874171" y="4878436"/>
            <a:ext cx="44410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Gerbera-Light" panose="02000300000000000000" pitchFamily="2" charset="-52"/>
              </a:rPr>
              <a:t>Если вы используете карту в кафе или в магазинах, никогда не упускайте ее из вида даже на 5 секунд, за это время ее могут сфотографировать, потом воспользоваться данными.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B888ED-08D5-41E4-BAE5-50B30554E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62177" y="839151"/>
            <a:ext cx="490538" cy="49053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AFABACA-E062-457B-AA36-9E8A8B1CA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65751" y="2043081"/>
            <a:ext cx="490538" cy="49053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10FC943-67D2-4CCB-9263-69F5245A3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62177" y="3616342"/>
            <a:ext cx="490538" cy="49053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3307B4D-FAD0-41F8-A3AC-73AC8AF68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62177" y="5294886"/>
            <a:ext cx="490538" cy="4905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D34021B-4675-47E2-B76F-C9349E1071C9}"/>
              </a:ext>
            </a:extLst>
          </p:cNvPr>
          <p:cNvSpPr txBox="1"/>
          <p:nvPr/>
        </p:nvSpPr>
        <p:spPr>
          <a:xfrm rot="16200000">
            <a:off x="-2419350" y="2442238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3C4043"/>
                </a:solidFill>
                <a:latin typeface="Gerbera" panose="02000500000000000000" pitchFamily="2" charset="-52"/>
              </a:rPr>
              <a:t>Как не попасться?</a:t>
            </a:r>
          </a:p>
        </p:txBody>
      </p:sp>
    </p:spTree>
    <p:extLst>
      <p:ext uri="{BB962C8B-B14F-4D97-AF65-F5344CB8AC3E}">
        <p14:creationId xmlns:p14="http://schemas.microsoft.com/office/powerpoint/2010/main" val="67569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25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9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33DD13B-B979-4561-BBDD-FFBC56626299}"/>
              </a:ext>
            </a:extLst>
          </p:cNvPr>
          <p:cNvSpPr/>
          <p:nvPr/>
        </p:nvSpPr>
        <p:spPr>
          <a:xfrm>
            <a:off x="0" y="0"/>
            <a:ext cx="4368768" cy="6878956"/>
          </a:xfrm>
          <a:prstGeom prst="rect">
            <a:avLst/>
          </a:prstGeom>
          <a:solidFill>
            <a:srgbClr val="2C2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8748C2-62C2-4223-83D1-7C7E10215C6C}"/>
              </a:ext>
            </a:extLst>
          </p:cNvPr>
          <p:cNvSpPr txBox="1"/>
          <p:nvPr/>
        </p:nvSpPr>
        <p:spPr>
          <a:xfrm>
            <a:off x="531194" y="1918015"/>
            <a:ext cx="344804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Gerbera-Bold" panose="02000800000000000000" pitchFamily="2" charset="-52"/>
              </a:rPr>
              <a:t>Почему банкомат «съедает» карту?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AB1C2E-F8BB-4F45-A05D-9E452C65F849}"/>
              </a:ext>
            </a:extLst>
          </p:cNvPr>
          <p:cNvSpPr txBox="1"/>
          <p:nvPr/>
        </p:nvSpPr>
        <p:spPr>
          <a:xfrm>
            <a:off x="6729151" y="4344719"/>
            <a:ext cx="41481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C4043"/>
                </a:solidFill>
                <a:latin typeface="Gerbera-Light" panose="02000300000000000000" pitchFamily="2" charset="-52"/>
              </a:rPr>
              <a:t>Если трижды неверно указан </a:t>
            </a:r>
            <a:r>
              <a:rPr lang="ru-RU" sz="2000" dirty="0" err="1">
                <a:solidFill>
                  <a:srgbClr val="3C4043"/>
                </a:solidFill>
                <a:latin typeface="Gerbera-Light" panose="02000300000000000000" pitchFamily="2" charset="-52"/>
              </a:rPr>
              <a:t>пин-код</a:t>
            </a:r>
            <a:endParaRPr lang="ru-RU" sz="2000" dirty="0">
              <a:solidFill>
                <a:srgbClr val="3C4043"/>
              </a:solidFill>
              <a:latin typeface="Gerbera-Light" panose="02000300000000000000" pitchFamily="2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90EB1C-00CD-4A0D-9CCE-68366E547B2D}"/>
              </a:ext>
            </a:extLst>
          </p:cNvPr>
          <p:cNvSpPr txBox="1"/>
          <p:nvPr/>
        </p:nvSpPr>
        <p:spPr>
          <a:xfrm>
            <a:off x="6729151" y="1983458"/>
            <a:ext cx="46151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C4043"/>
                </a:solidFill>
                <a:latin typeface="Gerbera-Light" panose="02000300000000000000" pitchFamily="2" charset="-52"/>
              </a:rPr>
              <a:t>Если на карте есть потертости и система не смогла ее распознать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8CB6E3-BA4A-4C46-9F7A-B3C9CA9E95C3}"/>
              </a:ext>
            </a:extLst>
          </p:cNvPr>
          <p:cNvSpPr txBox="1"/>
          <p:nvPr/>
        </p:nvSpPr>
        <p:spPr>
          <a:xfrm>
            <a:off x="7405686" y="3013639"/>
            <a:ext cx="49482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C4043"/>
                </a:solidFill>
                <a:latin typeface="Gerbera-Light" panose="02000300000000000000" pitchFamily="2" charset="-52"/>
              </a:rPr>
              <a:t>Если произошел технический сбой или обновляется программное обеспечение.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5EDD2F-5FB4-4BD6-9C27-2E8B216A9672}"/>
              </a:ext>
            </a:extLst>
          </p:cNvPr>
          <p:cNvSpPr txBox="1"/>
          <p:nvPr/>
        </p:nvSpPr>
        <p:spPr>
          <a:xfrm>
            <a:off x="5738812" y="834536"/>
            <a:ext cx="3367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C4043"/>
                </a:solidFill>
                <a:latin typeface="Gerbera-Light" panose="02000300000000000000" pitchFamily="2" charset="-52"/>
              </a:rPr>
              <a:t>Если истек срок действия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BCB526-E775-4CD4-A778-04A46A00E23E}"/>
              </a:ext>
            </a:extLst>
          </p:cNvPr>
          <p:cNvSpPr txBox="1"/>
          <p:nvPr/>
        </p:nvSpPr>
        <p:spPr>
          <a:xfrm>
            <a:off x="5738812" y="5808296"/>
            <a:ext cx="43195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C4043"/>
                </a:solidFill>
                <a:latin typeface="Gerbera-Light" panose="02000300000000000000" pitchFamily="2" charset="-52"/>
              </a:rPr>
              <a:t>Если карта была заблокирована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B0E30DA-E777-45FD-8E1C-B6D08BB3544A}"/>
              </a:ext>
            </a:extLst>
          </p:cNvPr>
          <p:cNvGrpSpPr/>
          <p:nvPr/>
        </p:nvGrpSpPr>
        <p:grpSpPr>
          <a:xfrm>
            <a:off x="4680493" y="596180"/>
            <a:ext cx="2487069" cy="5850582"/>
            <a:chOff x="5924110" y="839104"/>
            <a:chExt cx="2487069" cy="5850582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05FBF339-1136-497F-917A-375DDBC412D3}"/>
                </a:ext>
              </a:extLst>
            </p:cNvPr>
            <p:cNvSpPr/>
            <p:nvPr/>
          </p:nvSpPr>
          <p:spPr>
            <a:xfrm>
              <a:off x="5924110" y="839104"/>
              <a:ext cx="876822" cy="8768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rgbClr val="2C2AE2"/>
                  </a:solidFill>
                  <a:latin typeface="Gerbera-Bold" panose="02000800000000000000" pitchFamily="2" charset="-52"/>
                </a:rPr>
                <a:t>01</a:t>
              </a:r>
              <a:endParaRPr lang="ru-RU" dirty="0">
                <a:solidFill>
                  <a:srgbClr val="2C2AE2"/>
                </a:solidFill>
                <a:latin typeface="Gerbera-Bold" panose="02000800000000000000" pitchFamily="2" charset="-52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6055B0CB-31BC-4D15-A42A-8FA85E612B4A}"/>
                </a:ext>
              </a:extLst>
            </p:cNvPr>
            <p:cNvSpPr/>
            <p:nvPr/>
          </p:nvSpPr>
          <p:spPr>
            <a:xfrm>
              <a:off x="6800932" y="2144761"/>
              <a:ext cx="876822" cy="8768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rgbClr val="2C2AE2"/>
                  </a:solidFill>
                  <a:latin typeface="Gerbera-Bold" panose="02000800000000000000" pitchFamily="2" charset="-52"/>
                </a:rPr>
                <a:t>02</a:t>
              </a: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8D8E3522-8141-40C9-8CC3-BC7AFE558016}"/>
                </a:ext>
              </a:extLst>
            </p:cNvPr>
            <p:cNvSpPr/>
            <p:nvPr/>
          </p:nvSpPr>
          <p:spPr>
            <a:xfrm>
              <a:off x="7534357" y="3325984"/>
              <a:ext cx="876822" cy="8768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rgbClr val="2C2AE2"/>
                  </a:solidFill>
                  <a:latin typeface="Gerbera-Bold" panose="02000800000000000000" pitchFamily="2" charset="-52"/>
                </a:rPr>
                <a:t>03</a:t>
              </a: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10B75825-1032-43DD-8B35-0938C183176C}"/>
                </a:ext>
              </a:extLst>
            </p:cNvPr>
            <p:cNvSpPr/>
            <p:nvPr/>
          </p:nvSpPr>
          <p:spPr>
            <a:xfrm>
              <a:off x="6784221" y="4507207"/>
              <a:ext cx="876822" cy="8768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rgbClr val="2C2AE2"/>
                  </a:solidFill>
                  <a:latin typeface="Gerbera-Bold" panose="02000800000000000000" pitchFamily="2" charset="-52"/>
                </a:rPr>
                <a:t>04</a:t>
              </a: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7B3C7994-4B3D-4094-B6E0-3FDA25699115}"/>
                </a:ext>
              </a:extLst>
            </p:cNvPr>
            <p:cNvSpPr/>
            <p:nvPr/>
          </p:nvSpPr>
          <p:spPr>
            <a:xfrm>
              <a:off x="5924110" y="5812864"/>
              <a:ext cx="876822" cy="8768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rgbClr val="2C2AE2"/>
                  </a:solidFill>
                  <a:latin typeface="Gerbera-Bold" panose="02000800000000000000" pitchFamily="2" charset="-52"/>
                </a:rPr>
                <a:t>05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A4DD9DB-76E5-4B61-B680-71499C269F55}"/>
              </a:ext>
            </a:extLst>
          </p:cNvPr>
          <p:cNvGrpSpPr/>
          <p:nvPr/>
        </p:nvGrpSpPr>
        <p:grpSpPr>
          <a:xfrm>
            <a:off x="4680493" y="1459639"/>
            <a:ext cx="2487069" cy="4987123"/>
            <a:chOff x="4680493" y="1459639"/>
            <a:chExt cx="2487069" cy="4987123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BA92CF34-F03C-485E-8377-0D82A0A754D7}"/>
                </a:ext>
              </a:extLst>
            </p:cNvPr>
            <p:cNvSpPr/>
            <p:nvPr/>
          </p:nvSpPr>
          <p:spPr>
            <a:xfrm>
              <a:off x="4680493" y="1459639"/>
              <a:ext cx="876822" cy="45719"/>
            </a:xfrm>
            <a:prstGeom prst="rect">
              <a:avLst/>
            </a:prstGeom>
            <a:solidFill>
              <a:srgbClr val="F670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257C6F1F-38E6-4CC1-893A-F70CD69E67FA}"/>
                </a:ext>
              </a:extLst>
            </p:cNvPr>
            <p:cNvSpPr/>
            <p:nvPr/>
          </p:nvSpPr>
          <p:spPr>
            <a:xfrm>
              <a:off x="5557315" y="2735086"/>
              <a:ext cx="876822" cy="45719"/>
            </a:xfrm>
            <a:prstGeom prst="rect">
              <a:avLst/>
            </a:prstGeom>
            <a:solidFill>
              <a:srgbClr val="F670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EC9723F1-9CCF-46E2-AC4B-3E7ACC8D2491}"/>
                </a:ext>
              </a:extLst>
            </p:cNvPr>
            <p:cNvSpPr/>
            <p:nvPr/>
          </p:nvSpPr>
          <p:spPr>
            <a:xfrm>
              <a:off x="6290740" y="3918120"/>
              <a:ext cx="876822" cy="45719"/>
            </a:xfrm>
            <a:prstGeom prst="rect">
              <a:avLst/>
            </a:prstGeom>
            <a:solidFill>
              <a:srgbClr val="F670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52FA9B2B-70E2-4C6E-B614-BAE699421375}"/>
                </a:ext>
              </a:extLst>
            </p:cNvPr>
            <p:cNvSpPr/>
            <p:nvPr/>
          </p:nvSpPr>
          <p:spPr>
            <a:xfrm>
              <a:off x="5540604" y="5103549"/>
              <a:ext cx="876822" cy="45719"/>
            </a:xfrm>
            <a:prstGeom prst="rect">
              <a:avLst/>
            </a:prstGeom>
            <a:solidFill>
              <a:srgbClr val="F670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C107A5A9-EF8C-4F68-80B9-2575AAE8B4FC}"/>
                </a:ext>
              </a:extLst>
            </p:cNvPr>
            <p:cNvSpPr/>
            <p:nvPr/>
          </p:nvSpPr>
          <p:spPr>
            <a:xfrm>
              <a:off x="4680493" y="6401043"/>
              <a:ext cx="876822" cy="45719"/>
            </a:xfrm>
            <a:prstGeom prst="rect">
              <a:avLst/>
            </a:prstGeom>
            <a:solidFill>
              <a:srgbClr val="F670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C44440-1008-4D17-975E-07B73E2492E6}"/>
              </a:ext>
            </a:extLst>
          </p:cNvPr>
          <p:cNvSpPr/>
          <p:nvPr/>
        </p:nvSpPr>
        <p:spPr>
          <a:xfrm>
            <a:off x="11858625" y="0"/>
            <a:ext cx="333375" cy="2735086"/>
          </a:xfrm>
          <a:prstGeom prst="rect">
            <a:avLst/>
          </a:prstGeom>
          <a:solidFill>
            <a:srgbClr val="F67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BF910138-F121-4B2E-BA54-6B283313145F}"/>
              </a:ext>
            </a:extLst>
          </p:cNvPr>
          <p:cNvSpPr/>
          <p:nvPr/>
        </p:nvSpPr>
        <p:spPr>
          <a:xfrm>
            <a:off x="0" y="4122914"/>
            <a:ext cx="333375" cy="2735086"/>
          </a:xfrm>
          <a:prstGeom prst="rect">
            <a:avLst/>
          </a:prstGeom>
          <a:solidFill>
            <a:srgbClr val="2C2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727929A7-312C-455B-B8C3-81CE704638F0}"/>
              </a:ext>
            </a:extLst>
          </p:cNvPr>
          <p:cNvSpPr/>
          <p:nvPr/>
        </p:nvSpPr>
        <p:spPr>
          <a:xfrm>
            <a:off x="514872" y="6058155"/>
            <a:ext cx="365747" cy="365747"/>
          </a:xfrm>
          <a:prstGeom prst="ellipse">
            <a:avLst/>
          </a:prstGeom>
          <a:solidFill>
            <a:srgbClr val="F67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44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42B41E6-DFB4-4CC9-823B-BF0B6D701675}"/>
              </a:ext>
            </a:extLst>
          </p:cNvPr>
          <p:cNvGrpSpPr/>
          <p:nvPr/>
        </p:nvGrpSpPr>
        <p:grpSpPr>
          <a:xfrm>
            <a:off x="9257230" y="5480120"/>
            <a:ext cx="928685" cy="239647"/>
            <a:chOff x="7353300" y="738186"/>
            <a:chExt cx="928685" cy="239647"/>
          </a:xfrm>
          <a:solidFill>
            <a:srgbClr val="3C4043"/>
          </a:solidFill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5E19B356-341C-41C0-99E9-037D31DB593C}"/>
                </a:ext>
              </a:extLst>
            </p:cNvPr>
            <p:cNvSpPr/>
            <p:nvPr/>
          </p:nvSpPr>
          <p:spPr>
            <a:xfrm>
              <a:off x="7353300" y="738187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E2F0B327-B30D-4085-9FDA-1EE3BBF4F6DC}"/>
                </a:ext>
              </a:extLst>
            </p:cNvPr>
            <p:cNvSpPr/>
            <p:nvPr/>
          </p:nvSpPr>
          <p:spPr>
            <a:xfrm>
              <a:off x="7529512" y="738186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02027BEC-29FC-499D-8473-0B49940DA0ED}"/>
                </a:ext>
              </a:extLst>
            </p:cNvPr>
            <p:cNvSpPr/>
            <p:nvPr/>
          </p:nvSpPr>
          <p:spPr>
            <a:xfrm>
              <a:off x="7353300" y="930208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5F0D630C-F300-4F7A-83E7-BFBB6F934CB0}"/>
                </a:ext>
              </a:extLst>
            </p:cNvPr>
            <p:cNvSpPr/>
            <p:nvPr/>
          </p:nvSpPr>
          <p:spPr>
            <a:xfrm>
              <a:off x="7529512" y="930207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EE1D013A-80CC-49E8-A021-201450477DB8}"/>
                </a:ext>
              </a:extLst>
            </p:cNvPr>
            <p:cNvSpPr/>
            <p:nvPr/>
          </p:nvSpPr>
          <p:spPr>
            <a:xfrm>
              <a:off x="7705724" y="739517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6094E064-EBB7-4155-A280-92247CE0F420}"/>
                </a:ext>
              </a:extLst>
            </p:cNvPr>
            <p:cNvSpPr/>
            <p:nvPr/>
          </p:nvSpPr>
          <p:spPr>
            <a:xfrm>
              <a:off x="7881936" y="739516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C62AC718-C22A-42B0-9A50-3542501B253D}"/>
                </a:ext>
              </a:extLst>
            </p:cNvPr>
            <p:cNvSpPr/>
            <p:nvPr/>
          </p:nvSpPr>
          <p:spPr>
            <a:xfrm>
              <a:off x="7705724" y="926775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236C7A34-7411-4AD3-BF6E-8C3DFCF625D0}"/>
                </a:ext>
              </a:extLst>
            </p:cNvPr>
            <p:cNvSpPr/>
            <p:nvPr/>
          </p:nvSpPr>
          <p:spPr>
            <a:xfrm>
              <a:off x="7881936" y="926774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16FADE8A-2210-45FF-8121-DE47E5ADC2C1}"/>
                </a:ext>
              </a:extLst>
            </p:cNvPr>
            <p:cNvSpPr/>
            <p:nvPr/>
          </p:nvSpPr>
          <p:spPr>
            <a:xfrm>
              <a:off x="8058148" y="739516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39D55A6A-744B-4C7C-A4B0-8239B16F564B}"/>
                </a:ext>
              </a:extLst>
            </p:cNvPr>
            <p:cNvSpPr/>
            <p:nvPr/>
          </p:nvSpPr>
          <p:spPr>
            <a:xfrm>
              <a:off x="8234360" y="739515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BBDD0B95-2313-4920-8310-3F3CA05FE107}"/>
                </a:ext>
              </a:extLst>
            </p:cNvPr>
            <p:cNvSpPr/>
            <p:nvPr/>
          </p:nvSpPr>
          <p:spPr>
            <a:xfrm>
              <a:off x="8058148" y="926774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41725F22-58C0-4C5D-AB7B-E48A009C70D0}"/>
                </a:ext>
              </a:extLst>
            </p:cNvPr>
            <p:cNvSpPr/>
            <p:nvPr/>
          </p:nvSpPr>
          <p:spPr>
            <a:xfrm>
              <a:off x="8234360" y="926773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F9600153-9DEC-46DD-AA55-79E1A0043F79}"/>
              </a:ext>
            </a:extLst>
          </p:cNvPr>
          <p:cNvGrpSpPr/>
          <p:nvPr/>
        </p:nvGrpSpPr>
        <p:grpSpPr>
          <a:xfrm>
            <a:off x="9257230" y="5855965"/>
            <a:ext cx="928685" cy="239647"/>
            <a:chOff x="7353300" y="738186"/>
            <a:chExt cx="928685" cy="239647"/>
          </a:xfrm>
          <a:solidFill>
            <a:srgbClr val="3C4043"/>
          </a:solidFill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2A8AC085-BFE5-4263-B9D8-E402782C5C31}"/>
                </a:ext>
              </a:extLst>
            </p:cNvPr>
            <p:cNvSpPr/>
            <p:nvPr/>
          </p:nvSpPr>
          <p:spPr>
            <a:xfrm>
              <a:off x="7353300" y="738187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E70F171B-51CE-4D6E-A64A-5145977D5559}"/>
                </a:ext>
              </a:extLst>
            </p:cNvPr>
            <p:cNvSpPr/>
            <p:nvPr/>
          </p:nvSpPr>
          <p:spPr>
            <a:xfrm>
              <a:off x="7529512" y="738186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5FE05847-9C13-4105-B6F7-662338E5F9CC}"/>
                </a:ext>
              </a:extLst>
            </p:cNvPr>
            <p:cNvSpPr/>
            <p:nvPr/>
          </p:nvSpPr>
          <p:spPr>
            <a:xfrm>
              <a:off x="7353300" y="930208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D81EF576-D2DA-4EE6-9B16-2432EA71C77A}"/>
                </a:ext>
              </a:extLst>
            </p:cNvPr>
            <p:cNvSpPr/>
            <p:nvPr/>
          </p:nvSpPr>
          <p:spPr>
            <a:xfrm>
              <a:off x="7529512" y="930207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7907DF1C-930C-41F1-91CE-2DEBCAFCCC8E}"/>
                </a:ext>
              </a:extLst>
            </p:cNvPr>
            <p:cNvSpPr/>
            <p:nvPr/>
          </p:nvSpPr>
          <p:spPr>
            <a:xfrm>
              <a:off x="7705724" y="739517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CA55594F-9223-41D3-AC15-5437ABC73FB7}"/>
                </a:ext>
              </a:extLst>
            </p:cNvPr>
            <p:cNvSpPr/>
            <p:nvPr/>
          </p:nvSpPr>
          <p:spPr>
            <a:xfrm>
              <a:off x="7881936" y="739516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31C893B1-FFB5-4DB9-B2F2-D1EA1AAE2FF0}"/>
                </a:ext>
              </a:extLst>
            </p:cNvPr>
            <p:cNvSpPr/>
            <p:nvPr/>
          </p:nvSpPr>
          <p:spPr>
            <a:xfrm>
              <a:off x="7705724" y="926775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5B100D5C-9EE1-4684-8EE6-D1F02305DC18}"/>
                </a:ext>
              </a:extLst>
            </p:cNvPr>
            <p:cNvSpPr/>
            <p:nvPr/>
          </p:nvSpPr>
          <p:spPr>
            <a:xfrm>
              <a:off x="7881936" y="926774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DA748FB9-25B0-442C-9344-64039CE6F011}"/>
                </a:ext>
              </a:extLst>
            </p:cNvPr>
            <p:cNvSpPr/>
            <p:nvPr/>
          </p:nvSpPr>
          <p:spPr>
            <a:xfrm>
              <a:off x="8058148" y="739516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95C8119B-5F48-421D-82CB-7B03F34EBA45}"/>
                </a:ext>
              </a:extLst>
            </p:cNvPr>
            <p:cNvSpPr/>
            <p:nvPr/>
          </p:nvSpPr>
          <p:spPr>
            <a:xfrm>
              <a:off x="8234360" y="739515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39B570C6-6FE5-42CC-BE1C-32936BC8CAF4}"/>
                </a:ext>
              </a:extLst>
            </p:cNvPr>
            <p:cNvSpPr/>
            <p:nvPr/>
          </p:nvSpPr>
          <p:spPr>
            <a:xfrm>
              <a:off x="8058148" y="926774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07C71996-01A2-4F6B-BAA3-33FD2424DAF0}"/>
                </a:ext>
              </a:extLst>
            </p:cNvPr>
            <p:cNvSpPr/>
            <p:nvPr/>
          </p:nvSpPr>
          <p:spPr>
            <a:xfrm>
              <a:off x="8234360" y="926773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64A7AA79-2200-4E95-A317-7A497D16D3EB}"/>
              </a:ext>
            </a:extLst>
          </p:cNvPr>
          <p:cNvGrpSpPr/>
          <p:nvPr/>
        </p:nvGrpSpPr>
        <p:grpSpPr>
          <a:xfrm>
            <a:off x="9260593" y="6220845"/>
            <a:ext cx="928685" cy="239647"/>
            <a:chOff x="7353300" y="738186"/>
            <a:chExt cx="928685" cy="239647"/>
          </a:xfrm>
          <a:solidFill>
            <a:srgbClr val="3C4043"/>
          </a:solidFill>
        </p:grpSpPr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4DD4BB96-8A94-4776-9396-2364B0CDA34B}"/>
                </a:ext>
              </a:extLst>
            </p:cNvPr>
            <p:cNvSpPr/>
            <p:nvPr/>
          </p:nvSpPr>
          <p:spPr>
            <a:xfrm>
              <a:off x="7353300" y="738187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261506A2-191F-4EB8-A757-747C89B0B9C8}"/>
                </a:ext>
              </a:extLst>
            </p:cNvPr>
            <p:cNvSpPr/>
            <p:nvPr/>
          </p:nvSpPr>
          <p:spPr>
            <a:xfrm>
              <a:off x="7529512" y="738186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7" name="Овал 66">
              <a:extLst>
                <a:ext uri="{FF2B5EF4-FFF2-40B4-BE49-F238E27FC236}">
                  <a16:creationId xmlns:a16="http://schemas.microsoft.com/office/drawing/2014/main" id="{4FFC4AA3-C4D2-4CA6-B7BC-4B3AE869FA7D}"/>
                </a:ext>
              </a:extLst>
            </p:cNvPr>
            <p:cNvSpPr/>
            <p:nvPr/>
          </p:nvSpPr>
          <p:spPr>
            <a:xfrm>
              <a:off x="7353300" y="930208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3483CFCB-4321-4396-8B42-85AF3A099377}"/>
                </a:ext>
              </a:extLst>
            </p:cNvPr>
            <p:cNvSpPr/>
            <p:nvPr/>
          </p:nvSpPr>
          <p:spPr>
            <a:xfrm>
              <a:off x="7529512" y="930207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Овал 68">
              <a:extLst>
                <a:ext uri="{FF2B5EF4-FFF2-40B4-BE49-F238E27FC236}">
                  <a16:creationId xmlns:a16="http://schemas.microsoft.com/office/drawing/2014/main" id="{D0444E23-935A-4302-B559-D037B0F25A49}"/>
                </a:ext>
              </a:extLst>
            </p:cNvPr>
            <p:cNvSpPr/>
            <p:nvPr/>
          </p:nvSpPr>
          <p:spPr>
            <a:xfrm>
              <a:off x="7705724" y="739517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50FDC2DC-EA74-428B-9EE7-D4310532C6B7}"/>
                </a:ext>
              </a:extLst>
            </p:cNvPr>
            <p:cNvSpPr/>
            <p:nvPr/>
          </p:nvSpPr>
          <p:spPr>
            <a:xfrm>
              <a:off x="7881936" y="739516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вал 70">
              <a:extLst>
                <a:ext uri="{FF2B5EF4-FFF2-40B4-BE49-F238E27FC236}">
                  <a16:creationId xmlns:a16="http://schemas.microsoft.com/office/drawing/2014/main" id="{6E027D15-27F0-4A05-AA90-87A6F83377DB}"/>
                </a:ext>
              </a:extLst>
            </p:cNvPr>
            <p:cNvSpPr/>
            <p:nvPr/>
          </p:nvSpPr>
          <p:spPr>
            <a:xfrm>
              <a:off x="7705724" y="926775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2" name="Овал 71">
              <a:extLst>
                <a:ext uri="{FF2B5EF4-FFF2-40B4-BE49-F238E27FC236}">
                  <a16:creationId xmlns:a16="http://schemas.microsoft.com/office/drawing/2014/main" id="{61614198-005A-4680-B3FE-92EC2C71EE65}"/>
                </a:ext>
              </a:extLst>
            </p:cNvPr>
            <p:cNvSpPr/>
            <p:nvPr/>
          </p:nvSpPr>
          <p:spPr>
            <a:xfrm>
              <a:off x="7881936" y="926774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Овал 72">
              <a:extLst>
                <a:ext uri="{FF2B5EF4-FFF2-40B4-BE49-F238E27FC236}">
                  <a16:creationId xmlns:a16="http://schemas.microsoft.com/office/drawing/2014/main" id="{917962DD-2FBE-4FBE-95DA-A77A9825853C}"/>
                </a:ext>
              </a:extLst>
            </p:cNvPr>
            <p:cNvSpPr/>
            <p:nvPr/>
          </p:nvSpPr>
          <p:spPr>
            <a:xfrm>
              <a:off x="8058148" y="739516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Овал 73">
              <a:extLst>
                <a:ext uri="{FF2B5EF4-FFF2-40B4-BE49-F238E27FC236}">
                  <a16:creationId xmlns:a16="http://schemas.microsoft.com/office/drawing/2014/main" id="{3765DC47-1F13-43FA-8CB1-B0DF89FB86CE}"/>
                </a:ext>
              </a:extLst>
            </p:cNvPr>
            <p:cNvSpPr/>
            <p:nvPr/>
          </p:nvSpPr>
          <p:spPr>
            <a:xfrm>
              <a:off x="8234360" y="739515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Овал 74">
              <a:extLst>
                <a:ext uri="{FF2B5EF4-FFF2-40B4-BE49-F238E27FC236}">
                  <a16:creationId xmlns:a16="http://schemas.microsoft.com/office/drawing/2014/main" id="{2DB1312C-B345-4DE8-85DF-3ADF094FF3EB}"/>
                </a:ext>
              </a:extLst>
            </p:cNvPr>
            <p:cNvSpPr/>
            <p:nvPr/>
          </p:nvSpPr>
          <p:spPr>
            <a:xfrm>
              <a:off x="8058148" y="926774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Овал 75">
              <a:extLst>
                <a:ext uri="{FF2B5EF4-FFF2-40B4-BE49-F238E27FC236}">
                  <a16:creationId xmlns:a16="http://schemas.microsoft.com/office/drawing/2014/main" id="{66F6BB40-CF10-4A5F-9BFF-D9C9F4038D50}"/>
                </a:ext>
              </a:extLst>
            </p:cNvPr>
            <p:cNvSpPr/>
            <p:nvPr/>
          </p:nvSpPr>
          <p:spPr>
            <a:xfrm>
              <a:off x="8234360" y="926773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499BBC0B-D9F2-4DBC-A110-BC0D432E821A}"/>
              </a:ext>
            </a:extLst>
          </p:cNvPr>
          <p:cNvGrpSpPr/>
          <p:nvPr/>
        </p:nvGrpSpPr>
        <p:grpSpPr>
          <a:xfrm>
            <a:off x="9260593" y="6596690"/>
            <a:ext cx="928685" cy="239647"/>
            <a:chOff x="7353300" y="738186"/>
            <a:chExt cx="928685" cy="239647"/>
          </a:xfrm>
          <a:solidFill>
            <a:srgbClr val="3C4043"/>
          </a:solidFill>
        </p:grpSpPr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7F66C828-7078-439D-94D5-AF86660E13CF}"/>
                </a:ext>
              </a:extLst>
            </p:cNvPr>
            <p:cNvSpPr/>
            <p:nvPr/>
          </p:nvSpPr>
          <p:spPr>
            <a:xfrm>
              <a:off x="7353300" y="738187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Овал 78">
              <a:extLst>
                <a:ext uri="{FF2B5EF4-FFF2-40B4-BE49-F238E27FC236}">
                  <a16:creationId xmlns:a16="http://schemas.microsoft.com/office/drawing/2014/main" id="{B76DEF7C-5345-4B2C-AD1B-DB3337857CD6}"/>
                </a:ext>
              </a:extLst>
            </p:cNvPr>
            <p:cNvSpPr/>
            <p:nvPr/>
          </p:nvSpPr>
          <p:spPr>
            <a:xfrm>
              <a:off x="7529512" y="738186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0" name="Овал 79">
              <a:extLst>
                <a:ext uri="{FF2B5EF4-FFF2-40B4-BE49-F238E27FC236}">
                  <a16:creationId xmlns:a16="http://schemas.microsoft.com/office/drawing/2014/main" id="{0A13E939-3FAE-488A-A5DF-A6ECE2BD0BA1}"/>
                </a:ext>
              </a:extLst>
            </p:cNvPr>
            <p:cNvSpPr/>
            <p:nvPr/>
          </p:nvSpPr>
          <p:spPr>
            <a:xfrm>
              <a:off x="7353300" y="930208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03C4D867-CDD3-4063-B5B9-DC6B89EF219C}"/>
                </a:ext>
              </a:extLst>
            </p:cNvPr>
            <p:cNvSpPr/>
            <p:nvPr/>
          </p:nvSpPr>
          <p:spPr>
            <a:xfrm>
              <a:off x="7529512" y="930207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Овал 81">
              <a:extLst>
                <a:ext uri="{FF2B5EF4-FFF2-40B4-BE49-F238E27FC236}">
                  <a16:creationId xmlns:a16="http://schemas.microsoft.com/office/drawing/2014/main" id="{6AAC08AF-9FA8-42E9-AD95-9A54755F6507}"/>
                </a:ext>
              </a:extLst>
            </p:cNvPr>
            <p:cNvSpPr/>
            <p:nvPr/>
          </p:nvSpPr>
          <p:spPr>
            <a:xfrm>
              <a:off x="7705724" y="739517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Овал 82">
              <a:extLst>
                <a:ext uri="{FF2B5EF4-FFF2-40B4-BE49-F238E27FC236}">
                  <a16:creationId xmlns:a16="http://schemas.microsoft.com/office/drawing/2014/main" id="{48205956-089A-49DD-812C-53A4BE99E978}"/>
                </a:ext>
              </a:extLst>
            </p:cNvPr>
            <p:cNvSpPr/>
            <p:nvPr/>
          </p:nvSpPr>
          <p:spPr>
            <a:xfrm>
              <a:off x="7881936" y="739516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Овал 83">
              <a:extLst>
                <a:ext uri="{FF2B5EF4-FFF2-40B4-BE49-F238E27FC236}">
                  <a16:creationId xmlns:a16="http://schemas.microsoft.com/office/drawing/2014/main" id="{4ED3E800-DA39-4DF1-95E8-E2999F9E919D}"/>
                </a:ext>
              </a:extLst>
            </p:cNvPr>
            <p:cNvSpPr/>
            <p:nvPr/>
          </p:nvSpPr>
          <p:spPr>
            <a:xfrm>
              <a:off x="7705724" y="926775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5" name="Овал 84">
              <a:extLst>
                <a:ext uri="{FF2B5EF4-FFF2-40B4-BE49-F238E27FC236}">
                  <a16:creationId xmlns:a16="http://schemas.microsoft.com/office/drawing/2014/main" id="{B0550591-DFE0-4F46-8B03-9EB7A3050998}"/>
                </a:ext>
              </a:extLst>
            </p:cNvPr>
            <p:cNvSpPr/>
            <p:nvPr/>
          </p:nvSpPr>
          <p:spPr>
            <a:xfrm>
              <a:off x="7881936" y="926774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Овал 85">
              <a:extLst>
                <a:ext uri="{FF2B5EF4-FFF2-40B4-BE49-F238E27FC236}">
                  <a16:creationId xmlns:a16="http://schemas.microsoft.com/office/drawing/2014/main" id="{400D8790-A59B-4C39-BABA-232850DEB227}"/>
                </a:ext>
              </a:extLst>
            </p:cNvPr>
            <p:cNvSpPr/>
            <p:nvPr/>
          </p:nvSpPr>
          <p:spPr>
            <a:xfrm>
              <a:off x="8058148" y="739516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Овал 86">
              <a:extLst>
                <a:ext uri="{FF2B5EF4-FFF2-40B4-BE49-F238E27FC236}">
                  <a16:creationId xmlns:a16="http://schemas.microsoft.com/office/drawing/2014/main" id="{01BCCC84-353E-4B72-980A-D7E6BE57FCFB}"/>
                </a:ext>
              </a:extLst>
            </p:cNvPr>
            <p:cNvSpPr/>
            <p:nvPr/>
          </p:nvSpPr>
          <p:spPr>
            <a:xfrm>
              <a:off x="8234360" y="739515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Овал 87">
              <a:extLst>
                <a:ext uri="{FF2B5EF4-FFF2-40B4-BE49-F238E27FC236}">
                  <a16:creationId xmlns:a16="http://schemas.microsoft.com/office/drawing/2014/main" id="{F275A8C4-2734-4D2C-AF22-1111132D57B7}"/>
                </a:ext>
              </a:extLst>
            </p:cNvPr>
            <p:cNvSpPr/>
            <p:nvPr/>
          </p:nvSpPr>
          <p:spPr>
            <a:xfrm>
              <a:off x="8058148" y="926774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Овал 88">
              <a:extLst>
                <a:ext uri="{FF2B5EF4-FFF2-40B4-BE49-F238E27FC236}">
                  <a16:creationId xmlns:a16="http://schemas.microsoft.com/office/drawing/2014/main" id="{02C21758-69DC-46B0-9656-9369C965A7B2}"/>
                </a:ext>
              </a:extLst>
            </p:cNvPr>
            <p:cNvSpPr/>
            <p:nvPr/>
          </p:nvSpPr>
          <p:spPr>
            <a:xfrm>
              <a:off x="8234360" y="926773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A0CD5989-D737-4A67-8765-5131A9BE8F4B}"/>
              </a:ext>
            </a:extLst>
          </p:cNvPr>
          <p:cNvGrpSpPr/>
          <p:nvPr/>
        </p:nvGrpSpPr>
        <p:grpSpPr>
          <a:xfrm>
            <a:off x="10335767" y="5476685"/>
            <a:ext cx="928685" cy="239647"/>
            <a:chOff x="7353300" y="738186"/>
            <a:chExt cx="928685" cy="239647"/>
          </a:xfrm>
          <a:solidFill>
            <a:srgbClr val="3C4043"/>
          </a:solidFill>
        </p:grpSpPr>
        <p:sp>
          <p:nvSpPr>
            <p:cNvPr id="91" name="Овал 90">
              <a:extLst>
                <a:ext uri="{FF2B5EF4-FFF2-40B4-BE49-F238E27FC236}">
                  <a16:creationId xmlns:a16="http://schemas.microsoft.com/office/drawing/2014/main" id="{BB9C37A3-A9F3-4ED4-96D8-6BCB1E2539FA}"/>
                </a:ext>
              </a:extLst>
            </p:cNvPr>
            <p:cNvSpPr/>
            <p:nvPr/>
          </p:nvSpPr>
          <p:spPr>
            <a:xfrm>
              <a:off x="7353300" y="738187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Овал 91">
              <a:extLst>
                <a:ext uri="{FF2B5EF4-FFF2-40B4-BE49-F238E27FC236}">
                  <a16:creationId xmlns:a16="http://schemas.microsoft.com/office/drawing/2014/main" id="{46010FB1-87A8-4D0D-86F5-2E921D2CA195}"/>
                </a:ext>
              </a:extLst>
            </p:cNvPr>
            <p:cNvSpPr/>
            <p:nvPr/>
          </p:nvSpPr>
          <p:spPr>
            <a:xfrm>
              <a:off x="7529512" y="738186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3" name="Овал 92">
              <a:extLst>
                <a:ext uri="{FF2B5EF4-FFF2-40B4-BE49-F238E27FC236}">
                  <a16:creationId xmlns:a16="http://schemas.microsoft.com/office/drawing/2014/main" id="{6E5CA0EC-BF4A-4C7F-8CEC-386CC16B25E9}"/>
                </a:ext>
              </a:extLst>
            </p:cNvPr>
            <p:cNvSpPr/>
            <p:nvPr/>
          </p:nvSpPr>
          <p:spPr>
            <a:xfrm>
              <a:off x="7353300" y="930208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Овал 93">
              <a:extLst>
                <a:ext uri="{FF2B5EF4-FFF2-40B4-BE49-F238E27FC236}">
                  <a16:creationId xmlns:a16="http://schemas.microsoft.com/office/drawing/2014/main" id="{0C4DB386-B5BD-413F-9850-FA9D9190E657}"/>
                </a:ext>
              </a:extLst>
            </p:cNvPr>
            <p:cNvSpPr/>
            <p:nvPr/>
          </p:nvSpPr>
          <p:spPr>
            <a:xfrm>
              <a:off x="7529512" y="930207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Овал 94">
              <a:extLst>
                <a:ext uri="{FF2B5EF4-FFF2-40B4-BE49-F238E27FC236}">
                  <a16:creationId xmlns:a16="http://schemas.microsoft.com/office/drawing/2014/main" id="{BEEABF9F-3D6B-451C-9ED0-E5A9DFCFAFFE}"/>
                </a:ext>
              </a:extLst>
            </p:cNvPr>
            <p:cNvSpPr/>
            <p:nvPr/>
          </p:nvSpPr>
          <p:spPr>
            <a:xfrm>
              <a:off x="7705724" y="739517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2D7C4C53-FC57-4A23-999B-9DDB6CE14A35}"/>
                </a:ext>
              </a:extLst>
            </p:cNvPr>
            <p:cNvSpPr/>
            <p:nvPr/>
          </p:nvSpPr>
          <p:spPr>
            <a:xfrm>
              <a:off x="7881936" y="739516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Овал 96">
              <a:extLst>
                <a:ext uri="{FF2B5EF4-FFF2-40B4-BE49-F238E27FC236}">
                  <a16:creationId xmlns:a16="http://schemas.microsoft.com/office/drawing/2014/main" id="{7FB98167-4A1A-4523-907E-CF4D02A0DF09}"/>
                </a:ext>
              </a:extLst>
            </p:cNvPr>
            <p:cNvSpPr/>
            <p:nvPr/>
          </p:nvSpPr>
          <p:spPr>
            <a:xfrm>
              <a:off x="7705724" y="926775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8" name="Овал 97">
              <a:extLst>
                <a:ext uri="{FF2B5EF4-FFF2-40B4-BE49-F238E27FC236}">
                  <a16:creationId xmlns:a16="http://schemas.microsoft.com/office/drawing/2014/main" id="{2A13D39F-9709-4AAA-810E-9013510EE8D5}"/>
                </a:ext>
              </a:extLst>
            </p:cNvPr>
            <p:cNvSpPr/>
            <p:nvPr/>
          </p:nvSpPr>
          <p:spPr>
            <a:xfrm>
              <a:off x="7881936" y="926774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Овал 98">
              <a:extLst>
                <a:ext uri="{FF2B5EF4-FFF2-40B4-BE49-F238E27FC236}">
                  <a16:creationId xmlns:a16="http://schemas.microsoft.com/office/drawing/2014/main" id="{252A34B4-63D4-4DE7-BBA0-D68B9C454E63}"/>
                </a:ext>
              </a:extLst>
            </p:cNvPr>
            <p:cNvSpPr/>
            <p:nvPr/>
          </p:nvSpPr>
          <p:spPr>
            <a:xfrm>
              <a:off x="8058148" y="739516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Овал 99">
              <a:extLst>
                <a:ext uri="{FF2B5EF4-FFF2-40B4-BE49-F238E27FC236}">
                  <a16:creationId xmlns:a16="http://schemas.microsoft.com/office/drawing/2014/main" id="{EE6F8520-2845-4A9A-A954-14CB26D84158}"/>
                </a:ext>
              </a:extLst>
            </p:cNvPr>
            <p:cNvSpPr/>
            <p:nvPr/>
          </p:nvSpPr>
          <p:spPr>
            <a:xfrm>
              <a:off x="8234360" y="739515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Овал 100">
              <a:extLst>
                <a:ext uri="{FF2B5EF4-FFF2-40B4-BE49-F238E27FC236}">
                  <a16:creationId xmlns:a16="http://schemas.microsoft.com/office/drawing/2014/main" id="{3409A6FA-D0A9-4631-923E-41613B58E44B}"/>
                </a:ext>
              </a:extLst>
            </p:cNvPr>
            <p:cNvSpPr/>
            <p:nvPr/>
          </p:nvSpPr>
          <p:spPr>
            <a:xfrm>
              <a:off x="8058148" y="926774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Овал 101">
              <a:extLst>
                <a:ext uri="{FF2B5EF4-FFF2-40B4-BE49-F238E27FC236}">
                  <a16:creationId xmlns:a16="http://schemas.microsoft.com/office/drawing/2014/main" id="{180F0E9E-F59C-4852-BC6C-28B57B90B504}"/>
                </a:ext>
              </a:extLst>
            </p:cNvPr>
            <p:cNvSpPr/>
            <p:nvPr/>
          </p:nvSpPr>
          <p:spPr>
            <a:xfrm>
              <a:off x="8234360" y="926773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58DB0AEF-3325-48CE-A3C2-8F7EB7F5218B}"/>
              </a:ext>
            </a:extLst>
          </p:cNvPr>
          <p:cNvGrpSpPr/>
          <p:nvPr/>
        </p:nvGrpSpPr>
        <p:grpSpPr>
          <a:xfrm>
            <a:off x="10335767" y="5852530"/>
            <a:ext cx="928685" cy="239647"/>
            <a:chOff x="7353300" y="738186"/>
            <a:chExt cx="928685" cy="239647"/>
          </a:xfrm>
          <a:solidFill>
            <a:srgbClr val="3C4043"/>
          </a:solidFill>
        </p:grpSpPr>
        <p:sp>
          <p:nvSpPr>
            <p:cNvPr id="104" name="Овал 103">
              <a:extLst>
                <a:ext uri="{FF2B5EF4-FFF2-40B4-BE49-F238E27FC236}">
                  <a16:creationId xmlns:a16="http://schemas.microsoft.com/office/drawing/2014/main" id="{C8C08936-DA3A-4CC5-8B43-A501A5E72432}"/>
                </a:ext>
              </a:extLst>
            </p:cNvPr>
            <p:cNvSpPr/>
            <p:nvPr/>
          </p:nvSpPr>
          <p:spPr>
            <a:xfrm>
              <a:off x="7353300" y="738187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Овал 104">
              <a:extLst>
                <a:ext uri="{FF2B5EF4-FFF2-40B4-BE49-F238E27FC236}">
                  <a16:creationId xmlns:a16="http://schemas.microsoft.com/office/drawing/2014/main" id="{2E0CA810-BEAA-4150-9A59-1978AD4CA392}"/>
                </a:ext>
              </a:extLst>
            </p:cNvPr>
            <p:cNvSpPr/>
            <p:nvPr/>
          </p:nvSpPr>
          <p:spPr>
            <a:xfrm>
              <a:off x="7529512" y="738186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6" name="Овал 105">
              <a:extLst>
                <a:ext uri="{FF2B5EF4-FFF2-40B4-BE49-F238E27FC236}">
                  <a16:creationId xmlns:a16="http://schemas.microsoft.com/office/drawing/2014/main" id="{57A57F00-1EAC-420C-9754-0F18BC52DDFF}"/>
                </a:ext>
              </a:extLst>
            </p:cNvPr>
            <p:cNvSpPr/>
            <p:nvPr/>
          </p:nvSpPr>
          <p:spPr>
            <a:xfrm>
              <a:off x="7353300" y="930208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" name="Овал 106">
              <a:extLst>
                <a:ext uri="{FF2B5EF4-FFF2-40B4-BE49-F238E27FC236}">
                  <a16:creationId xmlns:a16="http://schemas.microsoft.com/office/drawing/2014/main" id="{57D97650-8D18-4C46-978E-8A67068AC647}"/>
                </a:ext>
              </a:extLst>
            </p:cNvPr>
            <p:cNvSpPr/>
            <p:nvPr/>
          </p:nvSpPr>
          <p:spPr>
            <a:xfrm>
              <a:off x="7529512" y="930207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Овал 107">
              <a:extLst>
                <a:ext uri="{FF2B5EF4-FFF2-40B4-BE49-F238E27FC236}">
                  <a16:creationId xmlns:a16="http://schemas.microsoft.com/office/drawing/2014/main" id="{ACE3BC9A-DF6E-441F-A25B-07BE61C6066B}"/>
                </a:ext>
              </a:extLst>
            </p:cNvPr>
            <p:cNvSpPr/>
            <p:nvPr/>
          </p:nvSpPr>
          <p:spPr>
            <a:xfrm>
              <a:off x="7705724" y="739517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Овал 108">
              <a:extLst>
                <a:ext uri="{FF2B5EF4-FFF2-40B4-BE49-F238E27FC236}">
                  <a16:creationId xmlns:a16="http://schemas.microsoft.com/office/drawing/2014/main" id="{6463FA68-8242-4C64-995F-5BE7FD39FC91}"/>
                </a:ext>
              </a:extLst>
            </p:cNvPr>
            <p:cNvSpPr/>
            <p:nvPr/>
          </p:nvSpPr>
          <p:spPr>
            <a:xfrm>
              <a:off x="7881936" y="739516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Овал 109">
              <a:extLst>
                <a:ext uri="{FF2B5EF4-FFF2-40B4-BE49-F238E27FC236}">
                  <a16:creationId xmlns:a16="http://schemas.microsoft.com/office/drawing/2014/main" id="{31B6BDC0-98F7-44D3-B192-AA1967F6614C}"/>
                </a:ext>
              </a:extLst>
            </p:cNvPr>
            <p:cNvSpPr/>
            <p:nvPr/>
          </p:nvSpPr>
          <p:spPr>
            <a:xfrm>
              <a:off x="7705724" y="926775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1" name="Овал 110">
              <a:extLst>
                <a:ext uri="{FF2B5EF4-FFF2-40B4-BE49-F238E27FC236}">
                  <a16:creationId xmlns:a16="http://schemas.microsoft.com/office/drawing/2014/main" id="{7504893F-6FEB-4FBF-8EE6-CB8261287837}"/>
                </a:ext>
              </a:extLst>
            </p:cNvPr>
            <p:cNvSpPr/>
            <p:nvPr/>
          </p:nvSpPr>
          <p:spPr>
            <a:xfrm>
              <a:off x="7881936" y="926774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" name="Овал 111">
              <a:extLst>
                <a:ext uri="{FF2B5EF4-FFF2-40B4-BE49-F238E27FC236}">
                  <a16:creationId xmlns:a16="http://schemas.microsoft.com/office/drawing/2014/main" id="{0919AC83-F0E5-4669-BF40-1905407ABBE9}"/>
                </a:ext>
              </a:extLst>
            </p:cNvPr>
            <p:cNvSpPr/>
            <p:nvPr/>
          </p:nvSpPr>
          <p:spPr>
            <a:xfrm>
              <a:off x="8058148" y="739516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" name="Овал 112">
              <a:extLst>
                <a:ext uri="{FF2B5EF4-FFF2-40B4-BE49-F238E27FC236}">
                  <a16:creationId xmlns:a16="http://schemas.microsoft.com/office/drawing/2014/main" id="{6B56F35D-7EB4-421A-86F4-039144DDB2E3}"/>
                </a:ext>
              </a:extLst>
            </p:cNvPr>
            <p:cNvSpPr/>
            <p:nvPr/>
          </p:nvSpPr>
          <p:spPr>
            <a:xfrm>
              <a:off x="8234360" y="739515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4" name="Овал 113">
              <a:extLst>
                <a:ext uri="{FF2B5EF4-FFF2-40B4-BE49-F238E27FC236}">
                  <a16:creationId xmlns:a16="http://schemas.microsoft.com/office/drawing/2014/main" id="{FDB0225E-F83B-4ECE-A0E7-804FB45F8FDA}"/>
                </a:ext>
              </a:extLst>
            </p:cNvPr>
            <p:cNvSpPr/>
            <p:nvPr/>
          </p:nvSpPr>
          <p:spPr>
            <a:xfrm>
              <a:off x="8058148" y="926774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Овал 114">
              <a:extLst>
                <a:ext uri="{FF2B5EF4-FFF2-40B4-BE49-F238E27FC236}">
                  <a16:creationId xmlns:a16="http://schemas.microsoft.com/office/drawing/2014/main" id="{1CF596D7-0373-4714-BFA1-75436AD08FF3}"/>
                </a:ext>
              </a:extLst>
            </p:cNvPr>
            <p:cNvSpPr/>
            <p:nvPr/>
          </p:nvSpPr>
          <p:spPr>
            <a:xfrm>
              <a:off x="8234360" y="926773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B4E518E7-FB39-453B-AAD6-F2C8626E3642}"/>
              </a:ext>
            </a:extLst>
          </p:cNvPr>
          <p:cNvGrpSpPr/>
          <p:nvPr/>
        </p:nvGrpSpPr>
        <p:grpSpPr>
          <a:xfrm>
            <a:off x="10339130" y="6217410"/>
            <a:ext cx="928685" cy="239647"/>
            <a:chOff x="7353300" y="738186"/>
            <a:chExt cx="928685" cy="239647"/>
          </a:xfrm>
          <a:solidFill>
            <a:srgbClr val="3C4043"/>
          </a:solidFill>
        </p:grpSpPr>
        <p:sp>
          <p:nvSpPr>
            <p:cNvPr id="117" name="Овал 116">
              <a:extLst>
                <a:ext uri="{FF2B5EF4-FFF2-40B4-BE49-F238E27FC236}">
                  <a16:creationId xmlns:a16="http://schemas.microsoft.com/office/drawing/2014/main" id="{F2C91B13-9894-4DA5-8BE2-1253FF25C065}"/>
                </a:ext>
              </a:extLst>
            </p:cNvPr>
            <p:cNvSpPr/>
            <p:nvPr/>
          </p:nvSpPr>
          <p:spPr>
            <a:xfrm>
              <a:off x="7353300" y="738187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Овал 117">
              <a:extLst>
                <a:ext uri="{FF2B5EF4-FFF2-40B4-BE49-F238E27FC236}">
                  <a16:creationId xmlns:a16="http://schemas.microsoft.com/office/drawing/2014/main" id="{05E6B483-FC87-4EDD-B631-7DCE33EBF7CE}"/>
                </a:ext>
              </a:extLst>
            </p:cNvPr>
            <p:cNvSpPr/>
            <p:nvPr/>
          </p:nvSpPr>
          <p:spPr>
            <a:xfrm>
              <a:off x="7529512" y="738186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9" name="Овал 118">
              <a:extLst>
                <a:ext uri="{FF2B5EF4-FFF2-40B4-BE49-F238E27FC236}">
                  <a16:creationId xmlns:a16="http://schemas.microsoft.com/office/drawing/2014/main" id="{ADABE05F-FAF1-4051-851C-B74A180E3F32}"/>
                </a:ext>
              </a:extLst>
            </p:cNvPr>
            <p:cNvSpPr/>
            <p:nvPr/>
          </p:nvSpPr>
          <p:spPr>
            <a:xfrm>
              <a:off x="7353300" y="930208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Овал 119">
              <a:extLst>
                <a:ext uri="{FF2B5EF4-FFF2-40B4-BE49-F238E27FC236}">
                  <a16:creationId xmlns:a16="http://schemas.microsoft.com/office/drawing/2014/main" id="{EA4A4035-D894-40EA-957A-8D8C41A8B1D3}"/>
                </a:ext>
              </a:extLst>
            </p:cNvPr>
            <p:cNvSpPr/>
            <p:nvPr/>
          </p:nvSpPr>
          <p:spPr>
            <a:xfrm>
              <a:off x="7529512" y="930207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Овал 120">
              <a:extLst>
                <a:ext uri="{FF2B5EF4-FFF2-40B4-BE49-F238E27FC236}">
                  <a16:creationId xmlns:a16="http://schemas.microsoft.com/office/drawing/2014/main" id="{20ED118A-073D-4F3F-A5BF-0EB7597FBCC7}"/>
                </a:ext>
              </a:extLst>
            </p:cNvPr>
            <p:cNvSpPr/>
            <p:nvPr/>
          </p:nvSpPr>
          <p:spPr>
            <a:xfrm>
              <a:off x="7705724" y="739517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Овал 121">
              <a:extLst>
                <a:ext uri="{FF2B5EF4-FFF2-40B4-BE49-F238E27FC236}">
                  <a16:creationId xmlns:a16="http://schemas.microsoft.com/office/drawing/2014/main" id="{F6B5CF22-5D88-4207-B427-22A4BE8579C0}"/>
                </a:ext>
              </a:extLst>
            </p:cNvPr>
            <p:cNvSpPr/>
            <p:nvPr/>
          </p:nvSpPr>
          <p:spPr>
            <a:xfrm>
              <a:off x="7881936" y="739516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" name="Овал 122">
              <a:extLst>
                <a:ext uri="{FF2B5EF4-FFF2-40B4-BE49-F238E27FC236}">
                  <a16:creationId xmlns:a16="http://schemas.microsoft.com/office/drawing/2014/main" id="{5B1C2A7F-DE54-40F9-A82F-4837D2D92282}"/>
                </a:ext>
              </a:extLst>
            </p:cNvPr>
            <p:cNvSpPr/>
            <p:nvPr/>
          </p:nvSpPr>
          <p:spPr>
            <a:xfrm>
              <a:off x="7705724" y="926775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4" name="Овал 123">
              <a:extLst>
                <a:ext uri="{FF2B5EF4-FFF2-40B4-BE49-F238E27FC236}">
                  <a16:creationId xmlns:a16="http://schemas.microsoft.com/office/drawing/2014/main" id="{BA70CE50-9E72-4617-9DB4-3E95B543CCB0}"/>
                </a:ext>
              </a:extLst>
            </p:cNvPr>
            <p:cNvSpPr/>
            <p:nvPr/>
          </p:nvSpPr>
          <p:spPr>
            <a:xfrm>
              <a:off x="7881936" y="926774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Овал 124">
              <a:extLst>
                <a:ext uri="{FF2B5EF4-FFF2-40B4-BE49-F238E27FC236}">
                  <a16:creationId xmlns:a16="http://schemas.microsoft.com/office/drawing/2014/main" id="{47E64D37-016B-4235-933D-30A9EEA1FAA9}"/>
                </a:ext>
              </a:extLst>
            </p:cNvPr>
            <p:cNvSpPr/>
            <p:nvPr/>
          </p:nvSpPr>
          <p:spPr>
            <a:xfrm>
              <a:off x="8058148" y="739516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Овал 125">
              <a:extLst>
                <a:ext uri="{FF2B5EF4-FFF2-40B4-BE49-F238E27FC236}">
                  <a16:creationId xmlns:a16="http://schemas.microsoft.com/office/drawing/2014/main" id="{04570065-51C2-41DF-9F1C-EB34DBB698B4}"/>
                </a:ext>
              </a:extLst>
            </p:cNvPr>
            <p:cNvSpPr/>
            <p:nvPr/>
          </p:nvSpPr>
          <p:spPr>
            <a:xfrm>
              <a:off x="8234360" y="739515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Овал 126">
              <a:extLst>
                <a:ext uri="{FF2B5EF4-FFF2-40B4-BE49-F238E27FC236}">
                  <a16:creationId xmlns:a16="http://schemas.microsoft.com/office/drawing/2014/main" id="{08CA81C2-1033-47A1-95C9-6DC1E025098A}"/>
                </a:ext>
              </a:extLst>
            </p:cNvPr>
            <p:cNvSpPr/>
            <p:nvPr/>
          </p:nvSpPr>
          <p:spPr>
            <a:xfrm>
              <a:off x="8058148" y="926774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Овал 127">
              <a:extLst>
                <a:ext uri="{FF2B5EF4-FFF2-40B4-BE49-F238E27FC236}">
                  <a16:creationId xmlns:a16="http://schemas.microsoft.com/office/drawing/2014/main" id="{E9291E87-0ED8-4E3F-93C0-DFE332EF0EBA}"/>
                </a:ext>
              </a:extLst>
            </p:cNvPr>
            <p:cNvSpPr/>
            <p:nvPr/>
          </p:nvSpPr>
          <p:spPr>
            <a:xfrm>
              <a:off x="8234360" y="926773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12BD5CD2-CA0D-423A-A562-95BBE00C3DBD}"/>
              </a:ext>
            </a:extLst>
          </p:cNvPr>
          <p:cNvGrpSpPr/>
          <p:nvPr/>
        </p:nvGrpSpPr>
        <p:grpSpPr>
          <a:xfrm>
            <a:off x="10339130" y="6593255"/>
            <a:ext cx="928685" cy="239647"/>
            <a:chOff x="7353300" y="738186"/>
            <a:chExt cx="928685" cy="239647"/>
          </a:xfrm>
          <a:solidFill>
            <a:srgbClr val="3C4043"/>
          </a:solidFill>
        </p:grpSpPr>
        <p:sp>
          <p:nvSpPr>
            <p:cNvPr id="130" name="Овал 129">
              <a:extLst>
                <a:ext uri="{FF2B5EF4-FFF2-40B4-BE49-F238E27FC236}">
                  <a16:creationId xmlns:a16="http://schemas.microsoft.com/office/drawing/2014/main" id="{BCEF5E6F-5871-4629-A6F0-6ADE402E6820}"/>
                </a:ext>
              </a:extLst>
            </p:cNvPr>
            <p:cNvSpPr/>
            <p:nvPr/>
          </p:nvSpPr>
          <p:spPr>
            <a:xfrm>
              <a:off x="7353300" y="738187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Овал 130">
              <a:extLst>
                <a:ext uri="{FF2B5EF4-FFF2-40B4-BE49-F238E27FC236}">
                  <a16:creationId xmlns:a16="http://schemas.microsoft.com/office/drawing/2014/main" id="{9FDD7D93-D554-4BF4-9D0B-5B8A4CA77CBD}"/>
                </a:ext>
              </a:extLst>
            </p:cNvPr>
            <p:cNvSpPr/>
            <p:nvPr/>
          </p:nvSpPr>
          <p:spPr>
            <a:xfrm>
              <a:off x="7529512" y="738186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2" name="Овал 131">
              <a:extLst>
                <a:ext uri="{FF2B5EF4-FFF2-40B4-BE49-F238E27FC236}">
                  <a16:creationId xmlns:a16="http://schemas.microsoft.com/office/drawing/2014/main" id="{27587A3D-1EC2-4B2B-B138-FCD5C187E20B}"/>
                </a:ext>
              </a:extLst>
            </p:cNvPr>
            <p:cNvSpPr/>
            <p:nvPr/>
          </p:nvSpPr>
          <p:spPr>
            <a:xfrm>
              <a:off x="7353300" y="930208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" name="Овал 132">
              <a:extLst>
                <a:ext uri="{FF2B5EF4-FFF2-40B4-BE49-F238E27FC236}">
                  <a16:creationId xmlns:a16="http://schemas.microsoft.com/office/drawing/2014/main" id="{72E7225D-5B4A-4018-ADB6-A1BE2CE24A72}"/>
                </a:ext>
              </a:extLst>
            </p:cNvPr>
            <p:cNvSpPr/>
            <p:nvPr/>
          </p:nvSpPr>
          <p:spPr>
            <a:xfrm>
              <a:off x="7529512" y="930207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Овал 133">
              <a:extLst>
                <a:ext uri="{FF2B5EF4-FFF2-40B4-BE49-F238E27FC236}">
                  <a16:creationId xmlns:a16="http://schemas.microsoft.com/office/drawing/2014/main" id="{A37451DB-47CD-44BE-92A8-F4839B958921}"/>
                </a:ext>
              </a:extLst>
            </p:cNvPr>
            <p:cNvSpPr/>
            <p:nvPr/>
          </p:nvSpPr>
          <p:spPr>
            <a:xfrm>
              <a:off x="7705724" y="739517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Овал 134">
              <a:extLst>
                <a:ext uri="{FF2B5EF4-FFF2-40B4-BE49-F238E27FC236}">
                  <a16:creationId xmlns:a16="http://schemas.microsoft.com/office/drawing/2014/main" id="{213AF325-F8B3-4EA4-9D29-3B95DF0A84EA}"/>
                </a:ext>
              </a:extLst>
            </p:cNvPr>
            <p:cNvSpPr/>
            <p:nvPr/>
          </p:nvSpPr>
          <p:spPr>
            <a:xfrm>
              <a:off x="7881936" y="739516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" name="Овал 135">
              <a:extLst>
                <a:ext uri="{FF2B5EF4-FFF2-40B4-BE49-F238E27FC236}">
                  <a16:creationId xmlns:a16="http://schemas.microsoft.com/office/drawing/2014/main" id="{1D00B787-B242-4781-BF84-AEA5D4CC907F}"/>
                </a:ext>
              </a:extLst>
            </p:cNvPr>
            <p:cNvSpPr/>
            <p:nvPr/>
          </p:nvSpPr>
          <p:spPr>
            <a:xfrm>
              <a:off x="7705724" y="926775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7" name="Овал 136">
              <a:extLst>
                <a:ext uri="{FF2B5EF4-FFF2-40B4-BE49-F238E27FC236}">
                  <a16:creationId xmlns:a16="http://schemas.microsoft.com/office/drawing/2014/main" id="{C46CD7A9-99FB-4188-9CA1-F5AF5E520B1A}"/>
                </a:ext>
              </a:extLst>
            </p:cNvPr>
            <p:cNvSpPr/>
            <p:nvPr/>
          </p:nvSpPr>
          <p:spPr>
            <a:xfrm>
              <a:off x="7881936" y="926774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Овал 137">
              <a:extLst>
                <a:ext uri="{FF2B5EF4-FFF2-40B4-BE49-F238E27FC236}">
                  <a16:creationId xmlns:a16="http://schemas.microsoft.com/office/drawing/2014/main" id="{56FBE0D3-8809-494F-98B4-AFFACDFA6DBD}"/>
                </a:ext>
              </a:extLst>
            </p:cNvPr>
            <p:cNvSpPr/>
            <p:nvPr/>
          </p:nvSpPr>
          <p:spPr>
            <a:xfrm>
              <a:off x="8058148" y="739516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Овал 138">
              <a:extLst>
                <a:ext uri="{FF2B5EF4-FFF2-40B4-BE49-F238E27FC236}">
                  <a16:creationId xmlns:a16="http://schemas.microsoft.com/office/drawing/2014/main" id="{62DDF83D-2060-4037-8DF7-0131B566D8DD}"/>
                </a:ext>
              </a:extLst>
            </p:cNvPr>
            <p:cNvSpPr/>
            <p:nvPr/>
          </p:nvSpPr>
          <p:spPr>
            <a:xfrm>
              <a:off x="8234360" y="739515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0" name="Овал 139">
              <a:extLst>
                <a:ext uri="{FF2B5EF4-FFF2-40B4-BE49-F238E27FC236}">
                  <a16:creationId xmlns:a16="http://schemas.microsoft.com/office/drawing/2014/main" id="{A60A2F9B-C282-4347-839F-588DA676D337}"/>
                </a:ext>
              </a:extLst>
            </p:cNvPr>
            <p:cNvSpPr/>
            <p:nvPr/>
          </p:nvSpPr>
          <p:spPr>
            <a:xfrm>
              <a:off x="8058148" y="926774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1" name="Овал 140">
              <a:extLst>
                <a:ext uri="{FF2B5EF4-FFF2-40B4-BE49-F238E27FC236}">
                  <a16:creationId xmlns:a16="http://schemas.microsoft.com/office/drawing/2014/main" id="{D4B56356-4743-415F-BE73-41997D7F40A7}"/>
                </a:ext>
              </a:extLst>
            </p:cNvPr>
            <p:cNvSpPr/>
            <p:nvPr/>
          </p:nvSpPr>
          <p:spPr>
            <a:xfrm>
              <a:off x="8234360" y="926773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22523C-2844-4C92-88A8-739974CEC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68103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AC383B2-A61A-4AF7-B131-A32457CDEE51}"/>
              </a:ext>
            </a:extLst>
          </p:cNvPr>
          <p:cNvSpPr/>
          <p:nvPr/>
        </p:nvSpPr>
        <p:spPr>
          <a:xfrm>
            <a:off x="5131426" y="2152650"/>
            <a:ext cx="5648325" cy="4562475"/>
          </a:xfrm>
          <a:prstGeom prst="rect">
            <a:avLst/>
          </a:prstGeom>
          <a:solidFill>
            <a:srgbClr val="2C2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381A508-7DEA-4DC1-8C67-1C06078897CE}"/>
              </a:ext>
            </a:extLst>
          </p:cNvPr>
          <p:cNvSpPr/>
          <p:nvPr/>
        </p:nvSpPr>
        <p:spPr>
          <a:xfrm>
            <a:off x="5131425" y="131334"/>
            <a:ext cx="5648325" cy="20308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305819-95A4-42DB-ADD1-0D98C3E6309A}"/>
              </a:ext>
            </a:extLst>
          </p:cNvPr>
          <p:cNvSpPr txBox="1"/>
          <p:nvPr/>
        </p:nvSpPr>
        <p:spPr>
          <a:xfrm>
            <a:off x="5834226" y="408614"/>
            <a:ext cx="43243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400" dirty="0">
                <a:latin typeface="Gerbera-Bold" panose="02000800000000000000" pitchFamily="2" charset="-52"/>
              </a:rPr>
              <a:t>Что делать в этих случаях?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63383A-264B-4F18-BFF5-652128171480}"/>
              </a:ext>
            </a:extLst>
          </p:cNvPr>
          <p:cNvSpPr txBox="1"/>
          <p:nvPr/>
        </p:nvSpPr>
        <p:spPr>
          <a:xfrm>
            <a:off x="6296354" y="2429752"/>
            <a:ext cx="3562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chemeClr val="bg1"/>
                </a:solidFill>
                <a:effectLst/>
                <a:latin typeface="Gerbera-Light" panose="02000300000000000000" pitchFamily="2" charset="-52"/>
              </a:rPr>
              <a:t>Ни в коем случае не отходите от банкомата.</a:t>
            </a:r>
            <a:endParaRPr lang="ru-RU" dirty="0">
              <a:solidFill>
                <a:schemeClr val="bg1"/>
              </a:solidFill>
              <a:latin typeface="Gerbera-Light" panose="02000300000000000000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1CC4C5-ADE1-4914-93EF-D7D64511FD7B}"/>
              </a:ext>
            </a:extLst>
          </p:cNvPr>
          <p:cNvSpPr txBox="1"/>
          <p:nvPr/>
        </p:nvSpPr>
        <p:spPr>
          <a:xfrm>
            <a:off x="6296353" y="3263413"/>
            <a:ext cx="42954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chemeClr val="bg1"/>
                </a:solidFill>
                <a:effectLst/>
                <a:latin typeface="Gerbera-Light" panose="02000300000000000000" pitchFamily="2" charset="-52"/>
              </a:rPr>
              <a:t>Не пытаться вскрыть устройство самостоятельно (это может быть расценено как преступление)</a:t>
            </a:r>
            <a:endParaRPr lang="ru-RU" dirty="0">
              <a:solidFill>
                <a:schemeClr val="bg1"/>
              </a:solidFill>
              <a:latin typeface="Gerbera-Light" panose="02000300000000000000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EFCF8C-EB4E-47E9-A235-21977C5D66CB}"/>
              </a:ext>
            </a:extLst>
          </p:cNvPr>
          <p:cNvSpPr txBox="1"/>
          <p:nvPr/>
        </p:nvSpPr>
        <p:spPr>
          <a:xfrm>
            <a:off x="6296354" y="4433887"/>
            <a:ext cx="4295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chemeClr val="bg1"/>
                </a:solidFill>
                <a:effectLst/>
                <a:latin typeface="Gerbera-Light" panose="02000300000000000000" pitchFamily="2" charset="-52"/>
              </a:rPr>
              <a:t>Нажать кнопку отмена и дождаться извлечения карты</a:t>
            </a:r>
            <a:endParaRPr lang="ru-RU" dirty="0">
              <a:solidFill>
                <a:schemeClr val="bg1"/>
              </a:solidFill>
              <a:latin typeface="Gerbera-Light" panose="020003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8E7A49-857B-45EB-8C44-CE8DD81E8729}"/>
              </a:ext>
            </a:extLst>
          </p:cNvPr>
          <p:cNvSpPr txBox="1"/>
          <p:nvPr/>
        </p:nvSpPr>
        <p:spPr>
          <a:xfrm>
            <a:off x="6296354" y="5297507"/>
            <a:ext cx="42954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chemeClr val="bg1"/>
                </a:solidFill>
                <a:effectLst/>
                <a:latin typeface="Gerbera-Light" panose="02000300000000000000" pitchFamily="2" charset="-52"/>
              </a:rPr>
              <a:t>Если карта не извлеклась, связаться по телефону, указанному на банкомате и действовать по инструкции</a:t>
            </a:r>
            <a:endParaRPr lang="ru-RU" dirty="0">
              <a:solidFill>
                <a:schemeClr val="bg1"/>
              </a:solidFill>
              <a:latin typeface="Gerbera-Light" panose="02000300000000000000" pitchFamily="2" charset="-52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EF89876-EFD1-40F8-9C75-48FB8CBFD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20555" y="2559581"/>
            <a:ext cx="386671" cy="38667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F536E8A-2DA8-483A-BB49-343C844A1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20554" y="3536505"/>
            <a:ext cx="386671" cy="38667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BEA87B7-4C2B-421F-B629-F5B514128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20554" y="4563716"/>
            <a:ext cx="386671" cy="38667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4A48FA7-E3B3-4E52-AF28-8DA0C3E89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20553" y="5704335"/>
            <a:ext cx="386671" cy="38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7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DF4CB3-035A-4594-B8EE-19F202B85D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5" t="-2514" r="3496" b="2514"/>
          <a:stretch/>
        </p:blipFill>
        <p:spPr>
          <a:xfrm>
            <a:off x="4118336" y="144750"/>
            <a:ext cx="3606618" cy="20302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F1972A-00FE-410C-AB39-5DF4D875E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28553" b="29434"/>
          <a:stretch/>
        </p:blipFill>
        <p:spPr>
          <a:xfrm>
            <a:off x="8262125" y="250916"/>
            <a:ext cx="3701392" cy="19456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BD098AA-6E42-454B-926C-9EB466EF8F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/>
          <a:stretch/>
        </p:blipFill>
        <p:spPr>
          <a:xfrm>
            <a:off x="29415" y="2610971"/>
            <a:ext cx="3900461" cy="2094577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BF68006-1000-4BEE-8233-A3631C090FCF}"/>
              </a:ext>
            </a:extLst>
          </p:cNvPr>
          <p:cNvGrpSpPr/>
          <p:nvPr/>
        </p:nvGrpSpPr>
        <p:grpSpPr>
          <a:xfrm>
            <a:off x="8262125" y="2673758"/>
            <a:ext cx="3403752" cy="1910060"/>
            <a:chOff x="8262125" y="2673758"/>
            <a:chExt cx="3403752" cy="191006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DE6BD84-267E-4444-B84B-6D09B5A6AB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00"/>
            <a:stretch/>
          </p:blipFill>
          <p:spPr>
            <a:xfrm>
              <a:off x="8262125" y="2673758"/>
              <a:ext cx="3403752" cy="1910060"/>
            </a:xfrm>
            <a:prstGeom prst="rect">
              <a:avLst/>
            </a:prstGeom>
            <a:ln>
              <a:solidFill>
                <a:srgbClr val="FAFBFE"/>
              </a:solidFill>
            </a:ln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CBB487A4-D4B3-41B9-B4FE-B517052CC6BB}"/>
                </a:ext>
              </a:extLst>
            </p:cNvPr>
            <p:cNvSpPr/>
            <p:nvPr/>
          </p:nvSpPr>
          <p:spPr>
            <a:xfrm>
              <a:off x="8975706" y="4162484"/>
              <a:ext cx="398296" cy="100976"/>
            </a:xfrm>
            <a:prstGeom prst="rect">
              <a:avLst/>
            </a:prstGeom>
            <a:solidFill>
              <a:srgbClr val="809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0BE0BDD8-C925-4FD8-9B41-E6A0B7AA926E}"/>
              </a:ext>
            </a:extLst>
          </p:cNvPr>
          <p:cNvGrpSpPr/>
          <p:nvPr/>
        </p:nvGrpSpPr>
        <p:grpSpPr>
          <a:xfrm>
            <a:off x="4118336" y="2673758"/>
            <a:ext cx="3701393" cy="1945629"/>
            <a:chOff x="4118336" y="2673758"/>
            <a:chExt cx="3701393" cy="1945629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374BE0F-D4AD-4877-96E4-218DD8688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96"/>
            <a:stretch/>
          </p:blipFill>
          <p:spPr>
            <a:xfrm>
              <a:off x="4118336" y="2673758"/>
              <a:ext cx="3701393" cy="1945629"/>
            </a:xfrm>
            <a:prstGeom prst="rect">
              <a:avLst/>
            </a:prstGeom>
          </p:spPr>
        </p:pic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5297D578-0F53-40F5-9590-F61F96F3BA3A}"/>
                </a:ext>
              </a:extLst>
            </p:cNvPr>
            <p:cNvSpPr/>
            <p:nvPr/>
          </p:nvSpPr>
          <p:spPr>
            <a:xfrm>
              <a:off x="5458351" y="4162484"/>
              <a:ext cx="370248" cy="100976"/>
            </a:xfrm>
            <a:prstGeom prst="rect">
              <a:avLst/>
            </a:prstGeom>
            <a:solidFill>
              <a:srgbClr val="836D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3502C39-CFED-4326-99EA-28C0E3A0DF60}"/>
              </a:ext>
            </a:extLst>
          </p:cNvPr>
          <p:cNvGrpSpPr/>
          <p:nvPr/>
        </p:nvGrpSpPr>
        <p:grpSpPr>
          <a:xfrm>
            <a:off x="0" y="195789"/>
            <a:ext cx="3701392" cy="1928153"/>
            <a:chOff x="0" y="195789"/>
            <a:chExt cx="3701392" cy="1928153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883B87F1-3DA8-4927-BAFE-36E16B965E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4" t="2893" b="55471"/>
            <a:stretch/>
          </p:blipFill>
          <p:spPr>
            <a:xfrm>
              <a:off x="0" y="195789"/>
              <a:ext cx="3701392" cy="1928153"/>
            </a:xfrm>
            <a:prstGeom prst="rect">
              <a:avLst/>
            </a:prstGeom>
          </p:spPr>
        </p:pic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35B7723A-C220-476A-9466-6CD63FEDB66A}"/>
                </a:ext>
              </a:extLst>
            </p:cNvPr>
            <p:cNvSpPr/>
            <p:nvPr/>
          </p:nvSpPr>
          <p:spPr>
            <a:xfrm>
              <a:off x="1290258" y="1722213"/>
              <a:ext cx="476834" cy="45719"/>
            </a:xfrm>
            <a:prstGeom prst="rect">
              <a:avLst/>
            </a:prstGeom>
            <a:solidFill>
              <a:srgbClr val="A2A2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66D11D3C-084E-40B3-92C1-ECF860A15B5A}"/>
              </a:ext>
            </a:extLst>
          </p:cNvPr>
          <p:cNvGrpSpPr/>
          <p:nvPr/>
        </p:nvGrpSpPr>
        <p:grpSpPr>
          <a:xfrm>
            <a:off x="6314536" y="4917305"/>
            <a:ext cx="4123426" cy="1795945"/>
            <a:chOff x="6314536" y="4917305"/>
            <a:chExt cx="4123426" cy="1795945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BCDA99D-4D20-4DD9-BDA4-2729A7580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4536" y="4917305"/>
              <a:ext cx="4123426" cy="1795945"/>
            </a:xfrm>
            <a:prstGeom prst="rect">
              <a:avLst/>
            </a:prstGeom>
          </p:spPr>
        </p:pic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BD25040C-61A4-4B3F-A5BB-ED6A5BEB0EDB}"/>
                </a:ext>
              </a:extLst>
            </p:cNvPr>
            <p:cNvSpPr/>
            <p:nvPr/>
          </p:nvSpPr>
          <p:spPr>
            <a:xfrm>
              <a:off x="7298371" y="6322263"/>
              <a:ext cx="521358" cy="123416"/>
            </a:xfrm>
            <a:prstGeom prst="rect">
              <a:avLst/>
            </a:prstGeom>
            <a:solidFill>
              <a:srgbClr val="DB7E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EC5393A-35A2-42FA-A902-CF860BAC2C9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" t="50589" r="3065" b="3515"/>
          <a:stretch/>
        </p:blipFill>
        <p:spPr>
          <a:xfrm>
            <a:off x="1283860" y="4816993"/>
            <a:ext cx="4475054" cy="199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9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97644C9-3911-45CF-938E-8010F01C08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4" r="11990"/>
          <a:stretch/>
        </p:blipFill>
        <p:spPr>
          <a:xfrm>
            <a:off x="4772304" y="0"/>
            <a:ext cx="7419696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C9ED4B-1B57-4A27-84C9-AEBF6E93927D}"/>
              </a:ext>
            </a:extLst>
          </p:cNvPr>
          <p:cNvSpPr/>
          <p:nvPr/>
        </p:nvSpPr>
        <p:spPr>
          <a:xfrm>
            <a:off x="1201277" y="2664002"/>
            <a:ext cx="5726644" cy="3753394"/>
          </a:xfrm>
          <a:prstGeom prst="rect">
            <a:avLst/>
          </a:prstGeom>
          <a:solidFill>
            <a:srgbClr val="2C2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C2AE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E164D5-0CB2-448D-B8DA-A19F71135A64}"/>
              </a:ext>
            </a:extLst>
          </p:cNvPr>
          <p:cNvSpPr txBox="1"/>
          <p:nvPr/>
        </p:nvSpPr>
        <p:spPr>
          <a:xfrm>
            <a:off x="157250" y="720510"/>
            <a:ext cx="44866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400" dirty="0">
                <a:solidFill>
                  <a:srgbClr val="2C2AE2"/>
                </a:solidFill>
                <a:latin typeface="Gerbera" panose="02000500000000000000" pitchFamily="2" charset="-52"/>
              </a:rPr>
              <a:t>Опиши одним предложением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FE6F10-0D2C-4E40-9819-8A346868918E}"/>
              </a:ext>
            </a:extLst>
          </p:cNvPr>
          <p:cNvSpPr txBox="1"/>
          <p:nvPr/>
        </p:nvSpPr>
        <p:spPr>
          <a:xfrm>
            <a:off x="2948599" y="2978218"/>
            <a:ext cx="221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  <a:latin typeface="Gerbera" panose="02000500000000000000" pitchFamily="2" charset="-52"/>
              </a:rPr>
              <a:t>Сегодня я узнал…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9E7A81-B4E5-4307-B5AA-C2A6E90A7F2C}"/>
              </a:ext>
            </a:extLst>
          </p:cNvPr>
          <p:cNvSpPr txBox="1"/>
          <p:nvPr/>
        </p:nvSpPr>
        <p:spPr>
          <a:xfrm>
            <a:off x="2948599" y="3507694"/>
            <a:ext cx="272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  <a:latin typeface="Gerbera" panose="02000500000000000000" pitchFamily="2" charset="-52"/>
              </a:rPr>
              <a:t>На уроке я научился…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8A913A-8B52-4CAE-BBE5-9ABADECA8D5E}"/>
              </a:ext>
            </a:extLst>
          </p:cNvPr>
          <p:cNvSpPr txBox="1"/>
          <p:nvPr/>
        </p:nvSpPr>
        <p:spPr>
          <a:xfrm>
            <a:off x="2948599" y="4057973"/>
            <a:ext cx="281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  <a:latin typeface="Gerbera" panose="02000500000000000000" pitchFamily="2" charset="-52"/>
              </a:rPr>
              <a:t>Мне было непонятно…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BE4C46-913D-4E66-BFB2-51397403237E}"/>
              </a:ext>
            </a:extLst>
          </p:cNvPr>
          <p:cNvSpPr txBox="1"/>
          <p:nvPr/>
        </p:nvSpPr>
        <p:spPr>
          <a:xfrm>
            <a:off x="2948599" y="4604854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  <a:latin typeface="Gerbera" panose="02000500000000000000" pitchFamily="2" charset="-52"/>
              </a:rPr>
              <a:t>Теперь я знаю, что…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409BCF-AE49-4133-BBDE-D864BA1F027F}"/>
              </a:ext>
            </a:extLst>
          </p:cNvPr>
          <p:cNvSpPr txBox="1"/>
          <p:nvPr/>
        </p:nvSpPr>
        <p:spPr>
          <a:xfrm>
            <a:off x="2948599" y="5177522"/>
            <a:ext cx="2020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  <a:latin typeface="Gerbera" panose="02000500000000000000" pitchFamily="2" charset="-52"/>
              </a:rPr>
              <a:t>Меня удивило…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F7B8C-7983-48E6-9BDB-3D2D315BB716}"/>
              </a:ext>
            </a:extLst>
          </p:cNvPr>
          <p:cNvSpPr txBox="1"/>
          <p:nvPr/>
        </p:nvSpPr>
        <p:spPr>
          <a:xfrm>
            <a:off x="2948599" y="5728705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  <a:latin typeface="Gerbera" panose="02000500000000000000" pitchFamily="2" charset="-52"/>
              </a:rPr>
              <a:t>Я бы хотел узнать, почему…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C592A20C-CBBA-41AC-96B6-11EEBC28F291}"/>
              </a:ext>
            </a:extLst>
          </p:cNvPr>
          <p:cNvGrpSpPr/>
          <p:nvPr/>
        </p:nvGrpSpPr>
        <p:grpSpPr>
          <a:xfrm>
            <a:off x="2456611" y="3040000"/>
            <a:ext cx="251209" cy="2962643"/>
            <a:chOff x="2456611" y="3040000"/>
            <a:chExt cx="251209" cy="2962643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94F99F5-BF3E-484A-8856-58508B3F2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56612" y="3040000"/>
              <a:ext cx="241603" cy="241603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95E45D71-7248-4855-80FE-245A769E1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56611" y="3576398"/>
              <a:ext cx="241603" cy="241603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C47FA9D-C28B-42D1-A065-271433569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66217" y="4125497"/>
              <a:ext cx="241603" cy="24160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9CC1019-952C-4775-B1DF-97AA59904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66216" y="4668719"/>
              <a:ext cx="241603" cy="241603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050E7A6-ADBE-4550-852E-837910B25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66217" y="5224642"/>
              <a:ext cx="241603" cy="241603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5A8DF28-A619-4A23-A163-1AF436AA6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66216" y="5761040"/>
              <a:ext cx="241603" cy="2416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697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build="p"/>
      <p:bldP spid="5" grpId="0" build="p"/>
      <p:bldP spid="6" grpId="0" build="p"/>
      <p:bldP spid="7" grpId="0" build="p"/>
      <p:bldP spid="8" grpId="0" build="p"/>
      <p:bldP spid="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2BD4741-707D-408B-96F2-BA337A238EE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E5BA14F4-C087-4DD8-86E2-372A1049DA80}"/>
                </a:ext>
              </a:extLst>
            </p:cNvPr>
            <p:cNvSpPr/>
            <p:nvPr/>
          </p:nvSpPr>
          <p:spPr>
            <a:xfrm>
              <a:off x="11858625" y="0"/>
              <a:ext cx="333375" cy="2735086"/>
            </a:xfrm>
            <a:prstGeom prst="rect">
              <a:avLst/>
            </a:prstGeom>
            <a:solidFill>
              <a:srgbClr val="F670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E09EB5DF-8C38-4029-8CF0-DF42A0C42473}"/>
                </a:ext>
              </a:extLst>
            </p:cNvPr>
            <p:cNvSpPr/>
            <p:nvPr/>
          </p:nvSpPr>
          <p:spPr>
            <a:xfrm>
              <a:off x="0" y="4122914"/>
              <a:ext cx="333375" cy="2735086"/>
            </a:xfrm>
            <a:prstGeom prst="rect">
              <a:avLst/>
            </a:prstGeom>
            <a:solidFill>
              <a:srgbClr val="2C2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DA7F38F-10E7-494C-82F6-D9806901F1C8}"/>
              </a:ext>
            </a:extLst>
          </p:cNvPr>
          <p:cNvSpPr txBox="1"/>
          <p:nvPr/>
        </p:nvSpPr>
        <p:spPr>
          <a:xfrm>
            <a:off x="5593743" y="2208074"/>
            <a:ext cx="643156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>
                <a:solidFill>
                  <a:srgbClr val="2C2AE2"/>
                </a:solidFill>
                <a:latin typeface="Gerbera-Bold" panose="02000800000000000000" pitchFamily="2" charset="-52"/>
              </a:rPr>
              <a:t>СПАСИБО</a:t>
            </a:r>
          </a:p>
          <a:p>
            <a:pPr algn="l"/>
            <a:r>
              <a:rPr lang="ru-RU" sz="6600" dirty="0">
                <a:solidFill>
                  <a:srgbClr val="2C2AE2"/>
                </a:solidFill>
                <a:latin typeface="Gerbera-Bold" panose="02000800000000000000" pitchFamily="2" charset="-52"/>
              </a:rPr>
              <a:t>ЗА ВНИМАНИЕ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69AAD2-C8D8-44B3-BE9F-C538D1C76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7" r="13277"/>
          <a:stretch/>
        </p:blipFill>
        <p:spPr>
          <a:xfrm>
            <a:off x="485775" y="1441409"/>
            <a:ext cx="4565733" cy="4144298"/>
          </a:xfrm>
          <a:custGeom>
            <a:avLst/>
            <a:gdLst>
              <a:gd name="connsiteX0" fmla="*/ 1994319 w 5072332"/>
              <a:gd name="connsiteY0" fmla="*/ 18 h 4672266"/>
              <a:gd name="connsiteX1" fmla="*/ 2786332 w 5072332"/>
              <a:gd name="connsiteY1" fmla="*/ 80311 h 4672266"/>
              <a:gd name="connsiteX2" fmla="*/ 5072332 w 5072332"/>
              <a:gd name="connsiteY2" fmla="*/ 2366311 h 4672266"/>
              <a:gd name="connsiteX3" fmla="*/ 2786332 w 5072332"/>
              <a:gd name="connsiteY3" fmla="*/ 4652311 h 4672266"/>
              <a:gd name="connsiteX4" fmla="*/ 0 w 5072332"/>
              <a:gd name="connsiteY4" fmla="*/ 1218997 h 4672266"/>
              <a:gd name="connsiteX5" fmla="*/ 1994319 w 5072332"/>
              <a:gd name="connsiteY5" fmla="*/ 18 h 4672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72332" h="4672266">
                <a:moveTo>
                  <a:pt x="1994319" y="18"/>
                </a:moveTo>
                <a:cubicBezTo>
                  <a:pt x="2295166" y="864"/>
                  <a:pt x="2574985" y="32506"/>
                  <a:pt x="2786332" y="80311"/>
                </a:cubicBezTo>
                <a:cubicBezTo>
                  <a:pt x="3631721" y="271530"/>
                  <a:pt x="5072332" y="1103788"/>
                  <a:pt x="5072332" y="2366311"/>
                </a:cubicBezTo>
                <a:cubicBezTo>
                  <a:pt x="5072332" y="3628834"/>
                  <a:pt x="3631721" y="4843530"/>
                  <a:pt x="2786332" y="4652311"/>
                </a:cubicBezTo>
                <a:cubicBezTo>
                  <a:pt x="1940943" y="4461092"/>
                  <a:pt x="0" y="2481520"/>
                  <a:pt x="0" y="1218997"/>
                </a:cubicBezTo>
                <a:cubicBezTo>
                  <a:pt x="0" y="272105"/>
                  <a:pt x="1091781" y="-2521"/>
                  <a:pt x="1994319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207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86C3973-2D4C-4FDE-907C-6AF1A9DEC987}"/>
              </a:ext>
            </a:extLst>
          </p:cNvPr>
          <p:cNvGrpSpPr/>
          <p:nvPr/>
        </p:nvGrpSpPr>
        <p:grpSpPr>
          <a:xfrm>
            <a:off x="6493607" y="1286603"/>
            <a:ext cx="5693717" cy="4309282"/>
            <a:chOff x="6493607" y="1286603"/>
            <a:chExt cx="5693717" cy="4309282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0FEF0A9-E316-49E7-9183-81000E52E895}"/>
                </a:ext>
              </a:extLst>
            </p:cNvPr>
            <p:cNvSpPr/>
            <p:nvPr/>
          </p:nvSpPr>
          <p:spPr>
            <a:xfrm>
              <a:off x="6493607" y="5030461"/>
              <a:ext cx="1463451" cy="565424"/>
            </a:xfrm>
            <a:prstGeom prst="rect">
              <a:avLst/>
            </a:prstGeom>
            <a:solidFill>
              <a:srgbClr val="F670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4600EEA5-9CF4-443D-9868-AE852D8214BF}"/>
                </a:ext>
              </a:extLst>
            </p:cNvPr>
            <p:cNvSpPr/>
            <p:nvPr/>
          </p:nvSpPr>
          <p:spPr>
            <a:xfrm rot="16200000">
              <a:off x="11172887" y="1984544"/>
              <a:ext cx="1463450" cy="565424"/>
            </a:xfrm>
            <a:prstGeom prst="rect">
              <a:avLst/>
            </a:prstGeom>
            <a:solidFill>
              <a:srgbClr val="2C2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1977EE33-511D-4EA8-A0EA-9DD88059FF86}"/>
                </a:ext>
              </a:extLst>
            </p:cNvPr>
            <p:cNvSpPr/>
            <p:nvPr/>
          </p:nvSpPr>
          <p:spPr>
            <a:xfrm>
              <a:off x="10441161" y="1286603"/>
              <a:ext cx="1463451" cy="565424"/>
            </a:xfrm>
            <a:prstGeom prst="rect">
              <a:avLst/>
            </a:prstGeom>
            <a:solidFill>
              <a:srgbClr val="2C2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73C5DF8-79F7-4EB4-836D-03BEC771FEA8}"/>
              </a:ext>
            </a:extLst>
          </p:cNvPr>
          <p:cNvSpPr/>
          <p:nvPr/>
        </p:nvSpPr>
        <p:spPr>
          <a:xfrm>
            <a:off x="476250" y="2584134"/>
            <a:ext cx="5619750" cy="3654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7598A4-74EA-4F54-919C-631D469E6E56}"/>
              </a:ext>
            </a:extLst>
          </p:cNvPr>
          <p:cNvSpPr txBox="1"/>
          <p:nvPr/>
        </p:nvSpPr>
        <p:spPr>
          <a:xfrm>
            <a:off x="617020" y="345086"/>
            <a:ext cx="59792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0" i="0" dirty="0">
                <a:solidFill>
                  <a:srgbClr val="2C2AE2"/>
                </a:solidFill>
                <a:effectLst/>
                <a:latin typeface="Gerbera-Bold" panose="02000800000000000000" pitchFamily="2" charset="-52"/>
              </a:rPr>
              <a:t>История появления банковских карт</a:t>
            </a:r>
            <a:endParaRPr lang="ru-RU" sz="4400" dirty="0">
              <a:solidFill>
                <a:srgbClr val="2C2AE2"/>
              </a:solidFill>
              <a:latin typeface="Gerbera-Bold" panose="02000800000000000000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F5C5B3-CF1C-407A-88B6-81F59FE4D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082" r="97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67" y="2707787"/>
            <a:ext cx="6120052" cy="344194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1133594-0E78-4470-BACF-6CDEE474501F}"/>
              </a:ext>
            </a:extLst>
          </p:cNvPr>
          <p:cNvGrpSpPr/>
          <p:nvPr/>
        </p:nvGrpSpPr>
        <p:grpSpPr>
          <a:xfrm>
            <a:off x="6596302" y="1535531"/>
            <a:ext cx="5317029" cy="3976748"/>
            <a:chOff x="6596302" y="1535531"/>
            <a:chExt cx="5317029" cy="3976748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645D6D0E-A68C-40E3-A3AB-98E2287EB7BD}"/>
                </a:ext>
              </a:extLst>
            </p:cNvPr>
            <p:cNvSpPr/>
            <p:nvPr/>
          </p:nvSpPr>
          <p:spPr>
            <a:xfrm>
              <a:off x="6596302" y="1535531"/>
              <a:ext cx="5317029" cy="39767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AB56DAF-BC28-455F-B54E-EBACB452F296}"/>
                </a:ext>
              </a:extLst>
            </p:cNvPr>
            <p:cNvSpPr txBox="1"/>
            <p:nvPr/>
          </p:nvSpPr>
          <p:spPr>
            <a:xfrm>
              <a:off x="6899023" y="1931385"/>
              <a:ext cx="4922320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rgbClr val="3C4043"/>
                  </a:solidFill>
                  <a:latin typeface="Gerbera-Light" panose="02000300000000000000" pitchFamily="2" charset="-52"/>
                </a:rPr>
                <a:t>Первые аналоги банковских карт  появились в 1914 году. Одна из американских кампаний выпустила для своих самых богатых клиентов товарные карточки для оплаты услуг их кампании. Они были сделаны из картона.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838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9D71B8C-54D8-4B36-A466-6F1773C13ED6}"/>
              </a:ext>
            </a:extLst>
          </p:cNvPr>
          <p:cNvSpPr/>
          <p:nvPr/>
        </p:nvSpPr>
        <p:spPr>
          <a:xfrm rot="5400000">
            <a:off x="-557214" y="557214"/>
            <a:ext cx="6858001" cy="5743575"/>
          </a:xfrm>
          <a:prstGeom prst="rect">
            <a:avLst/>
          </a:prstGeom>
          <a:solidFill>
            <a:srgbClr val="2C2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C7AD54-C5B8-421C-B6B3-5B0AE07D0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0200" y="296608"/>
            <a:ext cx="11383998" cy="64509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1EE382-629F-4876-96C1-CD2042A6119D}"/>
              </a:ext>
            </a:extLst>
          </p:cNvPr>
          <p:cNvSpPr txBox="1"/>
          <p:nvPr/>
        </p:nvSpPr>
        <p:spPr>
          <a:xfrm>
            <a:off x="5572707" y="1172539"/>
            <a:ext cx="436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5400" b="0" i="0" dirty="0">
                <a:solidFill>
                  <a:srgbClr val="2C2AE2"/>
                </a:solidFill>
                <a:effectLst/>
                <a:latin typeface="Gerbera" panose="02000500000000000000" pitchFamily="2" charset="-52"/>
              </a:rPr>
              <a:t>Дебетовые</a:t>
            </a:r>
            <a:endParaRPr lang="ru-RU" sz="5400" dirty="0">
              <a:solidFill>
                <a:srgbClr val="2C2AE2"/>
              </a:solidFill>
              <a:latin typeface="Gerbera" panose="02000500000000000000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33CBD3-8B97-4EFC-829A-6211CDEC2767}"/>
              </a:ext>
            </a:extLst>
          </p:cNvPr>
          <p:cNvSpPr txBox="1"/>
          <p:nvPr/>
        </p:nvSpPr>
        <p:spPr>
          <a:xfrm>
            <a:off x="7513636" y="2648687"/>
            <a:ext cx="44116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C4043"/>
                </a:solidFill>
                <a:latin typeface="Gerbera-Light" panose="02000300000000000000" pitchFamily="2" charset="-52"/>
              </a:rPr>
              <a:t>Т</a:t>
            </a:r>
            <a:r>
              <a:rPr lang="ru-RU" b="0" i="0" dirty="0">
                <a:solidFill>
                  <a:srgbClr val="3C4043"/>
                </a:solidFill>
                <a:effectLst/>
                <a:latin typeface="Gerbera-Light" panose="02000300000000000000" pitchFamily="2" charset="-52"/>
              </a:rPr>
              <a:t>акие карточки оформляют предприятия для выплаты зарплат, начислений своим работникам. Владелец такой карты может распоряжаться собственными средствами, которые есть у него на счете..</a:t>
            </a:r>
            <a:endParaRPr lang="ru-RU" dirty="0">
              <a:solidFill>
                <a:srgbClr val="3C4043"/>
              </a:solidFill>
              <a:latin typeface="Gerbera-Light" panose="02000300000000000000" pitchFamily="2" charset="-52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CB8E91AD-1282-4E74-AF60-1483F545B091}"/>
              </a:ext>
            </a:extLst>
          </p:cNvPr>
          <p:cNvGrpSpPr/>
          <p:nvPr/>
        </p:nvGrpSpPr>
        <p:grpSpPr>
          <a:xfrm>
            <a:off x="6140450" y="2755244"/>
            <a:ext cx="928685" cy="239647"/>
            <a:chOff x="7353300" y="738186"/>
            <a:chExt cx="928685" cy="239647"/>
          </a:xfrm>
          <a:solidFill>
            <a:srgbClr val="3C4043"/>
          </a:solidFill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A62FCA67-814C-43E7-BC0F-926830A59F9A}"/>
                </a:ext>
              </a:extLst>
            </p:cNvPr>
            <p:cNvSpPr/>
            <p:nvPr/>
          </p:nvSpPr>
          <p:spPr>
            <a:xfrm>
              <a:off x="7353300" y="738187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AE7336B9-7C47-4D80-A184-D45D24FA8007}"/>
                </a:ext>
              </a:extLst>
            </p:cNvPr>
            <p:cNvSpPr/>
            <p:nvPr/>
          </p:nvSpPr>
          <p:spPr>
            <a:xfrm>
              <a:off x="7529512" y="738186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2C2AE2"/>
                </a:solidFill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6093399E-F048-4F1A-BC1D-544C4760F1E6}"/>
                </a:ext>
              </a:extLst>
            </p:cNvPr>
            <p:cNvSpPr/>
            <p:nvPr/>
          </p:nvSpPr>
          <p:spPr>
            <a:xfrm>
              <a:off x="7353300" y="930208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51A009A-7D0F-4550-BE63-9E739E96B405}"/>
                </a:ext>
              </a:extLst>
            </p:cNvPr>
            <p:cNvSpPr/>
            <p:nvPr/>
          </p:nvSpPr>
          <p:spPr>
            <a:xfrm>
              <a:off x="7529512" y="930207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B3062C12-5DD2-4938-B45B-A6707E1F10E4}"/>
                </a:ext>
              </a:extLst>
            </p:cNvPr>
            <p:cNvSpPr/>
            <p:nvPr/>
          </p:nvSpPr>
          <p:spPr>
            <a:xfrm>
              <a:off x="7705724" y="739517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21D0EF0C-7246-4BE8-A31A-134775E73DF3}"/>
                </a:ext>
              </a:extLst>
            </p:cNvPr>
            <p:cNvSpPr/>
            <p:nvPr/>
          </p:nvSpPr>
          <p:spPr>
            <a:xfrm>
              <a:off x="7881936" y="739516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12DA03A5-7C48-4F66-8DC1-F881BEDF726B}"/>
                </a:ext>
              </a:extLst>
            </p:cNvPr>
            <p:cNvSpPr/>
            <p:nvPr/>
          </p:nvSpPr>
          <p:spPr>
            <a:xfrm>
              <a:off x="7705724" y="926775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2C2AE2"/>
                </a:solidFill>
              </a:endParaRPr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C520A31F-C15C-48DC-AD4B-A6B263494239}"/>
                </a:ext>
              </a:extLst>
            </p:cNvPr>
            <p:cNvSpPr/>
            <p:nvPr/>
          </p:nvSpPr>
          <p:spPr>
            <a:xfrm>
              <a:off x="7881936" y="926774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AA22C201-704B-491B-8BA8-418551AB44DA}"/>
                </a:ext>
              </a:extLst>
            </p:cNvPr>
            <p:cNvSpPr/>
            <p:nvPr/>
          </p:nvSpPr>
          <p:spPr>
            <a:xfrm>
              <a:off x="8058148" y="739516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968BF278-034C-4E1C-A91F-E61535F53723}"/>
                </a:ext>
              </a:extLst>
            </p:cNvPr>
            <p:cNvSpPr/>
            <p:nvPr/>
          </p:nvSpPr>
          <p:spPr>
            <a:xfrm>
              <a:off x="8234360" y="739515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7A1DC469-627C-4727-99D2-2227D20FDD8B}"/>
                </a:ext>
              </a:extLst>
            </p:cNvPr>
            <p:cNvSpPr/>
            <p:nvPr/>
          </p:nvSpPr>
          <p:spPr>
            <a:xfrm>
              <a:off x="8058148" y="926774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097C7EE4-21CE-40E5-9058-B2A158D0909A}"/>
                </a:ext>
              </a:extLst>
            </p:cNvPr>
            <p:cNvSpPr/>
            <p:nvPr/>
          </p:nvSpPr>
          <p:spPr>
            <a:xfrm>
              <a:off x="8234360" y="926773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568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76329FE-2B83-4DFE-A461-8068DE084224}"/>
              </a:ext>
            </a:extLst>
          </p:cNvPr>
          <p:cNvSpPr/>
          <p:nvPr/>
        </p:nvSpPr>
        <p:spPr>
          <a:xfrm rot="5400000">
            <a:off x="5891212" y="557212"/>
            <a:ext cx="6858001" cy="5743575"/>
          </a:xfrm>
          <a:prstGeom prst="rect">
            <a:avLst/>
          </a:prstGeom>
          <a:solidFill>
            <a:srgbClr val="2C2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32A46F-7DED-4225-B713-B7FEDCFBA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67025"/>
            <a:ext cx="6543997" cy="59628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AD846D-799D-4005-A4DA-83B09D3631A0}"/>
              </a:ext>
            </a:extLst>
          </p:cNvPr>
          <p:cNvSpPr txBox="1"/>
          <p:nvPr/>
        </p:nvSpPr>
        <p:spPr>
          <a:xfrm>
            <a:off x="252023" y="1231400"/>
            <a:ext cx="4901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0" i="0" dirty="0">
                <a:solidFill>
                  <a:srgbClr val="2C2AE2"/>
                </a:solidFill>
                <a:effectLst/>
                <a:latin typeface="Gerbera" panose="02000500000000000000" pitchFamily="2" charset="-52"/>
              </a:rPr>
              <a:t>Дебетовые с овердрафтом</a:t>
            </a:r>
            <a:endParaRPr lang="ru-RU" sz="4800" dirty="0">
              <a:solidFill>
                <a:srgbClr val="2C2AE2"/>
              </a:solidFill>
              <a:latin typeface="Gerbera" panose="02000500000000000000" pitchFamily="2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2B038B-C72D-4437-9633-176E6C114459}"/>
              </a:ext>
            </a:extLst>
          </p:cNvPr>
          <p:cNvSpPr txBox="1"/>
          <p:nvPr/>
        </p:nvSpPr>
        <p:spPr>
          <a:xfrm>
            <a:off x="1924006" y="3428999"/>
            <a:ext cx="44324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C4043"/>
                </a:solidFill>
                <a:latin typeface="Gerbera-Light" panose="02000300000000000000" pitchFamily="2" charset="-52"/>
              </a:rPr>
              <a:t>Ее можно использовать как дебетовую. Но если вам не хватает собственных средств, банк дает вам возможность уйти в минус со следующим погашением долга. Это называется овердрафт..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D59146D-F968-4807-8A6A-62D670075651}"/>
              </a:ext>
            </a:extLst>
          </p:cNvPr>
          <p:cNvGrpSpPr/>
          <p:nvPr/>
        </p:nvGrpSpPr>
        <p:grpSpPr>
          <a:xfrm>
            <a:off x="409207" y="3453860"/>
            <a:ext cx="928685" cy="239647"/>
            <a:chOff x="7353300" y="738186"/>
            <a:chExt cx="928685" cy="239647"/>
          </a:xfrm>
          <a:solidFill>
            <a:srgbClr val="3C4043"/>
          </a:solidFill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9E638369-EEC3-4618-8D57-693FCEBCF734}"/>
                </a:ext>
              </a:extLst>
            </p:cNvPr>
            <p:cNvSpPr/>
            <p:nvPr/>
          </p:nvSpPr>
          <p:spPr>
            <a:xfrm>
              <a:off x="7353300" y="738187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61781234-0D1C-4155-8BF9-8011884E6716}"/>
                </a:ext>
              </a:extLst>
            </p:cNvPr>
            <p:cNvSpPr/>
            <p:nvPr/>
          </p:nvSpPr>
          <p:spPr>
            <a:xfrm>
              <a:off x="7529512" y="738186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2C2AE2"/>
                </a:solidFill>
              </a:endParaRPr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C4439ED9-D6E1-40A1-B150-C663E42F018A}"/>
                </a:ext>
              </a:extLst>
            </p:cNvPr>
            <p:cNvSpPr/>
            <p:nvPr/>
          </p:nvSpPr>
          <p:spPr>
            <a:xfrm>
              <a:off x="7353300" y="930208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5EEBFECA-C2E6-4626-AFC3-986763D38053}"/>
                </a:ext>
              </a:extLst>
            </p:cNvPr>
            <p:cNvSpPr/>
            <p:nvPr/>
          </p:nvSpPr>
          <p:spPr>
            <a:xfrm>
              <a:off x="7529512" y="930207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968C01DA-76D8-4389-90F7-6C8C1F95F271}"/>
                </a:ext>
              </a:extLst>
            </p:cNvPr>
            <p:cNvSpPr/>
            <p:nvPr/>
          </p:nvSpPr>
          <p:spPr>
            <a:xfrm>
              <a:off x="7705724" y="739517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9C1AD3B4-EB6C-4F29-B079-DF22101388F0}"/>
                </a:ext>
              </a:extLst>
            </p:cNvPr>
            <p:cNvSpPr/>
            <p:nvPr/>
          </p:nvSpPr>
          <p:spPr>
            <a:xfrm>
              <a:off x="7881936" y="739516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005DEE58-86D7-47DC-B4E4-388D483871F7}"/>
                </a:ext>
              </a:extLst>
            </p:cNvPr>
            <p:cNvSpPr/>
            <p:nvPr/>
          </p:nvSpPr>
          <p:spPr>
            <a:xfrm>
              <a:off x="7705724" y="926775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2C2AE2"/>
                </a:solidFill>
              </a:endParaRPr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A7895BE8-518A-46C2-8453-7BCDE8A39D39}"/>
                </a:ext>
              </a:extLst>
            </p:cNvPr>
            <p:cNvSpPr/>
            <p:nvPr/>
          </p:nvSpPr>
          <p:spPr>
            <a:xfrm>
              <a:off x="7881936" y="926774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0BF558C-FD36-4D48-9101-CA8538E1E173}"/>
                </a:ext>
              </a:extLst>
            </p:cNvPr>
            <p:cNvSpPr/>
            <p:nvPr/>
          </p:nvSpPr>
          <p:spPr>
            <a:xfrm>
              <a:off x="8058148" y="739516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7509A524-0813-4278-8AB1-56B9A735BF71}"/>
                </a:ext>
              </a:extLst>
            </p:cNvPr>
            <p:cNvSpPr/>
            <p:nvPr/>
          </p:nvSpPr>
          <p:spPr>
            <a:xfrm>
              <a:off x="8234360" y="739515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4C6EF81B-1BD8-46AF-BF92-7E035B86FEE4}"/>
                </a:ext>
              </a:extLst>
            </p:cNvPr>
            <p:cNvSpPr/>
            <p:nvPr/>
          </p:nvSpPr>
          <p:spPr>
            <a:xfrm>
              <a:off x="8058148" y="926774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E006D4F2-F046-41C7-A7CF-8852B42E972B}"/>
                </a:ext>
              </a:extLst>
            </p:cNvPr>
            <p:cNvSpPr/>
            <p:nvPr/>
          </p:nvSpPr>
          <p:spPr>
            <a:xfrm>
              <a:off x="8234360" y="926773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336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874C478-C352-4CFB-A486-3368B4859A1A}"/>
              </a:ext>
            </a:extLst>
          </p:cNvPr>
          <p:cNvSpPr txBox="1"/>
          <p:nvPr/>
        </p:nvSpPr>
        <p:spPr>
          <a:xfrm>
            <a:off x="5689952" y="1262558"/>
            <a:ext cx="4207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5400" b="0" i="0" dirty="0">
                <a:solidFill>
                  <a:srgbClr val="2C2AE2"/>
                </a:solidFill>
                <a:effectLst/>
                <a:latin typeface="Gerbera" panose="02000500000000000000" pitchFamily="2" charset="-52"/>
              </a:rPr>
              <a:t>Кредитные</a:t>
            </a:r>
            <a:endParaRPr lang="ru-RU" sz="5400" dirty="0">
              <a:solidFill>
                <a:srgbClr val="2C2AE2"/>
              </a:solidFill>
              <a:latin typeface="Gerbera" panose="02000500000000000000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F57A40-D2E3-432A-912A-2964152CE7BD}"/>
              </a:ext>
            </a:extLst>
          </p:cNvPr>
          <p:cNvSpPr txBox="1"/>
          <p:nvPr/>
        </p:nvSpPr>
        <p:spPr>
          <a:xfrm>
            <a:off x="7466979" y="2621738"/>
            <a:ext cx="46393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C4043"/>
                </a:solidFill>
                <a:latin typeface="Gerbera-Light" panose="02000300000000000000" pitchFamily="2" charset="-52"/>
              </a:rPr>
              <a:t>С </a:t>
            </a:r>
            <a:r>
              <a:rPr lang="ru-RU" b="0" i="0" dirty="0">
                <a:solidFill>
                  <a:srgbClr val="3C4043"/>
                </a:solidFill>
                <a:effectLst/>
                <a:latin typeface="Gerbera-Light" panose="02000300000000000000" pitchFamily="2" charset="-52"/>
              </a:rPr>
              <a:t>их помощью можно брать деньги у банка в кредит. Выдавая карту, банк определяет кредитный лимит, максимальный размер задолженности определяется исходя из вашего дохода, платежеспособности и кредитной истории. </a:t>
            </a:r>
            <a:endParaRPr lang="ru-RU" dirty="0">
              <a:solidFill>
                <a:srgbClr val="3C4043"/>
              </a:solidFill>
              <a:latin typeface="Gerbera-Light" panose="02000300000000000000" pitchFamily="2" charset="-52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D6C529C-3D04-421E-8F4D-2D1EE0082D4B}"/>
              </a:ext>
            </a:extLst>
          </p:cNvPr>
          <p:cNvSpPr/>
          <p:nvPr/>
        </p:nvSpPr>
        <p:spPr>
          <a:xfrm rot="5400000">
            <a:off x="-557213" y="557212"/>
            <a:ext cx="6858001" cy="5743575"/>
          </a:xfrm>
          <a:prstGeom prst="rect">
            <a:avLst/>
          </a:prstGeom>
          <a:solidFill>
            <a:srgbClr val="2C2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4699718-E885-4048-B5DA-00E818432EDA}"/>
              </a:ext>
            </a:extLst>
          </p:cNvPr>
          <p:cNvGrpSpPr/>
          <p:nvPr/>
        </p:nvGrpSpPr>
        <p:grpSpPr>
          <a:xfrm>
            <a:off x="6095383" y="2699742"/>
            <a:ext cx="928685" cy="239647"/>
            <a:chOff x="7353300" y="738186"/>
            <a:chExt cx="928685" cy="239647"/>
          </a:xfrm>
          <a:solidFill>
            <a:srgbClr val="3C4043"/>
          </a:solidFill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C8D0255D-B5E9-4A8A-A71B-1331A1218A76}"/>
                </a:ext>
              </a:extLst>
            </p:cNvPr>
            <p:cNvSpPr/>
            <p:nvPr/>
          </p:nvSpPr>
          <p:spPr>
            <a:xfrm>
              <a:off x="7353300" y="738187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55C9CA33-980D-4187-A62E-948F8BFA7E1C}"/>
                </a:ext>
              </a:extLst>
            </p:cNvPr>
            <p:cNvSpPr/>
            <p:nvPr/>
          </p:nvSpPr>
          <p:spPr>
            <a:xfrm>
              <a:off x="7529512" y="738186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2C2AE2"/>
                </a:solidFill>
              </a:endParaRPr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F18E09C1-7E7A-47F7-A6EC-15409B50EA70}"/>
                </a:ext>
              </a:extLst>
            </p:cNvPr>
            <p:cNvSpPr/>
            <p:nvPr/>
          </p:nvSpPr>
          <p:spPr>
            <a:xfrm>
              <a:off x="7353300" y="930208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6DDC968B-ED9E-4920-BF2F-1BE059FB7665}"/>
                </a:ext>
              </a:extLst>
            </p:cNvPr>
            <p:cNvSpPr/>
            <p:nvPr/>
          </p:nvSpPr>
          <p:spPr>
            <a:xfrm>
              <a:off x="7529512" y="930207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782E6069-9648-490D-992B-2624C8178CB2}"/>
                </a:ext>
              </a:extLst>
            </p:cNvPr>
            <p:cNvSpPr/>
            <p:nvPr/>
          </p:nvSpPr>
          <p:spPr>
            <a:xfrm>
              <a:off x="7705724" y="739517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9555512E-11CE-42E6-BB04-CE748FE6EA43}"/>
                </a:ext>
              </a:extLst>
            </p:cNvPr>
            <p:cNvSpPr/>
            <p:nvPr/>
          </p:nvSpPr>
          <p:spPr>
            <a:xfrm>
              <a:off x="7881936" y="739516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14744B49-C329-438A-B0FA-5A3A23953BC7}"/>
                </a:ext>
              </a:extLst>
            </p:cNvPr>
            <p:cNvSpPr/>
            <p:nvPr/>
          </p:nvSpPr>
          <p:spPr>
            <a:xfrm>
              <a:off x="7705724" y="926775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2C2AE2"/>
                </a:solidFill>
              </a:endParaRPr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63F21BE0-C55B-4198-96DC-6E82F0D90995}"/>
                </a:ext>
              </a:extLst>
            </p:cNvPr>
            <p:cNvSpPr/>
            <p:nvPr/>
          </p:nvSpPr>
          <p:spPr>
            <a:xfrm>
              <a:off x="7881936" y="926774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320D4AF7-BD0D-41FB-97B5-7036E481E37B}"/>
                </a:ext>
              </a:extLst>
            </p:cNvPr>
            <p:cNvSpPr/>
            <p:nvPr/>
          </p:nvSpPr>
          <p:spPr>
            <a:xfrm>
              <a:off x="8058148" y="739516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58B19A2D-F607-4E17-B9A2-A82FCE29BBC2}"/>
                </a:ext>
              </a:extLst>
            </p:cNvPr>
            <p:cNvSpPr/>
            <p:nvPr/>
          </p:nvSpPr>
          <p:spPr>
            <a:xfrm>
              <a:off x="8234360" y="739515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48B93B4D-C5C2-4244-8F93-FB1BAC7643D8}"/>
                </a:ext>
              </a:extLst>
            </p:cNvPr>
            <p:cNvSpPr/>
            <p:nvPr/>
          </p:nvSpPr>
          <p:spPr>
            <a:xfrm>
              <a:off x="8058148" y="926774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D3A8D7AD-301E-440E-BACA-1D4EA372F4D0}"/>
                </a:ext>
              </a:extLst>
            </p:cNvPr>
            <p:cNvSpPr/>
            <p:nvPr/>
          </p:nvSpPr>
          <p:spPr>
            <a:xfrm>
              <a:off x="8234360" y="926773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C2AE2"/>
                </a:solidFill>
              </a:endParaRPr>
            </a:p>
          </p:txBody>
        </p:sp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B6CFD9A-B4DF-4E27-915A-0B21FB878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876" r="89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200" y="2129290"/>
            <a:ext cx="11144250" cy="473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5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3030E-B099-4A0F-9415-C7EB88D83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              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КЕЙС 1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D79AB3-2C61-44B6-838A-705CE171C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400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Владелец дебетовой карты имеет сумму на счете 5000 рублей. Он оплатил коммунальные услуги с помощью банковской карты на сумму 3000 тыс. руб. Затем, владелец решил совершить покупку в магазине на сумму 2500 рублей по карте. В магазине в покупке отказали, сославшись на недостаточное количество средств на карте.</a:t>
            </a:r>
            <a:endParaRPr lang="ru-RU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0838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79F4BA-4D96-473F-B059-F3B73553D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                    </a:t>
            </a:r>
            <a:r>
              <a:rPr lang="ru-RU" b="1" dirty="0"/>
              <a:t>КЕЙС 2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48086D-DFED-4BB9-A6CE-45C886094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Пользователю предложили оформить кредитную карту с лимитом 15 000 рублей с предоставлением льготного периода на покупки по карте до 50 дней. Процентная ставка по данному предложению была равна 25 % годовых.</a:t>
            </a:r>
          </a:p>
          <a:p>
            <a:r>
              <a:rPr lang="ru-RU" dirty="0"/>
              <a:t>Сняв определенную сумму наличными в банкомате для покупки техники, держатель карты узнал, что при снятии наличных банком была удержана комиссия. В течение 65 дней владельцем данной карты не был совершен ни один взнос на счет, и вскоре он получил извещение о штрафных санкциях.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185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3E2A2CF-D569-4433-B027-E0AD7B095D23}"/>
              </a:ext>
            </a:extLst>
          </p:cNvPr>
          <p:cNvSpPr txBox="1"/>
          <p:nvPr/>
        </p:nvSpPr>
        <p:spPr>
          <a:xfrm>
            <a:off x="297703" y="452011"/>
            <a:ext cx="52705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2C2AE2"/>
                </a:solidFill>
                <a:latin typeface="Gerbera" panose="02000500000000000000" pitchFamily="2" charset="-52"/>
              </a:rPr>
              <a:t>Как устроена банковская карта.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5B7E0D-AD5A-47DA-8079-5465AD5561A1}"/>
              </a:ext>
            </a:extLst>
          </p:cNvPr>
          <p:cNvSpPr txBox="1"/>
          <p:nvPr/>
        </p:nvSpPr>
        <p:spPr>
          <a:xfrm>
            <a:off x="6375619" y="189766"/>
            <a:ext cx="36861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dirty="0">
                <a:solidFill>
                  <a:schemeClr val="bg1"/>
                </a:solidFill>
                <a:latin typeface="Gerbera" panose="02000500000000000000" pitchFamily="2" charset="-52"/>
              </a:rPr>
              <a:t>По статистике у каждого россиянина в кошельке лежат 3 банковские карты. Мы так привыкли к этим кусочкам пластика, что даже не задумываемся, что они из себя представляют.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0BC527-0FBD-43AA-AE8E-341950050A99}"/>
              </a:ext>
            </a:extLst>
          </p:cNvPr>
          <p:cNvSpPr txBox="1"/>
          <p:nvPr/>
        </p:nvSpPr>
        <p:spPr>
          <a:xfrm>
            <a:off x="324210" y="2176993"/>
            <a:ext cx="38510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C4043"/>
                </a:solidFill>
                <a:latin typeface="Gerbera-Light" panose="02000300000000000000" pitchFamily="2" charset="-52"/>
              </a:rPr>
              <a:t>На лицевой стороне банк карточки расположены название банка, электронный чип, номер карты, имя и фамилия владельца карты, логотип платежной системы, срок действия карты, знак бесконтактной оплаты.</a:t>
            </a:r>
          </a:p>
        </p:txBody>
      </p:sp>
      <p:sp>
        <p:nvSpPr>
          <p:cNvPr id="36" name="Полилиния: фигура 35">
            <a:extLst>
              <a:ext uri="{FF2B5EF4-FFF2-40B4-BE49-F238E27FC236}">
                <a16:creationId xmlns:a16="http://schemas.microsoft.com/office/drawing/2014/main" id="{E8BD9191-34DF-4563-90E3-92B594105CAA}"/>
              </a:ext>
            </a:extLst>
          </p:cNvPr>
          <p:cNvSpPr/>
          <p:nvPr/>
        </p:nvSpPr>
        <p:spPr>
          <a:xfrm rot="10800000">
            <a:off x="-1" y="6210300"/>
            <a:ext cx="1744105" cy="647700"/>
          </a:xfrm>
          <a:custGeom>
            <a:avLst/>
            <a:gdLst>
              <a:gd name="connsiteX0" fmla="*/ 0 w 1744105"/>
              <a:gd name="connsiteY0" fmla="*/ 0 h 1282934"/>
              <a:gd name="connsiteX1" fmla="*/ 1744105 w 1744105"/>
              <a:gd name="connsiteY1" fmla="*/ 0 h 1282934"/>
              <a:gd name="connsiteX2" fmla="*/ 1744105 w 1744105"/>
              <a:gd name="connsiteY2" fmla="*/ 984922 h 1282934"/>
              <a:gd name="connsiteX3" fmla="*/ 1670123 w 1744105"/>
              <a:gd name="connsiteY3" fmla="*/ 1031193 h 1282934"/>
              <a:gd name="connsiteX4" fmla="*/ 861490 w 1744105"/>
              <a:gd name="connsiteY4" fmla="*/ 1279490 h 1282934"/>
              <a:gd name="connsiteX5" fmla="*/ 11499 w 1744105"/>
              <a:gd name="connsiteY5" fmla="*/ 103229 h 1282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4105" h="1282934">
                <a:moveTo>
                  <a:pt x="0" y="0"/>
                </a:moveTo>
                <a:lnTo>
                  <a:pt x="1744105" y="0"/>
                </a:lnTo>
                <a:lnTo>
                  <a:pt x="1744105" y="984922"/>
                </a:lnTo>
                <a:lnTo>
                  <a:pt x="1670123" y="1031193"/>
                </a:lnTo>
                <a:cubicBezTo>
                  <a:pt x="1361897" y="1210214"/>
                  <a:pt x="1043433" y="1302384"/>
                  <a:pt x="861490" y="1279490"/>
                </a:cubicBezTo>
                <a:cubicBezTo>
                  <a:pt x="523597" y="1236973"/>
                  <a:pt x="107486" y="728515"/>
                  <a:pt x="11499" y="103229"/>
                </a:cubicBezTo>
                <a:close/>
              </a:path>
            </a:pathLst>
          </a:custGeom>
          <a:solidFill>
            <a:srgbClr val="2C2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708528-129E-4644-B3DD-48761B145077}"/>
              </a:ext>
            </a:extLst>
          </p:cNvPr>
          <p:cNvSpPr txBox="1"/>
          <p:nvPr/>
        </p:nvSpPr>
        <p:spPr>
          <a:xfrm>
            <a:off x="7192364" y="3512715"/>
            <a:ext cx="34311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3C4043"/>
                </a:solidFill>
                <a:latin typeface="Gerbera-Light" panose="02000300000000000000" pitchFamily="2" charset="-52"/>
              </a:rPr>
              <a:t>На обратной стороне находится полоса для подписи, магнитная полоса, голограмма платежной системы, код проверки подлинности данного банка.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25E2C271-3E0F-405A-9B25-98072C272CED}"/>
              </a:ext>
            </a:extLst>
          </p:cNvPr>
          <p:cNvSpPr/>
          <p:nvPr/>
        </p:nvSpPr>
        <p:spPr>
          <a:xfrm>
            <a:off x="2110178" y="5358634"/>
            <a:ext cx="180119" cy="180119"/>
          </a:xfrm>
          <a:prstGeom prst="ellipse">
            <a:avLst/>
          </a:prstGeom>
          <a:solidFill>
            <a:srgbClr val="F67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9A1A9F12-53BA-4EEA-BFC8-E86E3C3FEC1A}"/>
              </a:ext>
            </a:extLst>
          </p:cNvPr>
          <p:cNvGrpSpPr/>
          <p:nvPr/>
        </p:nvGrpSpPr>
        <p:grpSpPr>
          <a:xfrm>
            <a:off x="2200238" y="4085007"/>
            <a:ext cx="3368023" cy="2642603"/>
            <a:chOff x="2200238" y="4085007"/>
            <a:chExt cx="3368023" cy="2642603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DF40BC82-724C-45AE-8ABF-B20077870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0238" y="4085007"/>
              <a:ext cx="3368023" cy="2642603"/>
            </a:xfrm>
            <a:prstGeom prst="rect">
              <a:avLst/>
            </a:prstGeom>
          </p:spPr>
        </p:pic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74F49D5C-358A-44B3-810D-87FB39A28AB5}"/>
                </a:ext>
              </a:extLst>
            </p:cNvPr>
            <p:cNvCxnSpPr>
              <a:cxnSpLocks/>
            </p:cNvCxnSpPr>
            <p:nvPr/>
          </p:nvCxnSpPr>
          <p:spPr>
            <a:xfrm>
              <a:off x="2682815" y="6314536"/>
              <a:ext cx="1052422" cy="0"/>
            </a:xfrm>
            <a:prstGeom prst="line">
              <a:avLst/>
            </a:prstGeom>
            <a:ln>
              <a:solidFill>
                <a:srgbClr val="F670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AB8111F9-D904-41EE-9403-2EB2A94B5B5E}"/>
                </a:ext>
              </a:extLst>
            </p:cNvPr>
            <p:cNvCxnSpPr>
              <a:cxnSpLocks/>
            </p:cNvCxnSpPr>
            <p:nvPr/>
          </p:nvCxnSpPr>
          <p:spPr>
            <a:xfrm>
              <a:off x="2682815" y="5794076"/>
              <a:ext cx="2441276" cy="0"/>
            </a:xfrm>
            <a:prstGeom prst="line">
              <a:avLst/>
            </a:prstGeom>
            <a:ln>
              <a:solidFill>
                <a:srgbClr val="F670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77D4AFDC-59FC-46C8-8047-F8F45F24BCC1}"/>
                </a:ext>
              </a:extLst>
            </p:cNvPr>
            <p:cNvCxnSpPr>
              <a:cxnSpLocks/>
            </p:cNvCxnSpPr>
            <p:nvPr/>
          </p:nvCxnSpPr>
          <p:spPr>
            <a:xfrm>
              <a:off x="3792748" y="6096002"/>
              <a:ext cx="356628" cy="0"/>
            </a:xfrm>
            <a:prstGeom prst="line">
              <a:avLst/>
            </a:prstGeom>
            <a:ln>
              <a:solidFill>
                <a:srgbClr val="F670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9ADC2596-CDBA-40C9-AFF0-B0D8C7BA6B9C}"/>
                </a:ext>
              </a:extLst>
            </p:cNvPr>
            <p:cNvCxnSpPr>
              <a:cxnSpLocks/>
            </p:cNvCxnSpPr>
            <p:nvPr/>
          </p:nvCxnSpPr>
          <p:spPr>
            <a:xfrm>
              <a:off x="4318958" y="4819291"/>
              <a:ext cx="874144" cy="0"/>
            </a:xfrm>
            <a:prstGeom prst="line">
              <a:avLst/>
            </a:prstGeom>
            <a:ln>
              <a:solidFill>
                <a:srgbClr val="F670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629563EA-C422-408C-9266-EF5ECE4ED4DF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897147" y="5448694"/>
            <a:ext cx="1213031" cy="0"/>
          </a:xfrm>
          <a:prstGeom prst="line">
            <a:avLst/>
          </a:prstGeom>
          <a:ln>
            <a:solidFill>
              <a:srgbClr val="F67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207DDB33-C2AD-44A5-A822-8DA4FF2A5907}"/>
              </a:ext>
            </a:extLst>
          </p:cNvPr>
          <p:cNvCxnSpPr>
            <a:cxnSpLocks/>
          </p:cNvCxnSpPr>
          <p:nvPr/>
        </p:nvCxnSpPr>
        <p:spPr>
          <a:xfrm flipV="1">
            <a:off x="897147" y="3992875"/>
            <a:ext cx="0" cy="1455819"/>
          </a:xfrm>
          <a:prstGeom prst="line">
            <a:avLst/>
          </a:prstGeom>
          <a:ln>
            <a:solidFill>
              <a:srgbClr val="F67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9F537EF-B801-4DD7-AD44-4405229A398C}"/>
              </a:ext>
            </a:extLst>
          </p:cNvPr>
          <p:cNvCxnSpPr/>
          <p:nvPr/>
        </p:nvCxnSpPr>
        <p:spPr>
          <a:xfrm>
            <a:off x="422694" y="3992875"/>
            <a:ext cx="3561184" cy="0"/>
          </a:xfrm>
          <a:prstGeom prst="line">
            <a:avLst/>
          </a:prstGeom>
          <a:ln>
            <a:solidFill>
              <a:srgbClr val="F67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7F4C8D41-C13B-4ED3-BB35-1DD4AEA26615}"/>
              </a:ext>
            </a:extLst>
          </p:cNvPr>
          <p:cNvGrpSpPr/>
          <p:nvPr/>
        </p:nvGrpSpPr>
        <p:grpSpPr>
          <a:xfrm>
            <a:off x="7172135" y="639478"/>
            <a:ext cx="3024288" cy="2614215"/>
            <a:chOff x="7172135" y="639478"/>
            <a:chExt cx="3024288" cy="261421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C33CDEF-45FB-46DD-9B34-8709ECB60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2135" y="639478"/>
              <a:ext cx="3024288" cy="2614215"/>
            </a:xfrm>
            <a:prstGeom prst="rect">
              <a:avLst/>
            </a:prstGeom>
          </p:spPr>
        </p:pic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A7088441-277D-47DD-83BA-3449D54104C7}"/>
                </a:ext>
              </a:extLst>
            </p:cNvPr>
            <p:cNvGrpSpPr/>
            <p:nvPr/>
          </p:nvGrpSpPr>
          <p:grpSpPr>
            <a:xfrm>
              <a:off x="7306203" y="1667774"/>
              <a:ext cx="2755591" cy="370937"/>
              <a:chOff x="7306203" y="1667774"/>
              <a:chExt cx="2755591" cy="370937"/>
            </a:xfrm>
          </p:grpSpPr>
          <p:cxnSp>
            <p:nvCxnSpPr>
              <p:cNvPr id="31" name="Прямая соединительная линия 30">
                <a:extLst>
                  <a:ext uri="{FF2B5EF4-FFF2-40B4-BE49-F238E27FC236}">
                    <a16:creationId xmlns:a16="http://schemas.microsoft.com/office/drawing/2014/main" id="{388816BE-8AF7-43CD-B46E-67D6B2260B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06203" y="1667774"/>
                <a:ext cx="2755591" cy="0"/>
              </a:xfrm>
              <a:prstGeom prst="line">
                <a:avLst/>
              </a:prstGeom>
              <a:ln>
                <a:solidFill>
                  <a:srgbClr val="F6700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Прямая соединительная линия 37">
                <a:extLst>
                  <a:ext uri="{FF2B5EF4-FFF2-40B4-BE49-F238E27FC236}">
                    <a16:creationId xmlns:a16="http://schemas.microsoft.com/office/drawing/2014/main" id="{B718DB17-A676-48A9-ACC5-802CFA01D0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26439" y="2038711"/>
                <a:ext cx="360000" cy="0"/>
              </a:xfrm>
              <a:prstGeom prst="line">
                <a:avLst/>
              </a:prstGeom>
              <a:ln>
                <a:solidFill>
                  <a:srgbClr val="F6700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Овал 38">
            <a:extLst>
              <a:ext uri="{FF2B5EF4-FFF2-40B4-BE49-F238E27FC236}">
                <a16:creationId xmlns:a16="http://schemas.microsoft.com/office/drawing/2014/main" id="{813D53A5-C6E4-440E-8B4B-9656FF40651E}"/>
              </a:ext>
            </a:extLst>
          </p:cNvPr>
          <p:cNvSpPr/>
          <p:nvPr/>
        </p:nvSpPr>
        <p:spPr>
          <a:xfrm>
            <a:off x="10239022" y="1856525"/>
            <a:ext cx="180119" cy="180119"/>
          </a:xfrm>
          <a:prstGeom prst="ellipse">
            <a:avLst/>
          </a:prstGeom>
          <a:solidFill>
            <a:srgbClr val="F67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024CDCA3-843B-4938-B6DB-9BBA131124CF}"/>
              </a:ext>
            </a:extLst>
          </p:cNvPr>
          <p:cNvCxnSpPr/>
          <p:nvPr/>
        </p:nvCxnSpPr>
        <p:spPr>
          <a:xfrm>
            <a:off x="7306203" y="5358634"/>
            <a:ext cx="3683850" cy="0"/>
          </a:xfrm>
          <a:prstGeom prst="line">
            <a:avLst/>
          </a:prstGeom>
          <a:ln>
            <a:solidFill>
              <a:srgbClr val="F67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E6F12D48-EA1C-48E0-86CC-B756FBD74AD1}"/>
              </a:ext>
            </a:extLst>
          </p:cNvPr>
          <p:cNvCxnSpPr/>
          <p:nvPr/>
        </p:nvCxnSpPr>
        <p:spPr>
          <a:xfrm flipV="1">
            <a:off x="10998679" y="1946584"/>
            <a:ext cx="0" cy="3412050"/>
          </a:xfrm>
          <a:prstGeom prst="line">
            <a:avLst/>
          </a:prstGeom>
          <a:ln>
            <a:solidFill>
              <a:srgbClr val="F67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436137F6-BAF2-434E-AC3E-549C78D18FC6}"/>
              </a:ext>
            </a:extLst>
          </p:cNvPr>
          <p:cNvCxnSpPr>
            <a:stCxn id="39" idx="6"/>
          </p:cNvCxnSpPr>
          <p:nvPr/>
        </p:nvCxnSpPr>
        <p:spPr>
          <a:xfrm flipV="1">
            <a:off x="10419141" y="1946584"/>
            <a:ext cx="579538" cy="1"/>
          </a:xfrm>
          <a:prstGeom prst="line">
            <a:avLst/>
          </a:prstGeom>
          <a:ln>
            <a:solidFill>
              <a:srgbClr val="F67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49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7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F12DB1-EE18-4CA1-8FB9-B5D260BDDE8B}"/>
              </a:ext>
            </a:extLst>
          </p:cNvPr>
          <p:cNvSpPr txBox="1"/>
          <p:nvPr/>
        </p:nvSpPr>
        <p:spPr>
          <a:xfrm>
            <a:off x="202801" y="584822"/>
            <a:ext cx="5375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2C2AE2"/>
                </a:solidFill>
                <a:latin typeface="Gerbera" panose="02000500000000000000" pitchFamily="2" charset="-52"/>
              </a:rPr>
              <a:t>Риски банковских карт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D831C4-6B28-4410-B6B6-321FEEFCD234}"/>
              </a:ext>
            </a:extLst>
          </p:cNvPr>
          <p:cNvSpPr txBox="1"/>
          <p:nvPr/>
        </p:nvSpPr>
        <p:spPr>
          <a:xfrm>
            <a:off x="265788" y="2651864"/>
            <a:ext cx="4382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i="0" dirty="0">
                <a:solidFill>
                  <a:srgbClr val="3C4043"/>
                </a:solidFill>
                <a:effectLst/>
                <a:latin typeface="Gerbera-Medium" panose="02000600000000000000" pitchFamily="2" charset="-52"/>
              </a:rPr>
              <a:t>Чтобы не попасться на уловки мошенников НИКОГДА</a:t>
            </a:r>
            <a:endParaRPr lang="ru-RU" sz="2000" dirty="0">
              <a:solidFill>
                <a:srgbClr val="3C4043"/>
              </a:solidFill>
              <a:latin typeface="Gerbera-Medium" panose="02000600000000000000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E9EFB1-AF5D-4229-B30E-0CA2468D63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5" r="19352"/>
          <a:stretch/>
        </p:blipFill>
        <p:spPr>
          <a:xfrm>
            <a:off x="6486524" y="0"/>
            <a:ext cx="5705475" cy="6858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95EAA50-FDD8-4DEB-B3B1-DC300D984193}"/>
              </a:ext>
            </a:extLst>
          </p:cNvPr>
          <p:cNvGrpSpPr/>
          <p:nvPr/>
        </p:nvGrpSpPr>
        <p:grpSpPr>
          <a:xfrm>
            <a:off x="265788" y="3857133"/>
            <a:ext cx="2562225" cy="1908215"/>
            <a:chOff x="265788" y="3857133"/>
            <a:chExt cx="2562225" cy="190821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469BD8B-A08F-453B-8B15-01DFF3A38D45}"/>
                </a:ext>
              </a:extLst>
            </p:cNvPr>
            <p:cNvSpPr txBox="1"/>
            <p:nvPr/>
          </p:nvSpPr>
          <p:spPr>
            <a:xfrm>
              <a:off x="265788" y="4380353"/>
              <a:ext cx="2562225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b="0" i="0" dirty="0">
                  <a:effectLst/>
                  <a:latin typeface="Gerbera-Light" panose="02000300000000000000" pitchFamily="2" charset="-52"/>
                </a:rPr>
                <a:t>Не отвечайте на подобные и подозрительные письма, даже если вам приходят сообщения с угрозами о взыскании штрафов или комиссий</a:t>
              </a:r>
              <a:endParaRPr lang="ru-RU" sz="1400" dirty="0">
                <a:latin typeface="Gerbera-Light" panose="02000300000000000000" pitchFamily="2" charset="-52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28544D3-80D2-42BC-BEF9-BEBC075B47CE}"/>
                </a:ext>
              </a:extLst>
            </p:cNvPr>
            <p:cNvSpPr txBox="1"/>
            <p:nvPr/>
          </p:nvSpPr>
          <p:spPr>
            <a:xfrm>
              <a:off x="265788" y="3857133"/>
              <a:ext cx="5533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ru-RU" sz="2800" dirty="0">
                  <a:solidFill>
                    <a:srgbClr val="F6700E"/>
                  </a:solidFill>
                  <a:latin typeface="Gerbera-Medium" panose="02000600000000000000" pitchFamily="2" charset="-52"/>
                </a:rPr>
                <a:t>01</a:t>
              </a:r>
              <a:endParaRPr lang="ru-RU" sz="800" dirty="0">
                <a:solidFill>
                  <a:srgbClr val="F6700E"/>
                </a:solidFill>
                <a:latin typeface="Gerbera-Medium" panose="02000600000000000000" pitchFamily="2" charset="-52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A48216D-51DF-4F37-BF74-A449B8872CAD}"/>
              </a:ext>
            </a:extLst>
          </p:cNvPr>
          <p:cNvGrpSpPr/>
          <p:nvPr/>
        </p:nvGrpSpPr>
        <p:grpSpPr>
          <a:xfrm>
            <a:off x="3141181" y="3846461"/>
            <a:ext cx="2659543" cy="2565217"/>
            <a:chOff x="3141181" y="3846461"/>
            <a:chExt cx="2659543" cy="256521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A0BB9B5-2248-4722-8ADE-3A358B587B21}"/>
                </a:ext>
              </a:extLst>
            </p:cNvPr>
            <p:cNvSpPr txBox="1"/>
            <p:nvPr/>
          </p:nvSpPr>
          <p:spPr>
            <a:xfrm>
              <a:off x="3143249" y="4380353"/>
              <a:ext cx="2657475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b="0" i="0" dirty="0">
                  <a:effectLst/>
                  <a:latin typeface="Gerbera-Light" panose="02000300000000000000" pitchFamily="2" charset="-52"/>
                </a:rPr>
                <a:t>Никому никогда не сообщайте данные карты, даже сотрудникам банка, потому что сотрудник банка никогда не спрашивает полные данные карты.. Специалист может только уточн</a:t>
              </a:r>
              <a:r>
                <a:rPr lang="ru-RU" sz="1400" dirty="0">
                  <a:latin typeface="Gerbera-Light" panose="02000300000000000000" pitchFamily="2" charset="-52"/>
                </a:rPr>
                <a:t>и</a:t>
              </a:r>
              <a:r>
                <a:rPr lang="ru-RU" sz="1400" b="0" i="0" dirty="0">
                  <a:effectLst/>
                  <a:latin typeface="Gerbera-Light" panose="02000300000000000000" pitchFamily="2" charset="-52"/>
                </a:rPr>
                <a:t>ть последние четыре цифры карты.</a:t>
              </a:r>
              <a:endParaRPr lang="ru-RU" sz="1400" dirty="0">
                <a:latin typeface="Gerbera-Light" panose="02000300000000000000" pitchFamily="2" charset="-52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C0DB9E6-FFC7-4844-A31C-CF8ADD1F1272}"/>
                </a:ext>
              </a:extLst>
            </p:cNvPr>
            <p:cNvSpPr txBox="1"/>
            <p:nvPr/>
          </p:nvSpPr>
          <p:spPr>
            <a:xfrm>
              <a:off x="3141181" y="3846461"/>
              <a:ext cx="5950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ru-RU" sz="2800" dirty="0">
                  <a:solidFill>
                    <a:srgbClr val="F6700E"/>
                  </a:solidFill>
                  <a:latin typeface="Gerbera-Medium" panose="02000600000000000000" pitchFamily="2" charset="-52"/>
                </a:rPr>
                <a:t>02</a:t>
              </a:r>
              <a:endParaRPr lang="ru-RU" sz="800" dirty="0">
                <a:solidFill>
                  <a:srgbClr val="F6700E"/>
                </a:solidFill>
                <a:latin typeface="Gerbera-Medium" panose="02000600000000000000" pitchFamily="2" charset="-52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0B7D285-765F-48EA-BB40-5AAEFAE67054}"/>
              </a:ext>
            </a:extLst>
          </p:cNvPr>
          <p:cNvSpPr/>
          <p:nvPr/>
        </p:nvSpPr>
        <p:spPr>
          <a:xfrm>
            <a:off x="11864827" y="0"/>
            <a:ext cx="327173" cy="1593606"/>
          </a:xfrm>
          <a:prstGeom prst="rect">
            <a:avLst/>
          </a:prstGeom>
          <a:solidFill>
            <a:srgbClr val="2C2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829D500-36EC-408D-A4B8-4690BD3FFA09}"/>
              </a:ext>
            </a:extLst>
          </p:cNvPr>
          <p:cNvSpPr/>
          <p:nvPr/>
        </p:nvSpPr>
        <p:spPr>
          <a:xfrm>
            <a:off x="0" y="5981700"/>
            <a:ext cx="342900" cy="876300"/>
          </a:xfrm>
          <a:prstGeom prst="rect">
            <a:avLst/>
          </a:prstGeom>
          <a:solidFill>
            <a:srgbClr val="F67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C3F24C31-CDCA-4A25-9A46-702A722BCDC5}"/>
              </a:ext>
            </a:extLst>
          </p:cNvPr>
          <p:cNvSpPr/>
          <p:nvPr/>
        </p:nvSpPr>
        <p:spPr>
          <a:xfrm>
            <a:off x="5467350" y="219075"/>
            <a:ext cx="365747" cy="365747"/>
          </a:xfrm>
          <a:prstGeom prst="ellipse">
            <a:avLst/>
          </a:prstGeom>
          <a:solidFill>
            <a:srgbClr val="F67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83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800" dirty="0" smtClean="0">
            <a:solidFill>
              <a:srgbClr val="03DAC6"/>
            </a:solidFill>
            <a:latin typeface="Gerbera-Medium" panose="02000600000000000000" pitchFamily="2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</TotalTime>
  <Words>801</Words>
  <Application>Microsoft Office PowerPoint</Application>
  <PresentationFormat>Широкоэкранный</PresentationFormat>
  <Paragraphs>71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Calibri</vt:lpstr>
      <vt:lpstr>Gerbera-Bold</vt:lpstr>
      <vt:lpstr>Gerbera-Medium</vt:lpstr>
      <vt:lpstr>Arial</vt:lpstr>
      <vt:lpstr>Times New Roman</vt:lpstr>
      <vt:lpstr>Gerbera</vt:lpstr>
      <vt:lpstr>Calibri Light</vt:lpstr>
      <vt:lpstr>Gerbera-Light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КЕЙС 1</vt:lpstr>
      <vt:lpstr>                                    КЕЙС 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Mirzaliev Arsen</dc:creator>
  <cp:lastModifiedBy>Эльвира Баламетовна</cp:lastModifiedBy>
  <cp:revision>19</cp:revision>
  <dcterms:created xsi:type="dcterms:W3CDTF">2021-12-14T10:08:04Z</dcterms:created>
  <dcterms:modified xsi:type="dcterms:W3CDTF">2021-12-16T19:25:41Z</dcterms:modified>
</cp:coreProperties>
</file>