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98" r:id="rId2"/>
    <p:sldId id="256" r:id="rId3"/>
    <p:sldId id="261" r:id="rId4"/>
    <p:sldId id="374" r:id="rId5"/>
    <p:sldId id="263" r:id="rId6"/>
    <p:sldId id="373" r:id="rId7"/>
    <p:sldId id="265" r:id="rId8"/>
    <p:sldId id="372" r:id="rId9"/>
    <p:sldId id="375" r:id="rId10"/>
    <p:sldId id="264" r:id="rId11"/>
    <p:sldId id="266" r:id="rId12"/>
    <p:sldId id="376" r:id="rId13"/>
    <p:sldId id="25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62" r:id="rId22"/>
    <p:sldId id="281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64" r:id="rId33"/>
    <p:sldId id="294" r:id="rId34"/>
    <p:sldId id="295" r:id="rId35"/>
    <p:sldId id="365" r:id="rId36"/>
    <p:sldId id="296" r:id="rId37"/>
    <p:sldId id="366" r:id="rId38"/>
    <p:sldId id="382" r:id="rId39"/>
    <p:sldId id="383" r:id="rId40"/>
    <p:sldId id="381" r:id="rId41"/>
    <p:sldId id="305" r:id="rId42"/>
    <p:sldId id="384" r:id="rId43"/>
    <p:sldId id="385" r:id="rId44"/>
    <p:sldId id="317" r:id="rId45"/>
    <p:sldId id="318" r:id="rId46"/>
    <p:sldId id="320" r:id="rId47"/>
    <p:sldId id="321" r:id="rId48"/>
    <p:sldId id="322" r:id="rId49"/>
    <p:sldId id="323" r:id="rId50"/>
    <p:sldId id="386" r:id="rId51"/>
    <p:sldId id="301" r:id="rId52"/>
    <p:sldId id="387" r:id="rId53"/>
    <p:sldId id="390" r:id="rId54"/>
    <p:sldId id="391" r:id="rId55"/>
    <p:sldId id="392" r:id="rId56"/>
    <p:sldId id="394" r:id="rId57"/>
    <p:sldId id="332" r:id="rId58"/>
    <p:sldId id="297" r:id="rId59"/>
    <p:sldId id="334" r:id="rId60"/>
    <p:sldId id="395" r:id="rId61"/>
    <p:sldId id="396" r:id="rId62"/>
    <p:sldId id="333" r:id="rId63"/>
    <p:sldId id="337" r:id="rId64"/>
    <p:sldId id="283" r:id="rId65"/>
    <p:sldId id="338" r:id="rId66"/>
    <p:sldId id="339" r:id="rId67"/>
    <p:sldId id="340" r:id="rId68"/>
    <p:sldId id="360" r:id="rId69"/>
    <p:sldId id="342" r:id="rId70"/>
    <p:sldId id="362" r:id="rId71"/>
    <p:sldId id="343" r:id="rId72"/>
    <p:sldId id="344" r:id="rId73"/>
    <p:sldId id="345" r:id="rId74"/>
    <p:sldId id="278" r:id="rId75"/>
    <p:sldId id="346" r:id="rId76"/>
    <p:sldId id="347" r:id="rId77"/>
    <p:sldId id="348" r:id="rId78"/>
    <p:sldId id="349" r:id="rId79"/>
    <p:sldId id="268" r:id="rId80"/>
    <p:sldId id="350" r:id="rId81"/>
    <p:sldId id="380" r:id="rId82"/>
    <p:sldId id="351" r:id="rId83"/>
    <p:sldId id="397" r:id="rId84"/>
    <p:sldId id="398" r:id="rId85"/>
    <p:sldId id="401" r:id="rId86"/>
    <p:sldId id="402" r:id="rId87"/>
    <p:sldId id="403" r:id="rId8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1720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11B18B6-13A7-4EBC-B994-D152FD2132AD}" type="datetimeFigureOut">
              <a:rPr lang="ru-RU"/>
              <a:pPr>
                <a:defRPr/>
              </a:pPr>
              <a:t>11.07.2023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8170914-0E76-49C2-A5F9-58687F52D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B9C6DA-19F0-46D6-8DBE-0ECE16657C3E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08899A-30C6-4DE0-938F-32A5E3ACB653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4ED4BA-C13F-4B38-8556-E37FDC4BC524}" type="slidenum">
              <a:rPr lang="ru-RU" altLang="ru-RU" smtClean="0"/>
              <a:pPr/>
              <a:t>67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568C81-E660-4825-8E33-668AB1C62F4C}" type="slidenum">
              <a:rPr lang="ru-RU" altLang="ru-RU" smtClean="0"/>
              <a:pPr/>
              <a:t>69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DF103A-48FC-474A-A058-86000A5BA9E4}" type="slidenum">
              <a:rPr lang="ru-RU" altLang="ru-RU" smtClean="0"/>
              <a:pPr/>
              <a:t>70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141E5-7067-473A-B1CD-26125F4FA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F7243-724B-4A38-B122-99D06893D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BB24-80EE-473B-9D1B-035549ECE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8E755-B2DE-4604-980E-EB1DF5A27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2DD64-2044-4C38-A52C-33DCDB38C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E7DD-842B-495B-A9CC-6C2F02E47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85F99-4F19-4F43-9934-29651DE8F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62F69-5360-4AFC-8D7F-C5459E88D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2E60-010A-49FC-AC83-CAFAA2622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8210-FC36-4D51-A0AB-A372A7015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AE142-0FFD-481A-9DFB-EE3795F8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6F8BA-D9C5-45D6-B5C6-213207DF9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AA8FF5-00D0-4736-A506-5CA66419C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92696"/>
            <a:ext cx="8715436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«Воспитание </a:t>
            </a:r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песней в образцовом коллективе эстрадной песни «Витамины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331640" y="4365104"/>
            <a:ext cx="640873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ru-RU" b="1" dirty="0" smtClean="0">
                <a:solidFill>
                  <a:schemeClr val="bg1"/>
                </a:solidFill>
                <a:cs typeface="Times New Roman" pitchFamily="18" charset="0"/>
              </a:rPr>
              <a:t>Руководитель  коллектива  </a:t>
            </a:r>
            <a:r>
              <a:rPr lang="ru-RU" altLang="ru-RU" b="1" dirty="0">
                <a:solidFill>
                  <a:schemeClr val="bg1"/>
                </a:solidFill>
                <a:cs typeface="Times New Roman" pitchFamily="18" charset="0"/>
              </a:rPr>
              <a:t>и педагог по вокалу: Евдокимова Т.М.</a:t>
            </a:r>
            <a:endParaRPr lang="ru-RU" altLang="ru-RU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ru-RU" altLang="ru-RU" b="1" dirty="0">
                <a:solidFill>
                  <a:schemeClr val="bg1"/>
                </a:solidFill>
                <a:cs typeface="Times New Roman" pitchFamily="18" charset="0"/>
              </a:rPr>
              <a:t>Педагог по  </a:t>
            </a:r>
            <a:r>
              <a:rPr lang="ru-RU" altLang="ru-RU" b="1" dirty="0" smtClean="0">
                <a:solidFill>
                  <a:schemeClr val="bg1"/>
                </a:solidFill>
                <a:cs typeface="Times New Roman" pitchFamily="18" charset="0"/>
              </a:rPr>
              <a:t>хореографии : </a:t>
            </a:r>
            <a:r>
              <a:rPr lang="ru-RU" altLang="ru-RU" b="1" dirty="0" err="1" smtClean="0">
                <a:solidFill>
                  <a:schemeClr val="bg1"/>
                </a:solidFill>
                <a:cs typeface="Times New Roman" pitchFamily="18" charset="0"/>
              </a:rPr>
              <a:t>Швецова</a:t>
            </a:r>
            <a:r>
              <a:rPr lang="ru-RU" altLang="ru-RU" b="1" dirty="0" smtClean="0">
                <a:solidFill>
                  <a:schemeClr val="bg1"/>
                </a:solidFill>
                <a:cs typeface="Times New Roman" pitchFamily="18" charset="0"/>
              </a:rPr>
              <a:t> Н.Н.</a:t>
            </a:r>
            <a:endParaRPr lang="ru-RU" alt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0" hangingPunct="0"/>
            <a:endParaRPr lang="ru-RU" altLang="ru-RU" sz="1400" dirty="0"/>
          </a:p>
          <a:p>
            <a:pPr algn="ctr" eaLnBrk="0" hangingPunct="0"/>
            <a:endParaRPr lang="ru-RU" altLang="ru-RU" dirty="0"/>
          </a:p>
        </p:txBody>
      </p:sp>
      <p:sp>
        <p:nvSpPr>
          <p:cNvPr id="2052" name="Прямоугольник 3"/>
          <p:cNvSpPr>
            <a:spLocks noChangeArrowheads="1"/>
          </p:cNvSpPr>
          <p:nvPr/>
        </p:nvSpPr>
        <p:spPr bwMode="auto">
          <a:xfrm>
            <a:off x="2484438" y="5732463"/>
            <a:ext cx="38077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cs typeface="Times New Roman" pitchFamily="18" charset="0"/>
              </a:rPr>
              <a:t>     МБУДО  «ЦДТ </a:t>
            </a:r>
            <a:r>
              <a:rPr lang="ru-RU" altLang="ru-RU" b="1" dirty="0">
                <a:solidFill>
                  <a:srgbClr val="002060"/>
                </a:solidFill>
                <a:cs typeface="Times New Roman" pitchFamily="18" charset="0"/>
              </a:rPr>
              <a:t>«РОВЕСНИК» </a:t>
            </a:r>
          </a:p>
          <a:p>
            <a:r>
              <a:rPr lang="ru-RU" altLang="ru-RU" b="1" dirty="0">
                <a:solidFill>
                  <a:srgbClr val="002060"/>
                </a:solidFill>
              </a:rPr>
              <a:t>    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г.Чусовой   Пермский  край</a:t>
            </a:r>
          </a:p>
        </p:txBody>
      </p:sp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0" y="13372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ВОСПИТАТЕЛЬНАЯ    СОСТОВЛЯЮЩАЯ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 ДЕТСКОМ   ОБЪЕДИНЕНИИ.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4без фальшивого крика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l="1668" t="15010"/>
          <a:stretch>
            <a:fillRect/>
          </a:stretch>
        </p:blipFill>
        <p:spPr>
          <a:xfrm>
            <a:off x="179388" y="188913"/>
            <a:ext cx="8785225" cy="5832475"/>
          </a:xfrm>
          <a:noFill/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0" y="6211888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/>
              <a:t> </a:t>
            </a:r>
            <a:r>
              <a:rPr lang="ru-RU" altLang="ru-RU" sz="2000" b="1" dirty="0"/>
              <a:t>Песня – это   ключ  к  душе,  и  в  первую  очередь  к  своей.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6так как звучит слово озвученное сердцем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3313" t="11873" b="8546"/>
          <a:stretch>
            <a:fillRect/>
          </a:stretch>
        </p:blipFill>
        <p:spPr>
          <a:xfrm>
            <a:off x="179388" y="260350"/>
            <a:ext cx="8713787" cy="4824413"/>
          </a:xfrm>
          <a:noFill/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0" y="530066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 dirty="0" smtClean="0">
                <a:latin typeface="+mj-lt"/>
                <a:cs typeface="Times New Roman" pitchFamily="18" charset="0"/>
              </a:rPr>
              <a:t>   </a:t>
            </a:r>
            <a:r>
              <a:rPr lang="ru-RU" sz="2000" b="1" dirty="0" smtClean="0">
                <a:latin typeface="+mj-lt"/>
                <a:cs typeface="Times New Roman" pitchFamily="18" charset="0"/>
              </a:rPr>
              <a:t>Хочется привести слова В.Астафьева: </a:t>
            </a:r>
            <a:r>
              <a:rPr lang="ru-RU" altLang="ru-RU" sz="2000" b="1" dirty="0" smtClean="0">
                <a:latin typeface="+mj-lt"/>
                <a:cs typeface="Times New Roman" pitchFamily="18" charset="0"/>
              </a:rPr>
              <a:t>«</a:t>
            </a:r>
            <a:r>
              <a:rPr lang="ru-RU" altLang="ru-RU" sz="2000" b="1" dirty="0">
                <a:latin typeface="+mj-lt"/>
                <a:cs typeface="Times New Roman" pitchFamily="18" charset="0"/>
              </a:rPr>
              <a:t>Каждый  должен  услышать  сначала  музыку  в  себе, опьянеть  от  неё,  и  тогда, когда  про  себя  петь  уже  невозможно, не  разрывая мелодию, запеть  для  людей,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323850" y="5589588"/>
            <a:ext cx="8569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без фальшивого  крика, без  истерического надрыва,   </a:t>
            </a:r>
          </a:p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 а  так, как  звучит  слово, исторгнутое    жизнью,   и  озвученное   человеческим   сердцем </a:t>
            </a:r>
            <a:r>
              <a:rPr lang="ru-RU" altLang="ru-RU" sz="2000" b="1" dirty="0" smtClean="0">
                <a:cs typeface="Times New Roman" pitchFamily="18" charset="0"/>
              </a:rPr>
              <a:t>»</a:t>
            </a:r>
            <a:endParaRPr lang="ru-RU" altLang="ru-RU" sz="2000" dirty="0"/>
          </a:p>
        </p:txBody>
      </p:sp>
      <p:pic>
        <p:nvPicPr>
          <p:cNvPr id="14339" name="Picture 5" descr="38Основой репртуара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16586" r="2863"/>
          <a:stretch>
            <a:fillRect/>
          </a:stretch>
        </p:blipFill>
        <p:spPr>
          <a:xfrm>
            <a:off x="323850" y="188913"/>
            <a:ext cx="8532813" cy="5373687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4Организовав и сплотив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250825" y="333375"/>
            <a:ext cx="8713788" cy="5111750"/>
          </a:xfrm>
          <a:noFill/>
          <a:ln w="3175">
            <a:solidFill>
              <a:srgbClr val="000000"/>
            </a:solidFill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0" y="5589588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Организовав  и  сплотив    детей, любящих песню, </a:t>
            </a:r>
          </a:p>
          <a:p>
            <a:pPr algn="ctr"/>
            <a:r>
              <a:rPr lang="ru-RU" altLang="ru-RU" sz="2000" b="1" dirty="0"/>
              <a:t> </a:t>
            </a:r>
            <a:r>
              <a:rPr lang="ru-RU" altLang="ru-RU" sz="2000" b="1" dirty="0" smtClean="0"/>
              <a:t>я  решила </a:t>
            </a:r>
            <a:r>
              <a:rPr lang="ru-RU" altLang="ru-RU" sz="2000" b="1" dirty="0"/>
              <a:t>научить  их  петь « сердцем »,  и  оставаться  детьми –</a:t>
            </a:r>
          </a:p>
          <a:p>
            <a:pPr algn="ctr"/>
            <a:r>
              <a:rPr lang="ru-RU" altLang="ru-RU" sz="2000" b="1" dirty="0"/>
              <a:t>милыми, радостными, весёлыми и искренними.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8первостепенной задачей было создать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15396" r="2827" b="6096"/>
          <a:stretch>
            <a:fillRect/>
          </a:stretch>
        </p:blipFill>
        <p:spPr>
          <a:xfrm>
            <a:off x="250825" y="188913"/>
            <a:ext cx="8642350" cy="5472112"/>
          </a:xfrm>
          <a:noFill/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-180975" y="5661025"/>
            <a:ext cx="9505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  Первостепенной  задачей   было  создать  дружный  коллектив, объединённый   общими   устремлениями   и   радостями.  </a:t>
            </a:r>
          </a:p>
          <a:p>
            <a:pPr algn="ctr"/>
            <a:r>
              <a:rPr lang="ru-RU" altLang="ru-RU" sz="2000" b="1"/>
              <a:t> И  главной  помощницей  в  достижении  этой  цели  стала – песня.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9 23марта 1997г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868" t="6859" b="5141"/>
          <a:stretch>
            <a:fillRect/>
          </a:stretch>
        </p:blipFill>
        <p:spPr>
          <a:xfrm>
            <a:off x="468313" y="188913"/>
            <a:ext cx="8223250" cy="5427662"/>
          </a:xfrm>
          <a:noFill/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179388" y="5657850"/>
            <a:ext cx="8964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В  марте   1997г.   появилась      вокально-танцевальная  </a:t>
            </a:r>
          </a:p>
          <a:p>
            <a:pPr algn="ctr"/>
            <a:r>
              <a:rPr lang="ru-RU" altLang="ru-RU" sz="2000" b="1"/>
              <a:t> группа  « Витамины »,  название  придумали  вместе  с детьми.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10   название придумали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132" b="10278"/>
          <a:stretch>
            <a:fillRect/>
          </a:stretch>
        </p:blipFill>
        <p:spPr>
          <a:xfrm>
            <a:off x="250825" y="188913"/>
            <a:ext cx="8677275" cy="5329237"/>
          </a:xfrm>
          <a:noFill/>
        </p:spPr>
      </p:pic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0" y="5589588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«Человеку  всегда не  хватает витаминов, и мы своими  песнями  будем   помогать   людям,  дарить   им   свою   любовь  и   тепло, радовать   и    согревать  душу  -  так   рассуждали   сами  ребята.</a:t>
            </a:r>
            <a:endParaRPr lang="ru-RU" altLang="ru-RU" sz="200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12 С первого дня существования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0989"/>
          <a:stretch>
            <a:fillRect/>
          </a:stretch>
        </p:blipFill>
        <p:spPr>
          <a:xfrm>
            <a:off x="323850" y="188913"/>
            <a:ext cx="8569325" cy="5718175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250825" y="5949950"/>
            <a:ext cx="8785225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cs typeface="Times New Roman" pitchFamily="18" charset="0"/>
              </a:rPr>
              <a:t>  С   первого   дня   существования,  в   коллективе   создана   атмосфера  </a:t>
            </a:r>
            <a:r>
              <a:rPr lang="ru-RU" sz="2000" b="1" dirty="0">
                <a:latin typeface="+mj-lt"/>
                <a:cs typeface="Times New Roman" pitchFamily="18" charset="0"/>
              </a:rPr>
              <a:t>творчества,  дружбы   и   взаимопомощи.                   </a:t>
            </a:r>
          </a:p>
          <a:p>
            <a:pPr algn="ctr" eaLnBrk="0" hangingPunct="0">
              <a:defRPr/>
            </a:pPr>
            <a:r>
              <a:rPr lang="ru-RU" sz="2000" b="1" dirty="0">
                <a:latin typeface="+mj-lt"/>
                <a:cs typeface="Times New Roman" pitchFamily="18" charset="0"/>
              </a:rPr>
              <a:t> 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3  это способствует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17220"/>
          <a:stretch>
            <a:fillRect/>
          </a:stretch>
        </p:blipFill>
        <p:spPr>
          <a:xfrm>
            <a:off x="179388" y="188913"/>
            <a:ext cx="8785225" cy="5400675"/>
          </a:xfrm>
          <a:noFill/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0" y="573246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Это  способствует  формированию  творческой  личности    ребёнка, помогает   ему   поверить    в    свои   силы,  воспитывает   чувство   ответственности   каждого    за   результаты    общего   дела.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14к сожалению современная муз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t="3685" b="7774"/>
          <a:stretch>
            <a:fillRect/>
          </a:stretch>
        </p:blipFill>
        <p:spPr>
          <a:xfrm>
            <a:off x="323850" y="188913"/>
            <a:ext cx="8461375" cy="5472112"/>
          </a:xfrm>
          <a:noFill/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179388" y="5732463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cs typeface="Times New Roman" pitchFamily="18" charset="0"/>
              </a:rPr>
              <a:t>Очень  важно  в  годы  детства, когда  пробуждается  духовный  мир ребенка, формируются  его  вкусы  и  пристрастия, научить  его  понимать вокальное  искусство,  гармонию  красок  и  звуков,</a:t>
            </a:r>
            <a:endParaRPr lang="ru-RU" altLang="ru-RU" sz="200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1Песня надо чтоб в душу вошла и голосом чистым звучала01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052513"/>
            <a:ext cx="8229600" cy="5457825"/>
          </a:xfrm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-495300"/>
            <a:ext cx="90693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2000">
                <a:cs typeface="Times New Roman" pitchFamily="18" charset="0"/>
              </a:rPr>
              <a:t>     </a:t>
            </a:r>
          </a:p>
          <a:p>
            <a:pPr eaLnBrk="0" hangingPunct="0"/>
            <a:endParaRPr lang="ru-RU" altLang="ru-RU" sz="2000">
              <a:cs typeface="Times New Roman" pitchFamily="18" charset="0"/>
            </a:endParaRPr>
          </a:p>
          <a:p>
            <a:pPr eaLnBrk="0" hangingPunct="0"/>
            <a:r>
              <a:rPr lang="ru-RU" altLang="ru-RU" sz="2000" b="1">
                <a:cs typeface="Times New Roman" pitchFamily="18" charset="0"/>
              </a:rPr>
              <a:t>    </a:t>
            </a:r>
            <a:r>
              <a:rPr lang="ru-RU" altLang="ru-RU" sz="2400" b="1">
                <a:cs typeface="Times New Roman" pitchFamily="18" charset="0"/>
              </a:rPr>
              <a:t>« Песня, надо, чтоб в душу вошла,</a:t>
            </a:r>
            <a:endParaRPr lang="ru-RU" altLang="ru-RU" sz="2400" b="1"/>
          </a:p>
          <a:p>
            <a:pPr eaLnBrk="0" hangingPunct="0"/>
            <a:r>
              <a:rPr lang="ru-RU" altLang="ru-RU" sz="2400" b="1">
                <a:cs typeface="Times New Roman" pitchFamily="18" charset="0"/>
              </a:rPr>
              <a:t>                                                и   голосом   чистым  звучала »</a:t>
            </a:r>
            <a:endParaRPr lang="ru-RU" altLang="ru-RU" sz="24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15поэтому так важно в годы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4568"/>
          <a:stretch>
            <a:fillRect/>
          </a:stretch>
        </p:blipFill>
        <p:spPr>
          <a:xfrm>
            <a:off x="323850" y="260350"/>
            <a:ext cx="8569325" cy="5491163"/>
          </a:xfrm>
          <a:noFill/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58689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 открывать  с  помощью  песни  новое  для  себя, что  в  дальнейшем повлияет  на  осмысление   жизни.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16научить его понимать вокальное искуство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7256"/>
          <a:stretch>
            <a:fillRect/>
          </a:stretch>
        </p:blipFill>
        <p:spPr>
          <a:xfrm>
            <a:off x="250825" y="188913"/>
            <a:ext cx="8642350" cy="5327650"/>
          </a:xfrm>
          <a:noFill/>
        </p:spPr>
      </p:pic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179388" y="5661025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Коллектив    работает   по   авторской   комплексной    образовательной   программе  «Поющие  сердца», которая  рассчитана   на  11  лет  обучения.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17открывать с помощью песни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8607" b="13374"/>
          <a:stretch>
            <a:fillRect/>
          </a:stretch>
        </p:blipFill>
        <p:spPr>
          <a:xfrm>
            <a:off x="250825" y="188913"/>
            <a:ext cx="8640763" cy="5040312"/>
          </a:xfrm>
          <a:noFill/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0" y="52292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/>
              <a:t>Главная </a:t>
            </a:r>
            <a:r>
              <a:rPr lang="ru-RU" altLang="ru-RU" sz="2000" b="1" dirty="0" smtClean="0"/>
              <a:t>цель - </a:t>
            </a:r>
            <a:r>
              <a:rPr lang="ru-RU" sz="2000" b="1" dirty="0" smtClean="0"/>
              <a:t>приобщение детей  к музыкальному искусству, через   вокал,  развитие гармоничной  личности  ребёнка,  его  эмоциональной  сферы,  его интеллекта, зарождение и развитие  эстетических чувств, становление нравственной  позиции, </a:t>
            </a:r>
          </a:p>
          <a:p>
            <a:pPr algn="ctr"/>
            <a:r>
              <a:rPr lang="ru-RU" sz="2000" b="1" dirty="0" smtClean="0"/>
              <a:t>познание  законов человеческой  морали. </a:t>
            </a:r>
            <a:r>
              <a:rPr lang="ru-RU" altLang="ru-RU" sz="2000" b="1" dirty="0" smtClean="0"/>
              <a:t>  </a:t>
            </a:r>
            <a:endParaRPr lang="ru-RU" altLang="ru-RU" sz="2000" b="1" dirty="0"/>
          </a:p>
          <a:p>
            <a:pPr algn="ctr"/>
            <a:r>
              <a:rPr lang="ru-RU" altLang="ru-RU" sz="2000" b="1" dirty="0"/>
              <a:t> 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18 наш коллектив работает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305" t="16487" b="4308"/>
          <a:stretch>
            <a:fillRect/>
          </a:stretch>
        </p:blipFill>
        <p:spPr>
          <a:xfrm>
            <a:off x="323850" y="188913"/>
            <a:ext cx="8569325" cy="5327650"/>
          </a:xfrm>
          <a:noFill/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0" y="551656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Особая  роль отведена  культуре общения в коллективе,   сценической  культуре, тщательному подбору репертуара –всему, что способствует развитию эстетического  вкуса  и их индивидуальности</a:t>
            </a:r>
            <a:r>
              <a:rPr lang="ru-RU" altLang="ru-RU" b="1">
                <a:cs typeface="Times New Roman" pitchFamily="18" charset="0"/>
              </a:rPr>
              <a:t>. </a:t>
            </a:r>
            <a:endParaRPr lang="ru-RU" altLang="ru-RU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19 главная цель приобщение детей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12434" b="6184"/>
          <a:stretch>
            <a:fillRect/>
          </a:stretch>
        </p:blipFill>
        <p:spPr>
          <a:xfrm>
            <a:off x="395288" y="260350"/>
            <a:ext cx="8496300" cy="5184775"/>
          </a:xfr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5410200"/>
            <a:ext cx="91440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Занимаясь по  данной  программе, дети   постепенно  начинают  понимать,  что эстрадное  исполнительство –  это не только яркие, запоминающие  выступления, но и серьёзный труд, требующий  упорства и  настойчивости. </a:t>
            </a:r>
            <a:endParaRPr lang="ru-RU" altLang="ru-RU" sz="2000" b="1"/>
          </a:p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        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20развитие личности ребёнка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7098" r="4134"/>
          <a:stretch>
            <a:fillRect/>
          </a:stretch>
        </p:blipFill>
        <p:spPr>
          <a:xfrm>
            <a:off x="395288" y="188913"/>
            <a:ext cx="8353425" cy="5645150"/>
          </a:xfrm>
          <a:noFill/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250825" y="5805488"/>
            <a:ext cx="8713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Эстрадный   вокал  -  является  наиболее  популярным  и доступным,  исполнительским  видом   музыкального  искусства,  и  одним  из  важных  средств  воспитания  молодёжи.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21зарождение и развитие эстетических чуств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4951"/>
          <a:stretch>
            <a:fillRect/>
          </a:stretch>
        </p:blipFill>
        <p:spPr>
          <a:xfrm>
            <a:off x="250825" y="260350"/>
            <a:ext cx="8642350" cy="5524500"/>
          </a:xfrm>
          <a:noFill/>
        </p:spPr>
      </p:pic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0" y="58054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/>
              <a:t>У</a:t>
            </a:r>
            <a:r>
              <a:rPr lang="ru-RU" altLang="ru-RU" sz="2000" b="1" dirty="0"/>
              <a:t>  детей  и  подростков   этот  вид   искусства вызывает</a:t>
            </a:r>
          </a:p>
          <a:p>
            <a:pPr algn="ctr"/>
            <a:r>
              <a:rPr lang="ru-RU" altLang="ru-RU" sz="2000" b="1" dirty="0"/>
              <a:t> огромный интерес.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2 Особая роль отведена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674" t="10068"/>
          <a:stretch>
            <a:fillRect/>
          </a:stretch>
        </p:blipFill>
        <p:spPr>
          <a:xfrm>
            <a:off x="323850" y="188913"/>
            <a:ext cx="8497888" cy="5611812"/>
          </a:xfr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584676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Встреча  с   песней  –  это   всегда   положительные  эмоции,  в   ней  </a:t>
            </a:r>
          </a:p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соединены  такие   многогранные   средства   воздействия   на  человека, как   слово  и   музыка.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3 занимаясь по данной программе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587" t="6783" b="9575"/>
          <a:stretch>
            <a:fillRect/>
          </a:stretch>
        </p:blipFill>
        <p:spPr>
          <a:xfrm>
            <a:off x="539750" y="260350"/>
            <a:ext cx="8243888" cy="5329238"/>
          </a:xfrm>
          <a:noFill/>
        </p:spPr>
      </p:pic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179388" y="5589588"/>
            <a:ext cx="8785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/>
              <a:t>   </a:t>
            </a:r>
            <a:r>
              <a:rPr lang="ru-RU" altLang="ru-RU" sz="2000" b="1"/>
              <a:t>Правильное  пение  помогает  детям  развивать  музыкальные  способности,  учит  бережно  относиться  к  голосу,   способствует  развитию творческой  фантазии,</a:t>
            </a:r>
            <a:r>
              <a:rPr lang="ru-RU" altLang="ru-RU" sz="2000" b="1">
                <a:cs typeface="Times New Roman" pitchFamily="18" charset="0"/>
              </a:rPr>
              <a:t> воспитывает  внимание,  наблюдательность,  дисциплинированность.</a:t>
            </a:r>
            <a:endParaRPr lang="ru-RU" altLang="ru-RU" sz="2000" b="1"/>
          </a:p>
          <a:p>
            <a:pPr algn="ctr"/>
            <a:endParaRPr lang="ru-RU" altLang="ru-RU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24 но и серьёзный труд, требующий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198" b="20697"/>
          <a:stretch>
            <a:fillRect/>
          </a:stretch>
        </p:blipFill>
        <p:spPr>
          <a:xfrm>
            <a:off x="323850" y="333375"/>
            <a:ext cx="8234363" cy="5111750"/>
          </a:xfrm>
          <a:noFill/>
        </p:spPr>
      </p:pic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0" y="55895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Особое   внимание  уделяется   подбору  репертуара, который реализуется дифференцированно для  каждой возрастной группы.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2пение духовное состояние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9010" r="833" b="7527"/>
          <a:stretch>
            <a:fillRect/>
          </a:stretch>
        </p:blipFill>
        <p:spPr>
          <a:xfrm>
            <a:off x="323850" y="188913"/>
            <a:ext cx="8569325" cy="5589587"/>
          </a:xfrm>
          <a:noFill/>
        </p:spPr>
      </p:pic>
      <p:sp>
        <p:nvSpPr>
          <p:cNvPr id="4099" name="Прямоугольник 3"/>
          <p:cNvSpPr>
            <a:spLocks noChangeArrowheads="1"/>
          </p:cNvSpPr>
          <p:nvPr/>
        </p:nvSpPr>
        <p:spPr bwMode="auto">
          <a:xfrm>
            <a:off x="0" y="594995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Тысячи  лет  назад   люди  обнаружили, что  пение  очищает наше </a:t>
            </a:r>
          </a:p>
          <a:p>
            <a:pPr algn="ctr"/>
            <a:r>
              <a:rPr lang="ru-RU" altLang="ru-RU" sz="2000" b="1" dirty="0"/>
              <a:t>тело  и  душу , 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25Вокал - основа муз воспитания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3104" b="12395"/>
          <a:stretch>
            <a:fillRect/>
          </a:stretch>
        </p:blipFill>
        <p:spPr>
          <a:xfrm>
            <a:off x="323850" y="188913"/>
            <a:ext cx="8582025" cy="5400675"/>
          </a:xfrm>
          <a:noFill/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0" y="57324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Песня   для   детей  должна  быть   увлекательной  и   близкой.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50825" y="5876925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И   давать  возможность   не  только   что-либо  узнать, </a:t>
            </a:r>
          </a:p>
          <a:p>
            <a:pPr algn="ctr"/>
            <a:r>
              <a:rPr lang="ru-RU" altLang="ru-RU" sz="2000" b="1"/>
              <a:t>но   ещё   и  выразить   себя   эмоционально. </a:t>
            </a:r>
          </a:p>
        </p:txBody>
      </p:sp>
      <p:pic>
        <p:nvPicPr>
          <p:cNvPr id="7" name="Picture 5" descr="27Встреча с песней положительные эмоции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lum contrast="10000"/>
          </a:blip>
          <a:srcRect t="4758" b="6000"/>
          <a:stretch>
            <a:fillRect/>
          </a:stretch>
        </p:blipFill>
        <p:spPr>
          <a:xfrm>
            <a:off x="457200" y="608013"/>
            <a:ext cx="8229600" cy="5184775"/>
          </a:xfr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0" y="544522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  самое  главное – песня  должна  воспитывать, прежде  всего, нравственность и патриотизм. Поэтому в репертуар  включаю те песни, содержание  которых  наполнено любовью к  Родине, родному краю, любимому городу, человеколюбием  и  оптимизмом. </a:t>
            </a:r>
            <a:endParaRPr lang="ru-RU" altLang="ru-RU" sz="2000" b="1" dirty="0"/>
          </a:p>
        </p:txBody>
      </p:sp>
      <p:pic>
        <p:nvPicPr>
          <p:cNvPr id="9" name="Содержимое 8" descr="ОАЭП ВИТАМИНЫ  группа Dream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5155668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2627313" y="306863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 </a:t>
            </a:r>
          </a:p>
        </p:txBody>
      </p:sp>
      <p:sp>
        <p:nvSpPr>
          <p:cNvPr id="35844" name="Прямоугольник 3"/>
          <p:cNvSpPr>
            <a:spLocks noChangeArrowheads="1"/>
          </p:cNvSpPr>
          <p:nvPr/>
        </p:nvSpPr>
        <p:spPr bwMode="auto">
          <a:xfrm>
            <a:off x="0" y="587692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Основой репертуара ансамбля является современная детская песня. </a:t>
            </a:r>
            <a:r>
              <a:rPr lang="ru-RU" altLang="ru-RU" sz="2000" b="1" dirty="0" smtClean="0"/>
              <a:t> </a:t>
            </a:r>
            <a:endParaRPr lang="ru-RU" altLang="ru-RU" sz="2000" b="1" dirty="0"/>
          </a:p>
        </p:txBody>
      </p:sp>
      <p:pic>
        <p:nvPicPr>
          <p:cNvPr id="6" name="Содержимое 5" descr="IMG_1961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229600" cy="5486400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0" y="573325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Поём  песни о природе, о временах года, они привлекают искренностью, запоминающейся мелодикой, и самое главное воспитывают чувства любви к русской природе, к родному краю.</a:t>
            </a:r>
            <a:endParaRPr lang="ru-RU" altLang="ru-RU" sz="2000" b="1" dirty="0"/>
          </a:p>
        </p:txBody>
      </p:sp>
      <p:pic>
        <p:nvPicPr>
          <p:cNvPr id="11" name="Содержимое 10" descr="4UT07zX5r6c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80920" cy="5521693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179512" y="5157193"/>
            <a:ext cx="86409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altLang="ru-RU" sz="2000" b="1" dirty="0"/>
          </a:p>
          <a:p>
            <a:pPr algn="ctr"/>
            <a:r>
              <a:rPr lang="ru-RU" sz="2000" b="1" dirty="0" smtClean="0"/>
              <a:t>Много песен о дружбе, о школе, об  одноклассниках. </a:t>
            </a:r>
          </a:p>
          <a:p>
            <a:pPr algn="ctr"/>
            <a:r>
              <a:rPr lang="ru-RU" sz="2000" b="1" dirty="0" smtClean="0"/>
              <a:t>Такие песни направлены на  воспитание доброжелательного  отношения в коллективе, бескорыстной дружбы, взаимовыручки.</a:t>
            </a:r>
            <a:endParaRPr lang="ru-RU" altLang="ru-RU" sz="2000" b="1" dirty="0"/>
          </a:p>
        </p:txBody>
      </p:sp>
      <p:pic>
        <p:nvPicPr>
          <p:cNvPr id="9" name="Содержимое 8" descr="gHq8ydO8wlo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29600" cy="5105327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23850" y="5814289"/>
            <a:ext cx="8569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 dirty="0" smtClean="0"/>
              <a:t>У  детей возникает  желание помочь друг другу, вместе пережить радость и огорчения, это способствует сплочению коллектива. </a:t>
            </a:r>
            <a:endParaRPr lang="ru-RU" altLang="ru-RU" sz="2000" b="1" dirty="0">
              <a:cs typeface="Times New Roman" pitchFamily="18" charset="0"/>
            </a:endParaRPr>
          </a:p>
        </p:txBody>
      </p:sp>
      <p:pic>
        <p:nvPicPr>
          <p:cNvPr id="5" name="Содержимое 4" descr="сплочение коллектива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706733" cy="5491047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23850" y="5968176"/>
            <a:ext cx="8424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 smtClean="0"/>
              <a:t> </a:t>
            </a:r>
            <a:endParaRPr lang="ru-RU" altLang="ru-RU" sz="2000" b="1" dirty="0">
              <a:cs typeface="Times New Roman" pitchFamily="18" charset="0"/>
            </a:endParaRPr>
          </a:p>
        </p:txBody>
      </p:sp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 rot="10800000" flipV="1">
            <a:off x="179512" y="4941168"/>
            <a:ext cx="8496944" cy="1368152"/>
          </a:xfrm>
        </p:spPr>
        <p:txBody>
          <a:bodyPr/>
          <a:lstStyle/>
          <a:p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Очень любим песни о семье: о маме, папе, бабушке, дедушке, на отчётных концертах мы всегда предлагаем  творческим семьям проявить себя и исполнить песню со своим  ребёнком.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5" name="Содержимое 2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816424" cy="4195521"/>
          </a:xfrm>
        </p:spPr>
      </p:pic>
      <p:pic>
        <p:nvPicPr>
          <p:cNvPr id="28" name="Содержимое 27" descr="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60648"/>
            <a:ext cx="4788024" cy="4223632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5755434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 smtClean="0"/>
              <a:t>   Такие песни воспитывают доброту и отзывчивость, уважительное отношение  к взрослым, чувство любви к родителям. </a:t>
            </a:r>
            <a:endParaRPr lang="ru-RU" altLang="ru-RU" sz="2000" b="1" dirty="0">
              <a:cs typeface="Times New Roman" pitchFamily="18" charset="0"/>
            </a:endParaRPr>
          </a:p>
        </p:txBody>
      </p:sp>
      <p:pic>
        <p:nvPicPr>
          <p:cNvPr id="24" name="Содержимое 23" descr="66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808312" cy="2851093"/>
          </a:xfrm>
        </p:spPr>
      </p:pic>
      <p:pic>
        <p:nvPicPr>
          <p:cNvPr id="26" name="Рисунок 25" descr="5.jpg"/>
          <p:cNvPicPr>
            <a:picLocks noChangeAspect="1"/>
          </p:cNvPicPr>
          <p:nvPr/>
        </p:nvPicPr>
        <p:blipFill>
          <a:blip r:embed="rId3" cstate="print"/>
          <a:srcRect r="1315" b="6149"/>
          <a:stretch>
            <a:fillRect/>
          </a:stretch>
        </p:blipFill>
        <p:spPr>
          <a:xfrm>
            <a:off x="6300192" y="188640"/>
            <a:ext cx="2664296" cy="2808312"/>
          </a:xfrm>
          <a:prstGeom prst="rect">
            <a:avLst/>
          </a:prstGeom>
        </p:spPr>
      </p:pic>
      <p:pic>
        <p:nvPicPr>
          <p:cNvPr id="27" name="Рисунок 26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198334"/>
            <a:ext cx="2880320" cy="2294628"/>
          </a:xfrm>
          <a:prstGeom prst="rect">
            <a:avLst/>
          </a:prstGeom>
        </p:spPr>
      </p:pic>
      <p:pic>
        <p:nvPicPr>
          <p:cNvPr id="28" name="Рисунок 27" descr="4.jpg"/>
          <p:cNvPicPr>
            <a:picLocks noChangeAspect="1"/>
          </p:cNvPicPr>
          <p:nvPr/>
        </p:nvPicPr>
        <p:blipFill>
          <a:blip r:embed="rId5" cstate="print"/>
          <a:srcRect r="8220" b="20721"/>
          <a:stretch>
            <a:fillRect/>
          </a:stretch>
        </p:blipFill>
        <p:spPr>
          <a:xfrm>
            <a:off x="6300192" y="3140968"/>
            <a:ext cx="2664296" cy="2391036"/>
          </a:xfrm>
          <a:prstGeom prst="rect">
            <a:avLst/>
          </a:prstGeom>
        </p:spPr>
      </p:pic>
      <p:pic>
        <p:nvPicPr>
          <p:cNvPr id="30" name="Рисунок 29" descr="kbSaBujXv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88640"/>
            <a:ext cx="3054765" cy="4968552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-396552" y="5517232"/>
            <a:ext cx="9540552" cy="1152128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+mj-lt"/>
              </a:rPr>
              <a:t>Есть у нас и песни, связанные с детской жизнью. </a:t>
            </a:r>
          </a:p>
          <a:p>
            <a:pPr algn="ctr">
              <a:buNone/>
            </a:pPr>
            <a:r>
              <a:rPr lang="ru-RU" sz="2000" b="1" dirty="0" smtClean="0">
                <a:latin typeface="+mj-lt"/>
              </a:rPr>
              <a:t>Преобладающее место в них занимают образы, </a:t>
            </a:r>
          </a:p>
          <a:p>
            <a:pPr algn="ctr">
              <a:buNone/>
            </a:pPr>
            <a:r>
              <a:rPr lang="ru-RU" sz="2000" b="1" dirty="0" smtClean="0">
                <a:latin typeface="+mj-lt"/>
              </a:rPr>
              <a:t>взятые из окружающего ребят мира, близкие и понятные им.</a:t>
            </a:r>
            <a:endParaRPr lang="ru-RU" sz="2000" b="1" dirty="0">
              <a:latin typeface="+mj-lt"/>
            </a:endParaRPr>
          </a:p>
        </p:txBody>
      </p:sp>
      <p:pic>
        <p:nvPicPr>
          <p:cNvPr id="36" name="Рисунок 35" descr="LrQL88ZRJ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875649" cy="5335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395288" y="5661025"/>
            <a:ext cx="828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/>
              <a:t>              заряжает    нас    светлой    и    доброй   энергией,                  </a:t>
            </a:r>
          </a:p>
          <a:p>
            <a:r>
              <a:rPr lang="ru-RU" altLang="ru-RU" sz="2000" b="1" dirty="0"/>
              <a:t>                            укрепляет   уверенность    и   дух. </a:t>
            </a:r>
          </a:p>
        </p:txBody>
      </p:sp>
      <p:pic>
        <p:nvPicPr>
          <p:cNvPr id="5" name="Picture 5" descr="5без истерического надрыва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t="17279"/>
          <a:stretch>
            <a:fillRect/>
          </a:stretch>
        </p:blipFill>
        <p:spPr>
          <a:xfrm>
            <a:off x="250825" y="333375"/>
            <a:ext cx="8713788" cy="5256213"/>
          </a:xfr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9512" y="5968177"/>
            <a:ext cx="8713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 smtClean="0"/>
              <a:t>Они воспитывают познавательный интерес, </a:t>
            </a:r>
            <a:endParaRPr lang="ru-RU" altLang="ru-RU" sz="2000" b="1" dirty="0">
              <a:cs typeface="Times New Roman" pitchFamily="18" charset="0"/>
            </a:endParaRPr>
          </a:p>
        </p:txBody>
      </p:sp>
      <p:pic>
        <p:nvPicPr>
          <p:cNvPr id="9" name="Содержимое 8" descr="FF50FwKdYf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29600" cy="5426633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3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2325"/>
          <a:stretch>
            <a:fillRect/>
          </a:stretch>
        </p:blipFill>
        <p:spPr>
          <a:xfrm>
            <a:off x="323850" y="188913"/>
            <a:ext cx="8424863" cy="6048375"/>
          </a:xfrm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0" y="623728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b="1">
                <a:cs typeface="Times New Roman" pitchFamily="18" charset="0"/>
              </a:rPr>
              <a:t>  дают пищу для  богатого  развития фантазии  и творческого  воображения.</a:t>
            </a:r>
            <a:endParaRPr lang="ru-RU" altLang="ru-RU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-252536" y="5661248"/>
            <a:ext cx="9396536" cy="119675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  Огромное  воспитательное  воздействие  оказывают  на  детей </a:t>
            </a:r>
          </a:p>
          <a:p>
            <a:pPr algn="ctr">
              <a:buNone/>
            </a:pPr>
            <a:r>
              <a:rPr lang="ru-RU" sz="2000" b="1" dirty="0" smtClean="0"/>
              <a:t> песни патриотического характера, поэтому в репертуаре</a:t>
            </a:r>
          </a:p>
          <a:p>
            <a:pPr algn="ctr">
              <a:buNone/>
            </a:pPr>
            <a:r>
              <a:rPr lang="ru-RU" sz="2000" b="1" dirty="0" smtClean="0"/>
              <a:t> ансамбля  много песен о Родине, об армии, о мире, о войне.</a:t>
            </a:r>
            <a:endParaRPr lang="ru-RU" sz="2000" b="1" dirty="0"/>
          </a:p>
        </p:txBody>
      </p:sp>
      <p:pic>
        <p:nvPicPr>
          <p:cNvPr id="3" name="Рисунок 2" descr="2008г. Витамины  средняя групп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096344" cy="2846965"/>
          </a:xfrm>
          <a:prstGeom prst="rect">
            <a:avLst/>
          </a:prstGeom>
        </p:spPr>
      </p:pic>
      <p:pic>
        <p:nvPicPr>
          <p:cNvPr id="4" name="Рисунок 3" descr="DSCN9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88640"/>
            <a:ext cx="5148064" cy="2781985"/>
          </a:xfrm>
          <a:prstGeom prst="rect">
            <a:avLst/>
          </a:prstGeom>
        </p:spPr>
      </p:pic>
      <p:pic>
        <p:nvPicPr>
          <p:cNvPr id="6" name="Рисунок 5" descr="GIANx9M2MNU.jpg"/>
          <p:cNvPicPr>
            <a:picLocks noChangeAspect="1"/>
          </p:cNvPicPr>
          <p:nvPr/>
        </p:nvPicPr>
        <p:blipFill>
          <a:blip r:embed="rId4" cstate="print"/>
          <a:srcRect t="10363"/>
          <a:stretch>
            <a:fillRect/>
          </a:stretch>
        </p:blipFill>
        <p:spPr>
          <a:xfrm>
            <a:off x="3779912" y="3068960"/>
            <a:ext cx="5171192" cy="2555095"/>
          </a:xfrm>
          <a:prstGeom prst="rect">
            <a:avLst/>
          </a:prstGeom>
        </p:spPr>
      </p:pic>
      <p:pic>
        <p:nvPicPr>
          <p:cNvPr id="7" name="Рисунок 6" descr="в день Побе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40968"/>
            <a:ext cx="3096344" cy="248595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436096" y="188640"/>
            <a:ext cx="3707904" cy="6912768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  Воспитание ребёнка,</a:t>
            </a:r>
          </a:p>
          <a:p>
            <a:pPr algn="ctr">
              <a:buNone/>
            </a:pPr>
            <a:r>
              <a:rPr lang="ru-RU" sz="2000" b="1" dirty="0" smtClean="0"/>
              <a:t>     как гражданина</a:t>
            </a:r>
          </a:p>
          <a:p>
            <a:pPr algn="ctr">
              <a:buNone/>
            </a:pPr>
            <a:r>
              <a:rPr lang="ru-RU" sz="2000" b="1" dirty="0" smtClean="0"/>
              <a:t>     должно начинаться </a:t>
            </a:r>
          </a:p>
          <a:p>
            <a:pPr algn="ctr">
              <a:buNone/>
            </a:pPr>
            <a:r>
              <a:rPr lang="ru-RU" sz="2000" b="1" dirty="0" smtClean="0"/>
              <a:t>    с его малой Родины.</a:t>
            </a:r>
          </a:p>
          <a:p>
            <a:pPr algn="ctr">
              <a:buNone/>
            </a:pPr>
            <a:r>
              <a:rPr lang="ru-RU" sz="2000" b="1" dirty="0" smtClean="0"/>
              <a:t> И эта тема также </a:t>
            </a:r>
          </a:p>
          <a:p>
            <a:pPr algn="ctr">
              <a:buNone/>
            </a:pPr>
            <a:r>
              <a:rPr lang="ru-RU" sz="2000" b="1" dirty="0" smtClean="0"/>
              <a:t>нашла отражение </a:t>
            </a:r>
          </a:p>
          <a:p>
            <a:pPr algn="ctr">
              <a:buNone/>
            </a:pPr>
            <a:r>
              <a:rPr lang="ru-RU" sz="2000" b="1" dirty="0" smtClean="0"/>
              <a:t>в нашем репертуаре,</a:t>
            </a:r>
          </a:p>
          <a:p>
            <a:pPr algn="ctr">
              <a:buNone/>
            </a:pPr>
            <a:r>
              <a:rPr lang="ru-RU" sz="2000" b="1" dirty="0" smtClean="0"/>
              <a:t>дети с удовольствием</a:t>
            </a:r>
          </a:p>
          <a:p>
            <a:pPr algn="ctr">
              <a:buNone/>
            </a:pPr>
            <a:r>
              <a:rPr lang="ru-RU" sz="2000" b="1" dirty="0" smtClean="0"/>
              <a:t>  поют  песни  о любимом</a:t>
            </a:r>
          </a:p>
          <a:p>
            <a:pPr algn="ctr">
              <a:buNone/>
            </a:pPr>
            <a:r>
              <a:rPr lang="ru-RU" sz="2000" b="1" dirty="0" smtClean="0"/>
              <a:t> городе </a:t>
            </a:r>
            <a:r>
              <a:rPr lang="ru-RU" sz="2000" b="1" dirty="0" err="1" smtClean="0"/>
              <a:t>Чусовом</a:t>
            </a:r>
            <a:r>
              <a:rPr lang="ru-RU" sz="2000" b="1" dirty="0" smtClean="0"/>
              <a:t>,</a:t>
            </a:r>
          </a:p>
          <a:p>
            <a:pPr algn="ctr">
              <a:buNone/>
            </a:pPr>
            <a:r>
              <a:rPr lang="ru-RU" sz="2000" b="1" dirty="0" smtClean="0"/>
              <a:t> и о самом красивом месте на земле – </a:t>
            </a:r>
          </a:p>
          <a:p>
            <a:pPr algn="ctr">
              <a:buNone/>
            </a:pPr>
            <a:r>
              <a:rPr lang="ru-RU" sz="2000" b="1" dirty="0" smtClean="0"/>
              <a:t>Пермском крае.</a:t>
            </a:r>
            <a:endParaRPr lang="ru-RU" sz="2000" b="1" dirty="0"/>
          </a:p>
        </p:txBody>
      </p:sp>
      <p:pic>
        <p:nvPicPr>
          <p:cNvPr id="3" name="Рисунок 2" descr="4UT07zX5r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5220345" cy="3480910"/>
          </a:xfrm>
          <a:prstGeom prst="rect">
            <a:avLst/>
          </a:prstGeom>
        </p:spPr>
      </p:pic>
      <p:pic>
        <p:nvPicPr>
          <p:cNvPr id="4" name="Рисунок 3" descr="3cW1VDUrBPY.jpg"/>
          <p:cNvPicPr>
            <a:picLocks noChangeAspect="1"/>
          </p:cNvPicPr>
          <p:nvPr/>
        </p:nvPicPr>
        <p:blipFill>
          <a:blip r:embed="rId3" cstate="print"/>
          <a:srcRect t="10473" r="5195" b="14353"/>
          <a:stretch>
            <a:fillRect/>
          </a:stretch>
        </p:blipFill>
        <p:spPr>
          <a:xfrm>
            <a:off x="179512" y="188640"/>
            <a:ext cx="525658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46Уже с первых концертов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4990"/>
          <a:stretch>
            <a:fillRect/>
          </a:stretch>
        </p:blipFill>
        <p:spPr>
          <a:xfrm>
            <a:off x="250825" y="260350"/>
            <a:ext cx="8569325" cy="5310188"/>
          </a:xfrm>
        </p:spPr>
      </p:pic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0" y="566102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 </a:t>
            </a:r>
            <a:r>
              <a:rPr lang="ru-RU" altLang="ru-RU" sz="2000" b="1"/>
              <a:t>Уже  с  первых  концертов  ансамбль « Витамины » сумел  покорить зрителей   своими   яркими   выступлениями.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2"/>
          <p:cNvSpPr>
            <a:spLocks noChangeArrowheads="1"/>
          </p:cNvSpPr>
          <p:nvPr/>
        </p:nvSpPr>
        <p:spPr bwMode="auto">
          <a:xfrm>
            <a:off x="0" y="573246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Традиционным стало участие коллектива в концертах,</a:t>
            </a:r>
          </a:p>
          <a:p>
            <a:pPr algn="ctr"/>
            <a:r>
              <a:rPr lang="ru-RU" sz="2000" b="1" dirty="0" smtClean="0"/>
              <a:t> посвящённых знаменательным датам. </a:t>
            </a:r>
            <a:endParaRPr lang="ru-RU" altLang="ru-RU" sz="2000" b="1" dirty="0"/>
          </a:p>
        </p:txBody>
      </p:sp>
      <p:pic>
        <p:nvPicPr>
          <p:cNvPr id="45059" name="Picture 5" descr="48В праздник весны и труда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12204"/>
          <a:stretch>
            <a:fillRect/>
          </a:stretch>
        </p:blipFill>
        <p:spPr>
          <a:xfrm>
            <a:off x="468313" y="260350"/>
            <a:ext cx="8229600" cy="5419725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Прямоугольник 2"/>
          <p:cNvSpPr>
            <a:spLocks noChangeArrowheads="1"/>
          </p:cNvSpPr>
          <p:nvPr/>
        </p:nvSpPr>
        <p:spPr bwMode="auto">
          <a:xfrm>
            <a:off x="0" y="55892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 праздник  Весны и Труда, на городских  концертных площадках, дети  поют  песни о   любимом  городе, о  дружбе,  о  весне.</a:t>
            </a:r>
            <a:endParaRPr lang="ru-RU" altLang="ru-RU" sz="2000" b="1" dirty="0"/>
          </a:p>
        </p:txBody>
      </p:sp>
      <p:pic>
        <p:nvPicPr>
          <p:cNvPr id="5" name="Содержимое 4" descr="парк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748464" cy="4362421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50 8 мая в исполнении ансамбля          9  мая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8424863" cy="5232400"/>
          </a:xfrm>
        </p:spPr>
      </p:pic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0" y="566102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9 Мая,  в  исполнении  ансамбля  звучат    песни</a:t>
            </a:r>
          </a:p>
          <a:p>
            <a:pPr algn="ctr"/>
            <a:r>
              <a:rPr lang="ru-RU" altLang="ru-RU" sz="2000" b="1"/>
              <a:t> для  ветеранов  Великой отечественной войны.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 rot="10800000" flipV="1">
            <a:off x="0" y="561477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Это способствует осознанию неповторимости Отечества, его судьбы, воспитывает гордость за сопричастность к подвигам предков, уважения к старшим.</a:t>
            </a:r>
            <a:endParaRPr lang="ru-RU" altLang="ru-RU" sz="2000" b="1" dirty="0"/>
          </a:p>
        </p:txBody>
      </p:sp>
      <p:pic>
        <p:nvPicPr>
          <p:cNvPr id="5" name="Содержимое 4" descr="jESQV6XLlG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1"/>
            <a:ext cx="8765389" cy="5184576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250825" y="5876925"/>
            <a:ext cx="8642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В международный  день  8 Марта, и в «День матери» дети дарят свои лирические песни  женщинам нашего города. </a:t>
            </a:r>
            <a:endParaRPr lang="ru-RU" altLang="ru-RU" sz="2000" b="1" dirty="0"/>
          </a:p>
        </p:txBody>
      </p:sp>
      <p:pic>
        <p:nvPicPr>
          <p:cNvPr id="5" name="Содержимое 4" descr="xwkJaExxXQM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76056" cy="5496017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3каждый должен услышать муз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5785" t="17261" b="12007"/>
          <a:stretch>
            <a:fillRect/>
          </a:stretch>
        </p:blipFill>
        <p:spPr>
          <a:xfrm>
            <a:off x="179388" y="260350"/>
            <a:ext cx="8785225" cy="4752975"/>
          </a:xfrm>
          <a:noFill/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-42863" y="5999163"/>
            <a:ext cx="91868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altLang="ru-RU" b="1">
              <a:cs typeface="Times New Roman" pitchFamily="18" charset="0"/>
            </a:endParaRPr>
          </a:p>
          <a:p>
            <a:pPr eaLnBrk="0" hangingPunct="0"/>
            <a:r>
              <a:rPr lang="ru-RU" altLang="ru-RU" sz="1600" b="1">
                <a:cs typeface="Times New Roman" pitchFamily="18" charset="0"/>
              </a:rPr>
              <a:t>                                                                      </a:t>
            </a:r>
            <a:endParaRPr lang="ru-RU" altLang="ru-RU" sz="1600" b="1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79388" y="5230813"/>
            <a:ext cx="87137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Пение – является  основой  музыкального  воспитания, которое необходимо  ребёнку для  того, чтобы  он  мог лучше адаптироваться в социуме, </a:t>
            </a:r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661248"/>
            <a:ext cx="9144000" cy="100811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        Такие песни несут в себе  большое воспитательное  значение:  любовь  и самые  нежные чувства к маме, </a:t>
            </a:r>
          </a:p>
          <a:p>
            <a:pPr algn="ctr">
              <a:buNone/>
            </a:pPr>
            <a:r>
              <a:rPr lang="ru-RU" sz="2000" b="1" dirty="0" smtClean="0"/>
              <a:t>бережное  отношение  к женщине. </a:t>
            </a:r>
            <a:endParaRPr lang="ru-RU" sz="2000" b="1" dirty="0"/>
          </a:p>
        </p:txBody>
      </p:sp>
      <p:pic>
        <p:nvPicPr>
          <p:cNvPr id="5" name="Рисунок 4" descr="m0hm9aQcA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345411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Прямоугольник 2"/>
          <p:cNvSpPr>
            <a:spLocks noChangeArrowheads="1"/>
          </p:cNvSpPr>
          <p:nvPr/>
        </p:nvSpPr>
        <p:spPr bwMode="auto">
          <a:xfrm>
            <a:off x="0" y="5949950"/>
            <a:ext cx="89646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Очень тепло и радушно встречают наш коллектив пенсионеры  </a:t>
            </a:r>
          </a:p>
          <a:p>
            <a:pPr algn="ctr"/>
            <a:r>
              <a:rPr lang="ru-RU" sz="2000" b="1" dirty="0" smtClean="0"/>
              <a:t>в «День пожилого человека ». </a:t>
            </a:r>
            <a:endParaRPr lang="ru-RU" altLang="ru-RU" sz="2000" b="1" dirty="0"/>
          </a:p>
        </p:txBody>
      </p:sp>
      <p:pic>
        <p:nvPicPr>
          <p:cNvPr id="5" name="Содержимое 4" descr="vFo6aGZqMEg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18390" y="188640"/>
            <a:ext cx="8502082" cy="3607154"/>
          </a:xfrm>
        </p:spPr>
      </p:pic>
      <p:pic>
        <p:nvPicPr>
          <p:cNvPr id="6" name="Рисунок 5" descr="qGuXjevhD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933056"/>
            <a:ext cx="2136453" cy="1844824"/>
          </a:xfrm>
          <a:prstGeom prst="rect">
            <a:avLst/>
          </a:prstGeom>
        </p:spPr>
      </p:pic>
      <p:pic>
        <p:nvPicPr>
          <p:cNvPr id="7" name="Рисунок 6" descr="CKa3tGERXmc.jpg"/>
          <p:cNvPicPr>
            <a:picLocks noChangeAspect="1"/>
          </p:cNvPicPr>
          <p:nvPr/>
        </p:nvPicPr>
        <p:blipFill>
          <a:blip r:embed="rId4" cstate="print"/>
          <a:srcRect r="29456" b="13373"/>
          <a:stretch>
            <a:fillRect/>
          </a:stretch>
        </p:blipFill>
        <p:spPr>
          <a:xfrm>
            <a:off x="4788024" y="3933056"/>
            <a:ext cx="1944216" cy="1782198"/>
          </a:xfrm>
          <a:prstGeom prst="rect">
            <a:avLst/>
          </a:prstGeom>
        </p:spPr>
      </p:pic>
      <p:pic>
        <p:nvPicPr>
          <p:cNvPr id="9" name="Рисунок 8" descr="X_I1AWwyG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3528" y="3933056"/>
            <a:ext cx="1992861" cy="1772816"/>
          </a:xfrm>
          <a:prstGeom prst="rect">
            <a:avLst/>
          </a:prstGeom>
        </p:spPr>
      </p:pic>
      <p:pic>
        <p:nvPicPr>
          <p:cNvPr id="11" name="Рисунок 10" descr="yAm4ctrF-9I.jpg"/>
          <p:cNvPicPr>
            <a:picLocks noChangeAspect="1"/>
          </p:cNvPicPr>
          <p:nvPr/>
        </p:nvPicPr>
        <p:blipFill>
          <a:blip r:embed="rId6" cstate="print"/>
          <a:srcRect l="15560" b="24138"/>
          <a:stretch>
            <a:fillRect/>
          </a:stretch>
        </p:blipFill>
        <p:spPr>
          <a:xfrm>
            <a:off x="6948264" y="3933056"/>
            <a:ext cx="1800200" cy="1824560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-828600" y="5301208"/>
            <a:ext cx="10657184" cy="155679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Выступая перед такой аудиторией, </a:t>
            </a:r>
          </a:p>
          <a:p>
            <a:pPr algn="ctr">
              <a:buNone/>
            </a:pPr>
            <a:r>
              <a:rPr lang="ru-RU" sz="2000" b="1" dirty="0" smtClean="0"/>
              <a:t>дети проникаются глубоким  уважением к бабушкам и дедушкам,  </a:t>
            </a:r>
          </a:p>
          <a:p>
            <a:pPr algn="ctr">
              <a:buNone/>
            </a:pPr>
            <a:r>
              <a:rPr lang="ru-RU" sz="2000" b="1" dirty="0" smtClean="0"/>
              <a:t>начинают  осознавать значимость семьи,</a:t>
            </a:r>
          </a:p>
          <a:p>
            <a:pPr algn="ctr">
              <a:buNone/>
            </a:pPr>
            <a:r>
              <a:rPr lang="ru-RU" sz="2000" b="1" dirty="0" smtClean="0"/>
              <a:t> заботливое  отношение к людям старшего поколения.</a:t>
            </a:r>
            <a:endParaRPr lang="ru-RU" sz="2000" b="1" dirty="0"/>
          </a:p>
        </p:txBody>
      </p:sp>
      <p:pic>
        <p:nvPicPr>
          <p:cNvPr id="4" name="Рисунок 3" descr="EENw1lq4Ifo.jpg"/>
          <p:cNvPicPr>
            <a:picLocks noChangeAspect="1"/>
          </p:cNvPicPr>
          <p:nvPr/>
        </p:nvPicPr>
        <p:blipFill>
          <a:blip r:embed="rId2" cstate="print"/>
          <a:srcRect t="10119" r="416" b="3867"/>
          <a:stretch>
            <a:fillRect/>
          </a:stretch>
        </p:blipFill>
        <p:spPr>
          <a:xfrm>
            <a:off x="251520" y="260648"/>
            <a:ext cx="8496944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51520" y="5661248"/>
            <a:ext cx="8892480" cy="1196752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Особенно ответственно  относятся ребята к выступлениям перед педагогами в « День учителя » и на конкурсе «Учитель года».</a:t>
            </a:r>
            <a:endParaRPr lang="ru-RU" sz="2000" b="1" dirty="0"/>
          </a:p>
        </p:txBody>
      </p:sp>
      <p:pic>
        <p:nvPicPr>
          <p:cNvPr id="3" name="Рисунок 2" descr="mVaWJ_HuNq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695306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805264"/>
            <a:ext cx="9144000" cy="105273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          Ежегодно «Витамины»выступают в театрализованных программах, посвящённых «Дню защиты детей», и «Дню города».</a:t>
            </a:r>
            <a:endParaRPr lang="ru-RU" sz="2000" b="1" dirty="0"/>
          </a:p>
        </p:txBody>
      </p:sp>
      <p:pic>
        <p:nvPicPr>
          <p:cNvPr id="4" name="Рисунок 3" descr="w-PMojNAz4w.jpg"/>
          <p:cNvPicPr>
            <a:picLocks noChangeAspect="1"/>
          </p:cNvPicPr>
          <p:nvPr/>
        </p:nvPicPr>
        <p:blipFill>
          <a:blip r:embed="rId2" cstate="print"/>
          <a:srcRect t="11573" r="11415"/>
          <a:stretch>
            <a:fillRect/>
          </a:stretch>
        </p:blipFill>
        <p:spPr>
          <a:xfrm>
            <a:off x="395536" y="188640"/>
            <a:ext cx="8424936" cy="561097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445224"/>
            <a:ext cx="9144000" cy="141277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Всегда незабываемы выступления на главной ёлке города и рождественских концертах.</a:t>
            </a:r>
            <a:endParaRPr lang="ru-RU" sz="2000" b="1" dirty="0"/>
          </a:p>
        </p:txBody>
      </p:sp>
      <p:pic>
        <p:nvPicPr>
          <p:cNvPr id="3" name="Рисунок 2" descr="H_CshXry5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12968" cy="490104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229200"/>
            <a:ext cx="9144000" cy="1628800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Участие в таких мероприятиях вызывает у детей огромное чувство ответственности, дети приобретают бесценный опыт,                    который также способствует развитию их гражданственности                  и национального самосознания.</a:t>
            </a:r>
            <a:endParaRPr lang="ru-RU" sz="2000" b="1" dirty="0"/>
          </a:p>
        </p:txBody>
      </p:sp>
      <p:pic>
        <p:nvPicPr>
          <p:cNvPr id="4" name="Рисунок 3" descr="рождест.кон..jpg"/>
          <p:cNvPicPr>
            <a:picLocks noChangeAspect="1"/>
          </p:cNvPicPr>
          <p:nvPr/>
        </p:nvPicPr>
        <p:blipFill>
          <a:blip r:embed="rId2" cstate="print"/>
          <a:srcRect r="442" b="16749"/>
          <a:stretch>
            <a:fillRect/>
          </a:stretch>
        </p:blipFill>
        <p:spPr>
          <a:xfrm>
            <a:off x="179512" y="188640"/>
            <a:ext cx="8766392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61Начиная с 1998г постоянные участники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b="14096"/>
          <a:stretch>
            <a:fillRect/>
          </a:stretch>
        </p:blipFill>
        <p:spPr>
          <a:xfrm>
            <a:off x="395536" y="188640"/>
            <a:ext cx="8496300" cy="5472112"/>
          </a:xfrm>
        </p:spPr>
      </p:pic>
      <p:sp>
        <p:nvSpPr>
          <p:cNvPr id="57347" name="Прямоугольник 2"/>
          <p:cNvSpPr>
            <a:spLocks noChangeArrowheads="1"/>
          </p:cNvSpPr>
          <p:nvPr/>
        </p:nvSpPr>
        <p:spPr bwMode="auto">
          <a:xfrm rot="10800000" flipV="1">
            <a:off x="0" y="574893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cs typeface="Times New Roman" pitchFamily="18" charset="0"/>
              </a:rPr>
              <a:t> </a:t>
            </a:r>
            <a:r>
              <a:rPr lang="ru-RU" sz="2000" b="1" dirty="0" smtClean="0"/>
              <a:t> Начиная с 1998г. «Витамины» становятся лауреатами и победителями городских, муниципальных, краевых, российских и международных  фестивалей.</a:t>
            </a:r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62и победители 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10000" contrast="10000"/>
          </a:blip>
          <a:srcRect t="7059"/>
          <a:stretch>
            <a:fillRect/>
          </a:stretch>
        </p:blipFill>
        <p:spPr>
          <a:xfrm>
            <a:off x="251520" y="188640"/>
            <a:ext cx="4133262" cy="2880320"/>
          </a:xfrm>
        </p:spPr>
      </p:pic>
      <p:sp>
        <p:nvSpPr>
          <p:cNvPr id="58371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Победители  ежегодных </a:t>
            </a:r>
            <a:r>
              <a:rPr lang="ru-RU" altLang="ru-RU" sz="2000" b="1" dirty="0" smtClean="0"/>
              <a:t>муниципальных фестивалей</a:t>
            </a:r>
          </a:p>
          <a:p>
            <a:pPr algn="ctr"/>
            <a:r>
              <a:rPr lang="ru-RU" altLang="ru-RU" sz="2000" b="1" dirty="0" smtClean="0"/>
              <a:t> </a:t>
            </a:r>
            <a:r>
              <a:rPr lang="ru-RU" altLang="ru-RU" sz="2000" b="1" dirty="0"/>
              <a:t>«Жемчужина Урала» </a:t>
            </a:r>
          </a:p>
        </p:txBody>
      </p:sp>
      <p:pic>
        <p:nvPicPr>
          <p:cNvPr id="4" name="Рисунок 3" descr="s_F464ecO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209179" cy="2808312"/>
          </a:xfrm>
          <a:prstGeom prst="rect">
            <a:avLst/>
          </a:prstGeom>
        </p:spPr>
      </p:pic>
      <p:pic>
        <p:nvPicPr>
          <p:cNvPr id="5" name="Рисунок 4" descr="z8Zgaq9SMXI.jpg"/>
          <p:cNvPicPr>
            <a:picLocks noChangeAspect="1"/>
          </p:cNvPicPr>
          <p:nvPr/>
        </p:nvPicPr>
        <p:blipFill>
          <a:blip r:embed="rId4" cstate="print"/>
          <a:srcRect t="13198" r="-1896" b="17039"/>
          <a:stretch>
            <a:fillRect/>
          </a:stretch>
        </p:blipFill>
        <p:spPr>
          <a:xfrm>
            <a:off x="1619672" y="3212976"/>
            <a:ext cx="6048672" cy="2762974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64краевых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10000"/>
          </a:blip>
          <a:srcRect t="3549"/>
          <a:stretch>
            <a:fillRect/>
          </a:stretch>
        </p:blipFill>
        <p:spPr>
          <a:xfrm>
            <a:off x="323528" y="260648"/>
            <a:ext cx="4306789" cy="3043486"/>
          </a:xfrm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573933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cs typeface="Arial" charset="0"/>
              </a:rPr>
              <a:t>Лауреаты   краевых   конкурсов   </a:t>
            </a:r>
            <a:r>
              <a:rPr lang="ru-RU" altLang="ru-RU" sz="2000" b="1" dirty="0">
                <a:cs typeface="Arial" charset="0"/>
              </a:rPr>
              <a:t>патриотической   песни</a:t>
            </a:r>
          </a:p>
          <a:p>
            <a:pPr algn="ctr" eaLnBrk="0" hangingPunct="0"/>
            <a:r>
              <a:rPr lang="ru-RU" altLang="ru-RU" sz="2000" b="1" dirty="0">
                <a:cs typeface="Arial" charset="0"/>
              </a:rPr>
              <a:t> «Я люблю тебя Россия</a:t>
            </a:r>
            <a:r>
              <a:rPr lang="ru-RU" altLang="ru-RU" sz="2000" b="1" dirty="0" smtClean="0">
                <a:cs typeface="Arial" charset="0"/>
              </a:rPr>
              <a:t>», «Поющий Пермский край»,</a:t>
            </a:r>
          </a:p>
          <a:p>
            <a:pPr algn="ctr" eaLnBrk="0" hangingPunct="0"/>
            <a:r>
              <a:rPr lang="ru-RU" altLang="ru-RU" sz="2000" b="1" dirty="0" smtClean="0">
                <a:cs typeface="Arial" charset="0"/>
              </a:rPr>
              <a:t> фестиваля </a:t>
            </a:r>
            <a:r>
              <a:rPr lang="ru-RU" altLang="ru-RU" sz="2000" b="1" dirty="0" err="1" smtClean="0">
                <a:cs typeface="Arial" charset="0"/>
              </a:rPr>
              <a:t>им.Д.Б.Кабалевского</a:t>
            </a:r>
            <a:r>
              <a:rPr lang="ru-RU" altLang="ru-RU" sz="2000" b="1" dirty="0" smtClean="0">
                <a:cs typeface="Arial" charset="0"/>
              </a:rPr>
              <a:t>.</a:t>
            </a:r>
            <a:endParaRPr lang="ru-RU" altLang="ru-RU" sz="2000" b="1" dirty="0">
              <a:cs typeface="Arial" charset="0"/>
            </a:endParaRPr>
          </a:p>
        </p:txBody>
      </p:sp>
      <p:pic>
        <p:nvPicPr>
          <p:cNvPr id="5" name="Picture 5" descr="65третий год ансамбль в православных фестивалях"/>
          <p:cNvPicPr>
            <a:picLocks noChangeAspect="1" noChangeArrowheads="1"/>
          </p:cNvPicPr>
          <p:nvPr/>
        </p:nvPicPr>
        <p:blipFill>
          <a:blip r:embed="rId3" cstate="print"/>
          <a:srcRect l="-4190" t="-2"/>
          <a:stretch>
            <a:fillRect/>
          </a:stretch>
        </p:blipFill>
        <p:spPr bwMode="auto">
          <a:xfrm>
            <a:off x="4788024" y="260648"/>
            <a:ext cx="4036219" cy="306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KBgWoG19asc.jpg"/>
          <p:cNvPicPr>
            <a:picLocks noChangeAspect="1"/>
          </p:cNvPicPr>
          <p:nvPr/>
        </p:nvPicPr>
        <p:blipFill>
          <a:blip r:embed="rId4" cstate="print"/>
          <a:srcRect l="4868" t="5832" r="8201" b="9606"/>
          <a:stretch>
            <a:fillRect/>
          </a:stretch>
        </p:blipFill>
        <p:spPr>
          <a:xfrm>
            <a:off x="4716016" y="3429000"/>
            <a:ext cx="4104456" cy="2245834"/>
          </a:xfrm>
          <a:prstGeom prst="rect">
            <a:avLst/>
          </a:prstGeom>
        </p:spPr>
      </p:pic>
      <p:pic>
        <p:nvPicPr>
          <p:cNvPr id="9" name="Рисунок 8" descr="fIuSrEjpTmA.jpg"/>
          <p:cNvPicPr>
            <a:picLocks noChangeAspect="1"/>
          </p:cNvPicPr>
          <p:nvPr/>
        </p:nvPicPr>
        <p:blipFill>
          <a:blip r:embed="rId5" cstate="print"/>
          <a:srcRect t="11386" r="3514"/>
          <a:stretch>
            <a:fillRect/>
          </a:stretch>
        </p:blipFill>
        <p:spPr>
          <a:xfrm>
            <a:off x="395536" y="3429000"/>
            <a:ext cx="3960440" cy="2241772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3каждый должен услышать муз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8997" t="9615" r="12997" b="11958"/>
          <a:stretch>
            <a:fillRect/>
          </a:stretch>
        </p:blipFill>
        <p:spPr>
          <a:xfrm>
            <a:off x="179388" y="188913"/>
            <a:ext cx="8748712" cy="5616575"/>
          </a:xfrm>
          <a:noFill/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-42863" y="5999163"/>
            <a:ext cx="91868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altLang="ru-RU" b="1">
              <a:cs typeface="Times New Roman" pitchFamily="18" charset="0"/>
            </a:endParaRPr>
          </a:p>
          <a:p>
            <a:pPr eaLnBrk="0" hangingPunct="0"/>
            <a:r>
              <a:rPr lang="ru-RU" altLang="ru-RU" sz="1600" b="1">
                <a:cs typeface="Times New Roman" pitchFamily="18" charset="0"/>
              </a:rPr>
              <a:t>                                                                      </a:t>
            </a:r>
            <a:endParaRPr lang="ru-RU" altLang="ru-RU" sz="1600" b="1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395288" y="5853113"/>
            <a:ext cx="84248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лучше идти на контакт, быстрее понимать других, проявлять  положительные  качества  в  своей  жизни. </a:t>
            </a:r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949280"/>
            <a:ext cx="9144000" cy="908720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/>
              <a:t>                  Дипломанты  и  обладатели специального приза</a:t>
            </a:r>
          </a:p>
          <a:p>
            <a:pPr>
              <a:buNone/>
            </a:pPr>
            <a:r>
              <a:rPr lang="ru-RU" sz="2000" b="1" dirty="0" smtClean="0"/>
              <a:t>                     краевого  конкурса «Дарования  </a:t>
            </a:r>
            <a:r>
              <a:rPr lang="ru-RU" sz="2000" b="1" dirty="0" err="1" smtClean="0"/>
              <a:t>Прикамья</a:t>
            </a:r>
            <a:r>
              <a:rPr lang="ru-RU" sz="2000" b="1" dirty="0" smtClean="0"/>
              <a:t>».</a:t>
            </a:r>
            <a:endParaRPr lang="ru-RU" sz="2000" b="1" dirty="0"/>
          </a:p>
        </p:txBody>
      </p:sp>
      <p:pic>
        <p:nvPicPr>
          <p:cNvPr id="3" name="Рисунок 2" descr="dVOND1jVv1o.jpg"/>
          <p:cNvPicPr>
            <a:picLocks noChangeAspect="1"/>
          </p:cNvPicPr>
          <p:nvPr/>
        </p:nvPicPr>
        <p:blipFill>
          <a:blip r:embed="rId2" cstate="print"/>
          <a:srcRect l="3051" t="11765" r="7236" b="12255"/>
          <a:stretch>
            <a:fillRect/>
          </a:stretch>
        </p:blipFill>
        <p:spPr>
          <a:xfrm>
            <a:off x="3707904" y="188640"/>
            <a:ext cx="5292080" cy="2412566"/>
          </a:xfrm>
          <a:prstGeom prst="rect">
            <a:avLst/>
          </a:prstGeom>
        </p:spPr>
      </p:pic>
      <p:pic>
        <p:nvPicPr>
          <p:cNvPr id="4" name="Рисунок 3" descr="Ejp7kl6WmbA.jpg"/>
          <p:cNvPicPr>
            <a:picLocks noChangeAspect="1"/>
          </p:cNvPicPr>
          <p:nvPr/>
        </p:nvPicPr>
        <p:blipFill>
          <a:blip r:embed="rId3" cstate="print"/>
          <a:srcRect t="15038"/>
          <a:stretch>
            <a:fillRect/>
          </a:stretch>
        </p:blipFill>
        <p:spPr>
          <a:xfrm>
            <a:off x="899592" y="2796468"/>
            <a:ext cx="6984776" cy="3115578"/>
          </a:xfrm>
          <a:prstGeom prst="rect">
            <a:avLst/>
          </a:prstGeom>
        </p:spPr>
      </p:pic>
      <p:pic>
        <p:nvPicPr>
          <p:cNvPr id="5" name="Рисунок 4" descr="20141023_143157.jpg"/>
          <p:cNvPicPr>
            <a:picLocks noChangeAspect="1"/>
          </p:cNvPicPr>
          <p:nvPr/>
        </p:nvPicPr>
        <p:blipFill>
          <a:blip r:embed="rId4" cstate="print"/>
          <a:srcRect r="9509" b="-2197"/>
          <a:stretch>
            <a:fillRect/>
          </a:stretch>
        </p:blipFill>
        <p:spPr>
          <a:xfrm>
            <a:off x="179512" y="188640"/>
            <a:ext cx="3384376" cy="244427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445224"/>
            <a:ext cx="8964488" cy="122413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    Лауреаты  и дипломанты международного конкурса </a:t>
            </a:r>
          </a:p>
          <a:p>
            <a:pPr algn="ctr">
              <a:buNone/>
            </a:pPr>
            <a:r>
              <a:rPr lang="ru-RU" sz="2000" b="1" dirty="0" smtClean="0"/>
              <a:t>                «Урал собирает  друзей»</a:t>
            </a:r>
            <a:endParaRPr lang="ru-RU" sz="2000" b="1" dirty="0"/>
          </a:p>
        </p:txBody>
      </p:sp>
      <p:pic>
        <p:nvPicPr>
          <p:cNvPr id="3" name="Рисунок 2" descr="bGTmxAFTefE.jpg"/>
          <p:cNvPicPr>
            <a:picLocks noChangeAspect="1"/>
          </p:cNvPicPr>
          <p:nvPr/>
        </p:nvPicPr>
        <p:blipFill>
          <a:blip r:embed="rId2" cstate="print"/>
          <a:srcRect r="-542"/>
          <a:stretch>
            <a:fillRect/>
          </a:stretch>
        </p:blipFill>
        <p:spPr>
          <a:xfrm>
            <a:off x="251520" y="188640"/>
            <a:ext cx="4115707" cy="2232248"/>
          </a:xfrm>
          <a:prstGeom prst="rect">
            <a:avLst/>
          </a:prstGeom>
        </p:spPr>
      </p:pic>
      <p:pic>
        <p:nvPicPr>
          <p:cNvPr id="4" name="Рисунок 3" descr="oosDEJ3HVg4.jpg"/>
          <p:cNvPicPr>
            <a:picLocks noChangeAspect="1"/>
          </p:cNvPicPr>
          <p:nvPr/>
        </p:nvPicPr>
        <p:blipFill>
          <a:blip r:embed="rId3" cstate="print"/>
          <a:srcRect t="8422" r="3844"/>
          <a:stretch>
            <a:fillRect/>
          </a:stretch>
        </p:blipFill>
        <p:spPr>
          <a:xfrm>
            <a:off x="4499992" y="188640"/>
            <a:ext cx="2664296" cy="2228425"/>
          </a:xfrm>
          <a:prstGeom prst="rect">
            <a:avLst/>
          </a:prstGeom>
        </p:spPr>
      </p:pic>
      <p:pic>
        <p:nvPicPr>
          <p:cNvPr id="5" name="Рисунок 4" descr="qbDw0ZuZLC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582906"/>
            <a:ext cx="3227850" cy="2420888"/>
          </a:xfrm>
          <a:prstGeom prst="rect">
            <a:avLst/>
          </a:prstGeom>
        </p:spPr>
      </p:pic>
      <p:pic>
        <p:nvPicPr>
          <p:cNvPr id="6" name="Рисунок 5" descr="PAuYAec7uC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2564904"/>
            <a:ext cx="1795492" cy="2420887"/>
          </a:xfrm>
          <a:prstGeom prst="rect">
            <a:avLst/>
          </a:prstGeom>
        </p:spPr>
      </p:pic>
      <p:pic>
        <p:nvPicPr>
          <p:cNvPr id="7" name="Рисунок 6" descr="xCWQhLiuVpk.jpg"/>
          <p:cNvPicPr>
            <a:picLocks noChangeAspect="1"/>
          </p:cNvPicPr>
          <p:nvPr/>
        </p:nvPicPr>
        <p:blipFill>
          <a:blip r:embed="rId6" cstate="print"/>
          <a:srcRect r="11769" b="1843"/>
          <a:stretch>
            <a:fillRect/>
          </a:stretch>
        </p:blipFill>
        <p:spPr>
          <a:xfrm>
            <a:off x="7356310" y="2564904"/>
            <a:ext cx="1608178" cy="2412268"/>
          </a:xfrm>
          <a:prstGeom prst="rect">
            <a:avLst/>
          </a:prstGeom>
        </p:spPr>
      </p:pic>
      <p:pic>
        <p:nvPicPr>
          <p:cNvPr id="8" name="Рисунок 7" descr="0P-eb6GGnzc.jpg"/>
          <p:cNvPicPr>
            <a:picLocks noChangeAspect="1"/>
          </p:cNvPicPr>
          <p:nvPr/>
        </p:nvPicPr>
        <p:blipFill>
          <a:blip r:embed="rId7" cstate="print"/>
          <a:srcRect l="13670" t="5080" r="4133" b="11097"/>
          <a:stretch>
            <a:fillRect/>
          </a:stretch>
        </p:blipFill>
        <p:spPr>
          <a:xfrm flipH="1">
            <a:off x="3491880" y="2564904"/>
            <a:ext cx="1780561" cy="2448272"/>
          </a:xfrm>
          <a:prstGeom prst="rect">
            <a:avLst/>
          </a:prstGeom>
        </p:spPr>
      </p:pic>
      <p:pic>
        <p:nvPicPr>
          <p:cNvPr id="9" name="Рисунок 8" descr="Zh9mgcdaIr8.jpg"/>
          <p:cNvPicPr>
            <a:picLocks noChangeAspect="1"/>
          </p:cNvPicPr>
          <p:nvPr/>
        </p:nvPicPr>
        <p:blipFill>
          <a:blip r:embed="rId8" cstate="print"/>
          <a:srcRect t="12946" r="19701"/>
          <a:stretch>
            <a:fillRect/>
          </a:stretch>
        </p:blipFill>
        <p:spPr>
          <a:xfrm>
            <a:off x="7380312" y="188640"/>
            <a:ext cx="1527131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63городских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34938"/>
            <a:ext cx="8497887" cy="5175250"/>
          </a:xfrm>
        </p:spPr>
      </p:pic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>
            <a:off x="0" y="5645150"/>
            <a:ext cx="9144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Третий   год   ансамбль участвует в  православных  фестивалях. </a:t>
            </a:r>
          </a:p>
          <a:p>
            <a:r>
              <a:rPr lang="ru-RU" altLang="ru-RU"/>
              <a:t>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67в юбилейный 2007г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2435" b="3448"/>
          <a:stretch>
            <a:fillRect/>
          </a:stretch>
        </p:blipFill>
        <p:spPr>
          <a:xfrm>
            <a:off x="250825" y="188913"/>
            <a:ext cx="8426450" cy="5805487"/>
          </a:xfrm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60594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 В юбилейный 2007г. ансамблю эстрадной песни «Витамины»   присвоено  почётное звание</a:t>
            </a:r>
            <a:r>
              <a:rPr lang="ru-RU" altLang="ru-RU" sz="2000" b="1"/>
              <a:t> </a:t>
            </a:r>
            <a:r>
              <a:rPr lang="ru-RU" altLang="ru-RU" sz="2000" b="1">
                <a:cs typeface="Times New Roman" pitchFamily="18" charset="0"/>
              </a:rPr>
              <a:t>«Образцовый  детский коллектив».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68 в2008 и2011 обладатели премия браво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3553"/>
          <a:stretch>
            <a:fillRect/>
          </a:stretch>
        </p:blipFill>
        <p:spPr>
          <a:xfrm>
            <a:off x="179388" y="188913"/>
            <a:ext cx="8569325" cy="5421312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5754688"/>
            <a:ext cx="91440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 </a:t>
            </a:r>
            <a:r>
              <a:rPr lang="ru-RU" altLang="ru-RU" sz="2000" b="1" dirty="0" smtClean="0">
                <a:cs typeface="Times New Roman" pitchFamily="18" charset="0"/>
              </a:rPr>
              <a:t>Начиная с </a:t>
            </a:r>
            <a:r>
              <a:rPr lang="ru-RU" altLang="ru-RU" sz="2000" b="1" dirty="0">
                <a:cs typeface="Times New Roman" pitchFamily="18" charset="0"/>
              </a:rPr>
              <a:t>2008г. </a:t>
            </a:r>
            <a:r>
              <a:rPr lang="ru-RU" altLang="ru-RU" sz="2000" b="1" dirty="0" smtClean="0">
                <a:cs typeface="Times New Roman" pitchFamily="18" charset="0"/>
              </a:rPr>
              <a:t>образцовый  </a:t>
            </a:r>
            <a:r>
              <a:rPr lang="ru-RU" altLang="ru-RU" sz="2000" b="1" dirty="0">
                <a:cs typeface="Times New Roman" pitchFamily="18" charset="0"/>
              </a:rPr>
              <a:t>ансамбль «Витамины» </a:t>
            </a:r>
            <a:r>
              <a:rPr lang="ru-RU" altLang="ru-RU" sz="2000" b="1" dirty="0" smtClean="0">
                <a:cs typeface="Times New Roman" pitchFamily="18" charset="0"/>
              </a:rPr>
              <a:t>каждые 2 года становятся обладателем  </a:t>
            </a:r>
            <a:r>
              <a:rPr lang="ru-RU" altLang="ru-RU" sz="2000" b="1" dirty="0">
                <a:cs typeface="Times New Roman" pitchFamily="18" charset="0"/>
              </a:rPr>
              <a:t>знака «Браво» в области культуры и искусства Чусовского  муниципального  района. </a:t>
            </a:r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69наш ансамб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10000"/>
          </a:blip>
          <a:srcRect t="14961"/>
          <a:stretch>
            <a:fillRect/>
          </a:stretch>
        </p:blipFill>
        <p:spPr>
          <a:xfrm>
            <a:off x="179388" y="188913"/>
            <a:ext cx="8475662" cy="5318125"/>
          </a:xfrm>
        </p:spPr>
      </p:pic>
      <p:sp>
        <p:nvSpPr>
          <p:cNvPr id="66563" name="Прямоугольник 2"/>
          <p:cNvSpPr>
            <a:spLocks noChangeArrowheads="1"/>
          </p:cNvSpPr>
          <p:nvPr/>
        </p:nvSpPr>
        <p:spPr bwMode="auto">
          <a:xfrm>
            <a:off x="0" y="5589588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Коллектив   смог   объединить  детей   разного  возраста</a:t>
            </a:r>
          </a:p>
          <a:p>
            <a:pPr algn="ctr"/>
            <a:r>
              <a:rPr lang="ru-RU" altLang="ru-RU" sz="2000" b="1"/>
              <a:t> в  соответствии  с  возможностями  и  интересами  каждого.</a:t>
            </a:r>
          </a:p>
          <a:p>
            <a:pPr algn="ctr"/>
            <a:r>
              <a:rPr lang="ru-RU" altLang="ru-RU" sz="2000"/>
              <a:t>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подготовительная группа ералаш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468313" y="333375"/>
            <a:ext cx="8132762" cy="5445125"/>
          </a:xfrm>
        </p:spPr>
      </p:pic>
      <p:sp>
        <p:nvSpPr>
          <p:cNvPr id="67587" name="Прямоугольник 2"/>
          <p:cNvSpPr>
            <a:spLocks noChangeArrowheads="1"/>
          </p:cNvSpPr>
          <p:nvPr/>
        </p:nvSpPr>
        <p:spPr bwMode="auto">
          <a:xfrm>
            <a:off x="-1116632" y="5445224"/>
            <a:ext cx="114492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/>
              <a:t>   </a:t>
            </a:r>
          </a:p>
          <a:p>
            <a:pPr algn="ctr"/>
            <a:r>
              <a:rPr lang="ru-RU" altLang="ru-RU" sz="1900" dirty="0" smtClean="0"/>
              <a:t> </a:t>
            </a:r>
            <a:r>
              <a:rPr lang="ru-RU" altLang="ru-RU" sz="2000" b="1" dirty="0" smtClean="0"/>
              <a:t>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оллективное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сопереживание, общая радость, доброта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щедрость, всё хорошее, заложенное в человеке,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огораживаться забором. Это – общее достояние</a:t>
            </a:r>
            <a:r>
              <a:rPr lang="ru-RU" sz="1900" dirty="0"/>
              <a:t>.</a:t>
            </a:r>
            <a:endParaRPr lang="ru-RU" altLang="ru-RU" sz="19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2"/>
          <p:cNvSpPr>
            <a:spLocks noChangeArrowheads="1"/>
          </p:cNvSpPr>
          <p:nvPr/>
        </p:nvSpPr>
        <p:spPr bwMode="auto">
          <a:xfrm>
            <a:off x="0" y="60928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000" b="1"/>
              <a:t>   </a:t>
            </a:r>
            <a:r>
              <a:rPr lang="ru-RU" altLang="ru-RU" sz="2000" b="1"/>
              <a:t>Витамины </a:t>
            </a:r>
            <a:r>
              <a:rPr lang="en-US" altLang="ru-RU" sz="2000" b="1"/>
              <a:t>D</a:t>
            </a:r>
            <a:r>
              <a:rPr lang="ru-RU" altLang="ru-RU" sz="2000" b="1"/>
              <a:t>  -   группа </a:t>
            </a:r>
            <a:r>
              <a:rPr lang="en-US" altLang="ru-RU" sz="2000" b="1"/>
              <a:t>  </a:t>
            </a:r>
            <a:r>
              <a:rPr lang="ru-RU" altLang="ru-RU" sz="2000" b="1"/>
              <a:t>«</a:t>
            </a:r>
            <a:r>
              <a:rPr lang="en-US" altLang="ru-RU" sz="2000" b="1"/>
              <a:t>Dream</a:t>
            </a:r>
            <a:r>
              <a:rPr lang="ru-RU" altLang="ru-RU" sz="2000" b="1"/>
              <a:t>»,</a:t>
            </a:r>
          </a:p>
        </p:txBody>
      </p:sp>
      <p:pic>
        <p:nvPicPr>
          <p:cNvPr id="7" name="Picture 5" descr="32Особое  внимание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60350"/>
            <a:ext cx="8569325" cy="5741988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средн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407988"/>
            <a:ext cx="8280400" cy="5468937"/>
          </a:xfrm>
        </p:spPr>
      </p:pic>
      <p:sp>
        <p:nvSpPr>
          <p:cNvPr id="69635" name="Прямоугольник 2"/>
          <p:cNvSpPr>
            <a:spLocks noChangeArrowheads="1"/>
          </p:cNvSpPr>
          <p:nvPr/>
        </p:nvSpPr>
        <p:spPr bwMode="auto">
          <a:xfrm>
            <a:off x="0" y="6165850"/>
            <a:ext cx="892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000" b="1">
                <a:cs typeface="Times New Roman" pitchFamily="18" charset="0"/>
              </a:rPr>
              <a:t>     </a:t>
            </a:r>
            <a:r>
              <a:rPr lang="ru-RU" altLang="ru-RU" sz="2000" b="1">
                <a:cs typeface="Times New Roman" pitchFamily="18" charset="0"/>
              </a:rPr>
              <a:t>Витамины </a:t>
            </a:r>
            <a:r>
              <a:rPr lang="en-US" altLang="ru-RU" sz="2000" b="1">
                <a:cs typeface="Times New Roman" pitchFamily="18" charset="0"/>
              </a:rPr>
              <a:t>B</a:t>
            </a:r>
            <a:r>
              <a:rPr lang="ru-RU" altLang="ru-RU" sz="2000" b="1">
                <a:cs typeface="Times New Roman" pitchFamily="18" charset="0"/>
              </a:rPr>
              <a:t> - группа </a:t>
            </a:r>
            <a:r>
              <a:rPr lang="en-US" altLang="ru-RU" sz="2000" b="1">
                <a:cs typeface="Times New Roman" pitchFamily="18" charset="0"/>
              </a:rPr>
              <a:t> </a:t>
            </a:r>
            <a:r>
              <a:rPr lang="ru-RU" altLang="ru-RU" sz="2000" b="1">
                <a:cs typeface="Times New Roman" pitchFamily="18" charset="0"/>
              </a:rPr>
              <a:t>«</a:t>
            </a:r>
            <a:r>
              <a:rPr lang="en-US" altLang="ru-RU" sz="2000" b="1">
                <a:cs typeface="Times New Roman" pitchFamily="18" charset="0"/>
              </a:rPr>
              <a:t>Beautiful</a:t>
            </a:r>
            <a:r>
              <a:rPr lang="ru-RU" altLang="ru-RU" sz="2000" b="1">
                <a:cs typeface="Times New Roman" pitchFamily="18" charset="0"/>
              </a:rPr>
              <a:t>».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стар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lum contrast="10000"/>
          </a:blip>
          <a:srcRect t="6981"/>
          <a:stretch>
            <a:fillRect/>
          </a:stretch>
        </p:blipFill>
        <p:spPr>
          <a:xfrm>
            <a:off x="395288" y="260350"/>
            <a:ext cx="8480425" cy="5746750"/>
          </a:xfrm>
        </p:spPr>
      </p:pic>
      <p:sp>
        <p:nvSpPr>
          <p:cNvPr id="70659" name="Прямоугольник 2"/>
          <p:cNvSpPr>
            <a:spLocks noChangeArrowheads="1"/>
          </p:cNvSpPr>
          <p:nvPr/>
        </p:nvSpPr>
        <p:spPr bwMode="auto">
          <a:xfrm>
            <a:off x="179388" y="6256338"/>
            <a:ext cx="8964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cs typeface="Times New Roman" pitchFamily="18" charset="0"/>
              </a:rPr>
              <a:t>  </a:t>
            </a:r>
            <a:r>
              <a:rPr lang="ru-RU" altLang="ru-RU" sz="2000" b="1">
                <a:cs typeface="Times New Roman" pitchFamily="18" charset="0"/>
              </a:rPr>
              <a:t>Витамины  А -  старшая   группа  «Акварель»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0" y="5949950"/>
            <a:ext cx="89646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Пение  помогает  поднять   настроение, радоваться   жизни, получать  новые  ощущения,  </a:t>
            </a:r>
          </a:p>
        </p:txBody>
      </p:sp>
      <p:pic>
        <p:nvPicPr>
          <p:cNvPr id="8195" name="Picture 5" descr="44они воспитывают познавательный интерес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4160" b="5244"/>
          <a:stretch>
            <a:fillRect/>
          </a:stretch>
        </p:blipFill>
        <p:spPr>
          <a:xfrm>
            <a:off x="179388" y="188913"/>
            <a:ext cx="8769350" cy="5688012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стар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5450" y="260350"/>
            <a:ext cx="8420100" cy="5746750"/>
          </a:xfrm>
        </p:spPr>
      </p:pic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179388" y="6256338"/>
            <a:ext cx="8964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cs typeface="Times New Roman" pitchFamily="18" charset="0"/>
              </a:rPr>
              <a:t>  </a:t>
            </a:r>
            <a:r>
              <a:rPr lang="ru-RU" altLang="ru-RU" sz="2000" b="1">
                <a:cs typeface="Times New Roman" pitchFamily="18" charset="0"/>
              </a:rPr>
              <a:t>Витамины  А -  старшая   группа  «Акварель»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71как правило дети дорожат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t="16805"/>
          <a:stretch>
            <a:fillRect/>
          </a:stretch>
        </p:blipFill>
        <p:spPr>
          <a:xfrm>
            <a:off x="323850" y="260350"/>
            <a:ext cx="8569325" cy="5346700"/>
          </a:xfrm>
        </p:spPr>
      </p:pic>
      <p:sp>
        <p:nvSpPr>
          <p:cNvPr id="72707" name="Прямоугольник 2"/>
          <p:cNvSpPr>
            <a:spLocks noChangeArrowheads="1"/>
          </p:cNvSpPr>
          <p:nvPr/>
        </p:nvSpPr>
        <p:spPr bwMode="auto">
          <a:xfrm>
            <a:off x="323850" y="5805488"/>
            <a:ext cx="8569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Как   правило,  дети  очень   дорожат   участием  в  ансамбле.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72боль поддержку оказывают родит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6618" b="6767"/>
          <a:stretch>
            <a:fillRect/>
          </a:stretch>
        </p:blipFill>
        <p:spPr>
          <a:xfrm>
            <a:off x="323850" y="260350"/>
            <a:ext cx="8424863" cy="5472113"/>
          </a:xfrm>
        </p:spPr>
      </p:pic>
      <p:sp>
        <p:nvSpPr>
          <p:cNvPr id="73731" name="Прямоугольник 2"/>
          <p:cNvSpPr>
            <a:spLocks noChangeArrowheads="1"/>
          </p:cNvSpPr>
          <p:nvPr/>
        </p:nvSpPr>
        <p:spPr bwMode="auto">
          <a:xfrm>
            <a:off x="0" y="5805488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Большую поддержку им в этом оказывают и родители, они</a:t>
            </a:r>
          </a:p>
          <a:p>
            <a:pPr algn="ctr"/>
            <a:r>
              <a:rPr lang="ru-RU" altLang="ru-RU" sz="2000" b="1"/>
              <a:t>  всегда интересуются творческой жизнью, ходят на концерты, посещают открытые занятия, репетируют дома.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73они всегда горячо интерес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6606"/>
          <a:stretch>
            <a:fillRect/>
          </a:stretch>
        </p:blipFill>
        <p:spPr>
          <a:xfrm>
            <a:off x="250825" y="260350"/>
            <a:ext cx="8580438" cy="5329238"/>
          </a:xfrm>
        </p:spPr>
      </p:pic>
      <p:sp>
        <p:nvSpPr>
          <p:cNvPr id="74755" name="Прямоугольник 2"/>
          <p:cNvSpPr>
            <a:spLocks noChangeArrowheads="1"/>
          </p:cNvSpPr>
          <p:nvPr/>
        </p:nvSpPr>
        <p:spPr bwMode="auto">
          <a:xfrm>
            <a:off x="250825" y="5373688"/>
            <a:ext cx="8713788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</a:t>
            </a:r>
          </a:p>
          <a:p>
            <a:pPr algn="ctr"/>
            <a:r>
              <a:rPr lang="ru-RU" altLang="ru-RU" sz="2000" b="1"/>
              <a:t>Обращаются  за  консультацией  к   педагогам,</a:t>
            </a:r>
          </a:p>
          <a:p>
            <a:pPr algn="ctr"/>
            <a:r>
              <a:rPr lang="ru-RU" altLang="ru-RU" sz="2000" b="1"/>
              <a:t> оказывают   благотворительную   помощь.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 descr="74ход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10469"/>
          <a:stretch>
            <a:fillRect/>
          </a:stretch>
        </p:blipFill>
        <p:spPr>
          <a:xfrm>
            <a:off x="323850" y="188913"/>
            <a:ext cx="4716463" cy="3168650"/>
          </a:xfrm>
        </p:spPr>
      </p:pic>
      <p:pic>
        <p:nvPicPr>
          <p:cNvPr id="75779" name="Picture 11" descr="75на концерты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t="5077" b="11607"/>
          <a:stretch>
            <a:fillRect/>
          </a:stretch>
        </p:blipFill>
        <p:spPr>
          <a:xfrm>
            <a:off x="5651500" y="188913"/>
            <a:ext cx="2787650" cy="3095625"/>
          </a:xfrm>
        </p:spPr>
      </p:pic>
      <p:pic>
        <p:nvPicPr>
          <p:cNvPr id="75780" name="Picture 12" descr="76оказывают благотвор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t="14328" b="5389"/>
          <a:stretch>
            <a:fillRect/>
          </a:stretch>
        </p:blipFill>
        <p:spPr>
          <a:xfrm>
            <a:off x="5003800" y="3644900"/>
            <a:ext cx="3168650" cy="2016125"/>
          </a:xfrm>
        </p:spPr>
      </p:pic>
      <p:pic>
        <p:nvPicPr>
          <p:cNvPr id="75781" name="Picture 13" descr="77оказывают благотворит помощь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11600" b="10043"/>
          <a:stretch>
            <a:fillRect/>
          </a:stretch>
        </p:blipFill>
        <p:spPr>
          <a:xfrm>
            <a:off x="1187450" y="3644900"/>
            <a:ext cx="3168650" cy="1943100"/>
          </a:xfrm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0" y="5710238"/>
            <a:ext cx="9144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76176" bIns="38088" anchor="ctr"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latin typeface="+mj-lt"/>
                <a:cs typeface="Times New Roman" pitchFamily="18" charset="0"/>
              </a:rPr>
              <a:t>Родители  - самые  главные, благодарные зрители, они всегда с нетерпением  ждут  выступления  своих детей.</a:t>
            </a:r>
            <a:endParaRPr lang="ru-RU" sz="2000" b="1" i="1" dirty="0">
              <a:latin typeface="+mj-lt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000" b="1" dirty="0">
              <a:latin typeface="Arial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78родители поним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8162" b="4384"/>
          <a:stretch>
            <a:fillRect/>
          </a:stretch>
        </p:blipFill>
        <p:spPr>
          <a:xfrm>
            <a:off x="395288" y="188913"/>
            <a:ext cx="8234362" cy="5400675"/>
          </a:xfrm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5743575"/>
            <a:ext cx="91440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С каждым годом родители убеждаются, что  коллективное  пение   многое  даёт  не только для   музыкального, но  для  умственного       и  нравственного   развития   их  детей. 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79общая радость доброта щедрость всё хорошее 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10815"/>
          <a:stretch>
            <a:fillRect/>
          </a:stretch>
        </p:blipFill>
        <p:spPr>
          <a:xfrm>
            <a:off x="468313" y="333375"/>
            <a:ext cx="8208962" cy="5341938"/>
          </a:xfrm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579454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cs typeface="Times New Roman" pitchFamily="18" charset="0"/>
              </a:rPr>
              <a:t>ПЕСНЯ  - НАДО, ЧТОБ  В  ДУШУ   ВОШЛА   </a:t>
            </a:r>
          </a:p>
          <a:p>
            <a:pPr algn="ctr" eaLnBrk="0" hangingPunct="0"/>
            <a:r>
              <a:rPr lang="ru-RU" altLang="ru-RU" sz="2000" b="1" dirty="0" smtClean="0">
                <a:cs typeface="Times New Roman" pitchFamily="18" charset="0"/>
              </a:rPr>
              <a:t>И  ГОЛОСОМ  ЧИСТЫМ  ЗВУЧАЛА!</a:t>
            </a:r>
            <a:endParaRPr lang="ru-RU" altLang="ru-RU" sz="2000" b="1" dirty="0"/>
          </a:p>
          <a:p>
            <a:pPr algn="ctr" eaLnBrk="0" hangingPunct="0"/>
            <a:r>
              <a:rPr lang="ru-RU" altLang="ru-RU" sz="2000" b="1" dirty="0">
                <a:cs typeface="Times New Roman" pitchFamily="18" charset="0"/>
              </a:rPr>
              <a:t>        </a:t>
            </a:r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80мне всегда приятно наблюдать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t="-3751"/>
          <a:stretch>
            <a:fillRect/>
          </a:stretch>
        </p:blipFill>
        <p:spPr>
          <a:xfrm>
            <a:off x="250825" y="0"/>
            <a:ext cx="8686800" cy="5992813"/>
          </a:xfrm>
        </p:spPr>
      </p:pic>
      <p:sp>
        <p:nvSpPr>
          <p:cNvPr id="78851" name="Прямоугольник 2"/>
          <p:cNvSpPr>
            <a:spLocks noChangeArrowheads="1"/>
          </p:cNvSpPr>
          <p:nvPr/>
        </p:nvSpPr>
        <p:spPr bwMode="auto">
          <a:xfrm>
            <a:off x="0" y="60928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  Всегда    приятно   наблюдать,  как   поют   наши  дети.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81сливая свои голоса в единое ц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-2586" b="9428"/>
          <a:stretch>
            <a:fillRect/>
          </a:stretch>
        </p:blipFill>
        <p:spPr>
          <a:xfrm>
            <a:off x="323850" y="333375"/>
            <a:ext cx="8567738" cy="5327650"/>
          </a:xfrm>
        </p:spPr>
      </p:pic>
      <p:sp>
        <p:nvSpPr>
          <p:cNvPr id="79875" name="Прямоугольник 2"/>
          <p:cNvSpPr>
            <a:spLocks noChangeArrowheads="1"/>
          </p:cNvSpPr>
          <p:nvPr/>
        </p:nvSpPr>
        <p:spPr bwMode="auto">
          <a:xfrm>
            <a:off x="0" y="573246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   Сливая  свои   голоса   в   единое   целое,  </a:t>
            </a:r>
          </a:p>
          <a:p>
            <a:pPr algn="ctr"/>
            <a:r>
              <a:rPr lang="ru-RU" altLang="ru-RU" sz="2000" b="1"/>
              <a:t> все   они – каждый  в  отдельности, остаются   самими  собой,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82все они каждый в отдельности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250825" y="188913"/>
            <a:ext cx="8569325" cy="5699125"/>
          </a:xfrm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607536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cs typeface="Times New Roman" pitchFamily="18" charset="0"/>
              </a:rPr>
              <a:t>выражая в пении и свой характер, и свою личную частицу радости,</a:t>
            </a:r>
            <a:endParaRPr lang="ru-RU" altLang="ru-RU" sz="2000" b="1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2"/>
          <p:cNvSpPr>
            <a:spLocks noChangeArrowheads="1"/>
          </p:cNvSpPr>
          <p:nvPr/>
        </p:nvSpPr>
        <p:spPr bwMode="auto">
          <a:xfrm>
            <a:off x="395288" y="5805488"/>
            <a:ext cx="8569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и, пожалуй,   самое   важное  быть эмоциональными  и  переживать   разные  эмоции. </a:t>
            </a:r>
          </a:p>
          <a:p>
            <a:pPr algn="ctr"/>
            <a:r>
              <a:rPr lang="ru-RU" altLang="ru-RU" sz="2000" b="1" dirty="0"/>
              <a:t> </a:t>
            </a:r>
          </a:p>
        </p:txBody>
      </p:sp>
      <p:pic>
        <p:nvPicPr>
          <p:cNvPr id="9219" name="Picture 5" descr="45дают пищу для богатого воображения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250825" y="188913"/>
            <a:ext cx="8677275" cy="5468937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83выражая в пении свой характер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6550" y="333375"/>
            <a:ext cx="8515350" cy="5334000"/>
          </a:xfrm>
        </p:spPr>
      </p:pic>
      <p:pic>
        <p:nvPicPr>
          <p:cNvPr id="81923" name="Picture 5" descr="83выражая в пении свой характ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333375"/>
            <a:ext cx="85153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Прямоугольник 5"/>
          <p:cNvSpPr>
            <a:spLocks noChangeArrowheads="1"/>
          </p:cNvSpPr>
          <p:nvPr/>
        </p:nvSpPr>
        <p:spPr bwMode="auto">
          <a:xfrm>
            <a:off x="0" y="60055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 ощущая   себя   одной   дружной   семьёй. 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83выражая в пении свой характер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8515350" cy="5334000"/>
          </a:xfrm>
        </p:spPr>
      </p:pic>
      <p:pic>
        <p:nvPicPr>
          <p:cNvPr id="82947" name="Picture 5" descr="83выражая в пении свой характ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84788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Прямоугольник 5"/>
          <p:cNvSpPr>
            <a:spLocks noChangeArrowheads="1"/>
          </p:cNvSpPr>
          <p:nvPr/>
        </p:nvSpPr>
        <p:spPr bwMode="auto">
          <a:xfrm>
            <a:off x="0" y="566102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«Витамины»- это коллектив хорошего настроения, позитива, радости. </a:t>
            </a:r>
            <a:r>
              <a:rPr lang="ru-RU" altLang="ru-RU" sz="2000" b="1" dirty="0">
                <a:cs typeface="Times New Roman" pitchFamily="18" charset="0"/>
              </a:rPr>
              <a:t>13  мая  2012г.  он  отметил   15 летний   юбилей. </a:t>
            </a:r>
            <a:endParaRPr lang="ru-RU" altLang="ru-RU" sz="2000" b="1" dirty="0"/>
          </a:p>
          <a:p>
            <a:pPr algn="ctr"/>
            <a:endParaRPr lang="ru-RU" altLang="ru-RU" sz="2000" b="1" dirty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84ощущая себя одной дружной семьёй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663" y="260350"/>
            <a:ext cx="7824787" cy="5700713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79512" y="5661248"/>
            <a:ext cx="8964488" cy="86409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В  2017г. состоялся юбилейный концерт - Витаминам   - 20 лет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24" y="362392"/>
            <a:ext cx="8607819" cy="52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3417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60648"/>
            <a:ext cx="7944013" cy="5786419"/>
          </a:xfrm>
        </p:spPr>
      </p:pic>
      <p:sp>
        <p:nvSpPr>
          <p:cNvPr id="3" name="Прямоугольник 2"/>
          <p:cNvSpPr/>
          <p:nvPr/>
        </p:nvSpPr>
        <p:spPr>
          <a:xfrm>
            <a:off x="971600" y="619899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754726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5599_result_обработано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12968" cy="5252782"/>
          </a:xfrm>
        </p:spPr>
      </p:pic>
      <p:sp>
        <p:nvSpPr>
          <p:cNvPr id="6" name="Прямоугольник 5"/>
          <p:cNvSpPr/>
          <p:nvPr/>
        </p:nvSpPr>
        <p:spPr>
          <a:xfrm>
            <a:off x="323528" y="6165304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 2022 году  состоялся  Юбилейный концерт </a:t>
            </a:r>
            <a:r>
              <a:rPr lang="ru-RU" b="1" dirty="0" smtClean="0"/>
              <a:t>– ВИТАМИНАМ  -25 лет</a:t>
            </a:r>
            <a:endParaRPr lang="ru-RU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ВИТАМИНАМ -2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8033395" cy="5851525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ru-RU" altLang="ru-RU" sz="2000" dirty="0" smtClean="0">
                <a:cs typeface="Times New Roman" pitchFamily="18" charset="0"/>
              </a:rPr>
              <a:t> </a:t>
            </a:r>
            <a:r>
              <a:rPr lang="ru-RU" altLang="ru-RU" b="1" dirty="0" smtClean="0">
                <a:cs typeface="Times New Roman" pitchFamily="18" charset="0"/>
              </a:rPr>
              <a:t>                </a:t>
            </a:r>
            <a:r>
              <a:rPr lang="ru-RU" altLang="ru-RU" sz="5400" b="1" dirty="0" smtClean="0">
                <a:cs typeface="Times New Roman" pitchFamily="18" charset="0"/>
              </a:rPr>
              <a:t>Петь   </a:t>
            </a:r>
            <a:r>
              <a:rPr lang="ru-RU" altLang="ru-RU" sz="5400" b="1" dirty="0" smtClean="0">
                <a:cs typeface="Times New Roman" pitchFamily="18" charset="0"/>
              </a:rPr>
              <a:t>вместе  – </a:t>
            </a:r>
            <a:endParaRPr lang="ru-RU" altLang="ru-RU" sz="5400" b="1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это  не  </a:t>
            </a:r>
            <a:r>
              <a:rPr lang="ru-RU" altLang="ru-RU" sz="5400" b="1" dirty="0" smtClean="0">
                <a:cs typeface="Times New Roman" pitchFamily="18" charset="0"/>
              </a:rPr>
              <a:t>говорить   разом,   </a:t>
            </a:r>
            <a:endParaRPr lang="ru-RU" altLang="ru-RU" sz="5400" b="1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           это   </a:t>
            </a:r>
            <a:r>
              <a:rPr lang="ru-RU" altLang="ru-RU" sz="5400" b="1" dirty="0" smtClean="0">
                <a:cs typeface="Times New Roman" pitchFamily="18" charset="0"/>
              </a:rPr>
              <a:t>вместе   </a:t>
            </a:r>
            <a:r>
              <a:rPr lang="ru-RU" altLang="ru-RU" sz="5400" b="1" dirty="0" smtClean="0">
                <a:cs typeface="Times New Roman" pitchFamily="18" charset="0"/>
              </a:rPr>
              <a:t>              </a:t>
            </a: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</a:t>
            </a:r>
            <a:r>
              <a:rPr lang="ru-RU" altLang="ru-RU" sz="5400" b="1" dirty="0" smtClean="0">
                <a:cs typeface="Times New Roman" pitchFamily="18" charset="0"/>
              </a:rPr>
              <a:t>         чувствовать</a:t>
            </a:r>
            <a:r>
              <a:rPr lang="ru-RU" altLang="ru-RU" sz="5400" b="1" dirty="0" smtClean="0">
                <a:cs typeface="Times New Roman" pitchFamily="18" charset="0"/>
              </a:rPr>
              <a:t>,   </a:t>
            </a:r>
            <a:r>
              <a:rPr lang="ru-RU" altLang="ru-RU" sz="5400" b="1" dirty="0" smtClean="0">
                <a:cs typeface="Times New Roman" pitchFamily="18" charset="0"/>
              </a:rPr>
              <a:t>       </a:t>
            </a: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</a:t>
            </a:r>
            <a:r>
              <a:rPr lang="ru-RU" altLang="ru-RU" sz="5400" b="1" dirty="0" smtClean="0">
                <a:cs typeface="Times New Roman" pitchFamily="18" charset="0"/>
              </a:rPr>
              <a:t>               думать</a:t>
            </a:r>
            <a:r>
              <a:rPr lang="ru-RU" altLang="ru-RU" sz="5400" b="1" dirty="0" smtClean="0">
                <a:cs typeface="Times New Roman" pitchFamily="18" charset="0"/>
              </a:rPr>
              <a:t>,  </a:t>
            </a:r>
            <a:endParaRPr lang="ru-RU" altLang="ru-RU" sz="5400" b="1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      мечтать   </a:t>
            </a:r>
            <a:r>
              <a:rPr lang="ru-RU" altLang="ru-RU" sz="5400" b="1" dirty="0" smtClean="0">
                <a:cs typeface="Times New Roman" pitchFamily="18" charset="0"/>
              </a:rPr>
              <a:t>одними   </a:t>
            </a:r>
            <a:r>
              <a:rPr lang="ru-RU" altLang="ru-RU" sz="5400" b="1" dirty="0" smtClean="0"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altLang="ru-RU" sz="5400" b="1" dirty="0" smtClean="0">
                <a:cs typeface="Times New Roman" pitchFamily="18" charset="0"/>
              </a:rPr>
              <a:t> </a:t>
            </a:r>
            <a:r>
              <a:rPr lang="ru-RU" altLang="ru-RU" sz="5400" b="1" dirty="0" smtClean="0">
                <a:cs typeface="Times New Roman" pitchFamily="18" charset="0"/>
              </a:rPr>
              <a:t>             словами!</a:t>
            </a:r>
            <a:endParaRPr lang="ru-RU" sz="5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2"/>
          <p:cNvSpPr>
            <a:spLocks noChangeArrowheads="1"/>
          </p:cNvSpPr>
          <p:nvPr/>
        </p:nvSpPr>
        <p:spPr bwMode="auto">
          <a:xfrm>
            <a:off x="0" y="5876925"/>
            <a:ext cx="8964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А, как известно эмоции   питают   и   обогащают   наши   души. </a:t>
            </a:r>
          </a:p>
          <a:p>
            <a:pPr algn="ctr"/>
            <a:r>
              <a:rPr lang="ru-RU" altLang="ru-RU" sz="2000" b="1" dirty="0"/>
              <a:t> </a:t>
            </a:r>
          </a:p>
        </p:txBody>
      </p:sp>
      <p:pic>
        <p:nvPicPr>
          <p:cNvPr id="5" name="Picture 5" descr="5без истерического надрыва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9290" t="13483"/>
          <a:stretch>
            <a:fillRect/>
          </a:stretch>
        </p:blipFill>
        <p:spPr>
          <a:xfrm>
            <a:off x="179388" y="188913"/>
            <a:ext cx="8785225" cy="5543550"/>
          </a:xfr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5891</TotalTime>
  <Words>1628</Words>
  <Application>Microsoft Office PowerPoint</Application>
  <PresentationFormat>Экран (4:3)</PresentationFormat>
  <Paragraphs>168</Paragraphs>
  <Slides>87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Очень любим песни о семье: о маме, папе, бабушке, дедушке, на отчётных концертах мы всегда предлагаем  творческим семьям проявить себя и исполнить песню со своим  ребёнком.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Татьяна</cp:lastModifiedBy>
  <cp:revision>360</cp:revision>
  <dcterms:created xsi:type="dcterms:W3CDTF">2011-06-07T13:34:32Z</dcterms:created>
  <dcterms:modified xsi:type="dcterms:W3CDTF">2023-07-11T11:19:38Z</dcterms:modified>
</cp:coreProperties>
</file>