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499" r:id="rId4"/>
    <p:sldId id="498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72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449" r:id="rId70"/>
    <p:sldId id="450" r:id="rId71"/>
    <p:sldId id="451" r:id="rId72"/>
    <p:sldId id="452" r:id="rId73"/>
    <p:sldId id="453" r:id="rId74"/>
    <p:sldId id="454" r:id="rId75"/>
    <p:sldId id="455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269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2900"/>
    <a:srgbClr val="642100"/>
    <a:srgbClr val="993300"/>
    <a:srgbClr val="F4EE00"/>
    <a:srgbClr val="FFFF66"/>
    <a:srgbClr val="E7E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01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8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1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79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13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8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63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9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74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8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67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03FB-E569-4C65-85A8-E921A1A077F2}" type="datetimeFigureOut">
              <a:rPr lang="ru-RU" smtClean="0"/>
              <a:pPr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4D74-D3DC-46D2-A652-6DCA8C756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69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6" Type="http://schemas.openxmlformats.org/officeDocument/2006/relationships/image" Target="../media/image6.png"/><Relationship Id="rId5" Type="http://schemas.microsoft.com/office/2007/relationships/media" Target="../media/media6.wav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6" Type="http://schemas.openxmlformats.org/officeDocument/2006/relationships/image" Target="../media/image6.png"/><Relationship Id="rId5" Type="http://schemas.microsoft.com/office/2007/relationships/media" Target="../media/media7.wav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6" Type="http://schemas.openxmlformats.org/officeDocument/2006/relationships/image" Target="../media/image6.png"/><Relationship Id="rId5" Type="http://schemas.microsoft.com/office/2007/relationships/media" Target="../media/media8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6" Type="http://schemas.openxmlformats.org/officeDocument/2006/relationships/image" Target="../media/image6.png"/><Relationship Id="rId5" Type="http://schemas.microsoft.com/office/2007/relationships/media" Target="../media/media9.wav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wav"/><Relationship Id="rId6" Type="http://schemas.openxmlformats.org/officeDocument/2006/relationships/image" Target="../media/image6.png"/><Relationship Id="rId5" Type="http://schemas.microsoft.com/office/2007/relationships/media" Target="../media/media10.wav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wav"/><Relationship Id="rId6" Type="http://schemas.openxmlformats.org/officeDocument/2006/relationships/image" Target="../media/image6.png"/><Relationship Id="rId5" Type="http://schemas.microsoft.com/office/2007/relationships/media" Target="../media/media11.wav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wav"/><Relationship Id="rId6" Type="http://schemas.openxmlformats.org/officeDocument/2006/relationships/image" Target="../media/image6.png"/><Relationship Id="rId5" Type="http://schemas.microsoft.com/office/2007/relationships/media" Target="../media/media12.wav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3.wav"/><Relationship Id="rId6" Type="http://schemas.openxmlformats.org/officeDocument/2006/relationships/image" Target="../media/image6.png"/><Relationship Id="rId5" Type="http://schemas.microsoft.com/office/2007/relationships/media" Target="../media/media13.wav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4.wav"/><Relationship Id="rId6" Type="http://schemas.openxmlformats.org/officeDocument/2006/relationships/image" Target="../media/image6.png"/><Relationship Id="rId5" Type="http://schemas.microsoft.com/office/2007/relationships/media" Target="../media/media14.wav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5.wav"/><Relationship Id="rId6" Type="http://schemas.openxmlformats.org/officeDocument/2006/relationships/image" Target="../media/image6.png"/><Relationship Id="rId5" Type="http://schemas.microsoft.com/office/2007/relationships/media" Target="../media/media15.wav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6.wav"/><Relationship Id="rId6" Type="http://schemas.openxmlformats.org/officeDocument/2006/relationships/image" Target="../media/image6.png"/><Relationship Id="rId5" Type="http://schemas.microsoft.com/office/2007/relationships/media" Target="../media/media16.wav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7.wav"/><Relationship Id="rId6" Type="http://schemas.openxmlformats.org/officeDocument/2006/relationships/image" Target="../media/image6.png"/><Relationship Id="rId5" Type="http://schemas.microsoft.com/office/2007/relationships/media" Target="../media/media17.wav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8.wav"/><Relationship Id="rId6" Type="http://schemas.openxmlformats.org/officeDocument/2006/relationships/image" Target="../media/image6.png"/><Relationship Id="rId5" Type="http://schemas.microsoft.com/office/2007/relationships/media" Target="../media/media18.wav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9.wav"/><Relationship Id="rId6" Type="http://schemas.openxmlformats.org/officeDocument/2006/relationships/image" Target="../media/image6.png"/><Relationship Id="rId5" Type="http://schemas.microsoft.com/office/2007/relationships/media" Target="../media/media19.wav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0.wav"/><Relationship Id="rId6" Type="http://schemas.openxmlformats.org/officeDocument/2006/relationships/image" Target="../media/image6.png"/><Relationship Id="rId5" Type="http://schemas.microsoft.com/office/2007/relationships/media" Target="../media/media20.wav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1.wav"/><Relationship Id="rId6" Type="http://schemas.openxmlformats.org/officeDocument/2006/relationships/image" Target="../media/image6.png"/><Relationship Id="rId5" Type="http://schemas.microsoft.com/office/2007/relationships/media" Target="../media/media21.wav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6.png"/><Relationship Id="rId5" Type="http://schemas.microsoft.com/office/2007/relationships/media" Target="../media/media1.wav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2.wav"/><Relationship Id="rId6" Type="http://schemas.openxmlformats.org/officeDocument/2006/relationships/image" Target="../media/image6.png"/><Relationship Id="rId5" Type="http://schemas.microsoft.com/office/2007/relationships/media" Target="../media/media22.wav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6.png"/><Relationship Id="rId5" Type="http://schemas.microsoft.com/office/2007/relationships/media" Target="../media/media2.wav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6.png"/><Relationship Id="rId5" Type="http://schemas.microsoft.com/office/2007/relationships/media" Target="../media/media3.wav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openxmlformats.org/officeDocument/2006/relationships/image" Target="../media/image6.png"/><Relationship Id="rId5" Type="http://schemas.microsoft.com/office/2007/relationships/media" Target="../media/media4.wav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openxmlformats.org/officeDocument/2006/relationships/image" Target="../media/image6.png"/><Relationship Id="rId5" Type="http://schemas.microsoft.com/office/2007/relationships/media" Target="../media/media5.wav"/><Relationship Id="rId4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s://rutube.ru/video/0cd2d1f1bc8cb5b64fee723c1564e4b6/" TargetMode="External"/><Relationship Id="rId3" Type="http://schemas.openxmlformats.org/officeDocument/2006/relationships/hyperlink" Target="https://avatars.mds.yandex.net/get-mpic/5234200/img_id7898013034954935708.jpeg/orig" TargetMode="External"/><Relationship Id="rId7" Type="http://schemas.openxmlformats.org/officeDocument/2006/relationships/hyperlink" Target="https://view.officeapps.live.com/op/view.aspx?src=https://xn--80ajjine0d.xn--p1ai/sites/default/files/works/pedagogs/73396/statya_po_koordinacionnym_lestnicam.docx&amp;wdOrigin=BROWSELI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urok.ru/categories/17/articles/26404" TargetMode="External"/><Relationship Id="rId5" Type="http://schemas.openxmlformats.org/officeDocument/2006/relationships/hyperlink" Target="https://mbu-ch82.ru/uprazhneniya-s-koordinatsionnoy-lestnitsey/" TargetMode="External"/><Relationship Id="rId4" Type="http://schemas.openxmlformats.org/officeDocument/2006/relationships/hyperlink" Target="https://nsportal.ru/detskiy-sad/zdorovyy-obraz-zhizni/2021/01/18/kompleks-uprazhneniy-na-koordinatsionnoy-lestnit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АДО 2\Картинки ФОНЫ\FREE_EDGES2\EDGES2\143T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-18256" y="0"/>
            <a:ext cx="916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avatars.mds.yandex.net/get-mpic/5234200/img_id7898013034954935708.jpeg/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6138">
            <a:off x="699033" y="3053632"/>
            <a:ext cx="5414236" cy="17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412" y="1052736"/>
            <a:ext cx="8280920" cy="1470025"/>
          </a:xfrm>
        </p:spPr>
        <p:txBody>
          <a:bodyPr>
            <a:noAutofit/>
          </a:bodyPr>
          <a:lstStyle/>
          <a:p>
            <a: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 </a:t>
            </a:r>
            <a:b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</a:t>
            </a:r>
            <a:b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координационной лестницы </a:t>
            </a:r>
            <a:b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i="1" dirty="0" smtClean="0">
                <a:solidFill>
                  <a:srgbClr val="64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занятиях по физической культуре»</a:t>
            </a:r>
            <a:endParaRPr lang="ru-RU" sz="3400" i="1" dirty="0">
              <a:solidFill>
                <a:srgbClr val="642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73216"/>
            <a:ext cx="6400800" cy="138035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4EE00"/>
                </a:solidFill>
              </a:rPr>
              <a:t>учитель </a:t>
            </a:r>
            <a:r>
              <a:rPr lang="ru-RU" sz="2400" dirty="0" smtClean="0">
                <a:solidFill>
                  <a:srgbClr val="F4EE00"/>
                </a:solidFill>
              </a:rPr>
              <a:t>физической </a:t>
            </a:r>
            <a:r>
              <a:rPr lang="ru-RU" sz="2400" dirty="0" smtClean="0">
                <a:solidFill>
                  <a:srgbClr val="F4EE00"/>
                </a:solidFill>
              </a:rPr>
              <a:t>культуры Крючков Д.П.</a:t>
            </a:r>
            <a:endParaRPr lang="ru-RU" sz="2400" dirty="0" smtClean="0">
              <a:solidFill>
                <a:srgbClr val="F4E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23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91"/>
    </mc:Choice>
    <mc:Fallback>
      <p:transition spd="slow" advTm="87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два касания в квадрате</a:t>
            </a: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52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57"/>
    </mc:Choice>
    <mc:Fallback>
      <p:transition spd="slow" advTm="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09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2"/>
    </mc:Choice>
    <mc:Fallback>
      <p:transition spd="slow" advTm="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4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2"/>
    </mc:Choice>
    <mc:Fallback>
      <p:transition spd="slow" advTm="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28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3"/>
    </mc:Choice>
    <mc:Fallback>
      <p:transition spd="slow" advTm="1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64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7"/>
    </mc:Choice>
    <mc:Fallback>
      <p:transition spd="slow" advTm="2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20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73"/>
    </mc:Choice>
    <mc:Fallback>
      <p:transition spd="slow" advTm="2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62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16"/>
    </mc:Choice>
    <mc:Fallback>
      <p:transition spd="slow" advTm="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90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4"/>
    </mc:Choice>
    <mc:Fallback>
      <p:transition spd="slow" advTm="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64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18"/>
    </mc:Choice>
    <mc:Fallback>
      <p:transition spd="slow" advTm="2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двух ногах в каждый квадрат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20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27"/>
    </mc:Choice>
    <mc:Fallback>
      <p:transition spd="slow" advTm="68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561259"/>
          </a:xfrm>
        </p:spPr>
        <p:txBody>
          <a:bodyPr>
            <a:normAutofit fontScale="85000" lnSpcReduction="10000"/>
          </a:bodyPr>
          <a:lstStyle/>
          <a:p>
            <a:pPr marL="0" indent="354013" algn="just">
              <a:buNone/>
            </a:pPr>
            <a:r>
              <a:rPr lang="ru-RU" i="1" dirty="0">
                <a:solidFill>
                  <a:srgbClr val="7A2900"/>
                </a:solidFill>
              </a:rPr>
              <a:t>Этот тренажёр очень компактный и не требует дополнительной или большой площади. Простота и оперативность сборки, а также его мобильность, позволяют заниматься практически везде: на уроке, во внеурочное время, на перемене</a:t>
            </a:r>
            <a:r>
              <a:rPr lang="ru-RU" i="1" dirty="0" smtClean="0">
                <a:solidFill>
                  <a:srgbClr val="7A2900"/>
                </a:solidFill>
              </a:rPr>
              <a:t>.</a:t>
            </a:r>
          </a:p>
          <a:p>
            <a:pPr marL="0" indent="354013" algn="just">
              <a:buNone/>
            </a:pPr>
            <a:r>
              <a:rPr lang="ru-RU" i="1" dirty="0">
                <a:solidFill>
                  <a:srgbClr val="7A2900"/>
                </a:solidFill>
              </a:rPr>
              <a:t>С помощью этого тренажера можно </a:t>
            </a:r>
            <a:r>
              <a:rPr lang="ru-RU" i="1" dirty="0" smtClean="0">
                <a:solidFill>
                  <a:srgbClr val="7A2900"/>
                </a:solidFill>
              </a:rPr>
              <a:t>выполнять упражнения, направленные </a:t>
            </a:r>
            <a:r>
              <a:rPr lang="ru-RU" i="1" dirty="0">
                <a:solidFill>
                  <a:srgbClr val="7A2900"/>
                </a:solidFill>
              </a:rPr>
              <a:t>на развитие </a:t>
            </a:r>
            <a:r>
              <a:rPr lang="ru-RU" i="1" dirty="0" smtClean="0">
                <a:solidFill>
                  <a:srgbClr val="7A2900"/>
                </a:solidFill>
              </a:rPr>
              <a:t>быстроты </a:t>
            </a:r>
            <a:r>
              <a:rPr lang="ru-RU" i="1" dirty="0">
                <a:solidFill>
                  <a:srgbClr val="7A2900"/>
                </a:solidFill>
              </a:rPr>
              <a:t>и координации, </a:t>
            </a:r>
            <a:r>
              <a:rPr lang="ru-RU" i="1" dirty="0" smtClean="0">
                <a:solidFill>
                  <a:srgbClr val="7A2900"/>
                </a:solidFill>
              </a:rPr>
              <a:t> скорости </a:t>
            </a:r>
            <a:r>
              <a:rPr lang="ru-RU" i="1" dirty="0">
                <a:solidFill>
                  <a:srgbClr val="7A2900"/>
                </a:solidFill>
              </a:rPr>
              <a:t>и </a:t>
            </a:r>
            <a:r>
              <a:rPr lang="ru-RU" i="1" dirty="0" smtClean="0">
                <a:solidFill>
                  <a:srgbClr val="7A2900"/>
                </a:solidFill>
              </a:rPr>
              <a:t>ловкости, баланса и ритмичности.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6" descr="https://avatars.mds.yandex.net/get-mpic/5234200/img_id7898013034954935708.jpeg/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6138">
            <a:off x="957350" y="1005114"/>
            <a:ext cx="5414236" cy="17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4417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7A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Координационная лестница</a:t>
            </a:r>
            <a:endParaRPr lang="ru-RU" sz="3200" i="1" dirty="0">
              <a:solidFill>
                <a:srgbClr val="7A2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85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54"/>
    </mc:Choice>
    <mc:Fallback>
      <p:transition spd="slow" advTm="73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7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7"/>
    </mc:Choice>
    <mc:Fallback>
      <p:transition spd="slow" advTm="1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23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2"/>
    </mc:Choice>
    <mc:Fallback>
      <p:transition spd="slow" advTm="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59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02"/>
    </mc:Choice>
    <mc:Fallback>
      <p:transition spd="slow" advTm="2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74"/>
    </mc:Choice>
    <mc:Fallback>
      <p:transition spd="slow" advTm="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63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74"/>
    </mc:Choice>
    <mc:Fallback>
      <p:transition spd="slow" advTm="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прыжок </a:t>
            </a: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двух ногах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квадрат и вне квадрата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15"/>
    </mc:Choice>
    <mc:Fallback>
      <p:transition spd="slow" advTm="69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69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2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44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172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одному касанию в квадрате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288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66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54"/>
    </mc:Choice>
    <mc:Fallback>
      <p:transition spd="slow" advTm="735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1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33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83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66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81"/>
    </mc:Choice>
    <mc:Fallback>
      <p:transition spd="slow" advTm="1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37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5"/>
    </mc:Choice>
    <mc:Fallback>
      <p:transition spd="slow" advTm="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26064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Движение лицом  вперёд, </a:t>
            </a:r>
            <a:b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прыжок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двумя ногами в квадрат и вне </a:t>
            </a: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квадрата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262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43"/>
    </mc:Choice>
    <mc:Fallback>
      <p:transition spd="slow" advTm="684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75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77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24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494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одному касанию в квадрате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288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66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54"/>
    </mc:Choice>
    <mc:Fallback>
      <p:transition spd="slow" advTm="735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351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45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63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 двух ногах боком в каждый квадрат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09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01"/>
    </mc:Choice>
    <mc:Fallback>
      <p:transition spd="slow" advTm="680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424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15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46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75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1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На двух ногах боком </a:t>
            </a:r>
            <a:b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квадрат и вне квадрата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60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33"/>
    </mc:Choice>
    <mc:Fallback>
      <p:transition spd="slow" advTm="73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6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3"/>
    </mc:Choice>
    <mc:Fallback>
      <p:transition spd="slow" advTm="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281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2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85"/>
    </mc:Choice>
    <mc:Fallback>
      <p:transition spd="slow" advTm="1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034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774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51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136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708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860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Движение боком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два касания в квадрате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43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86"/>
    </mc:Choice>
    <mc:Fallback>
      <p:transition spd="slow" advTm="6786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15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60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5"/>
    </mc:Choice>
    <mc:Fallback>
      <p:transition spd="slow" advTm="2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98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1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97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991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397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31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08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0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09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лицом вперёд, </a:t>
            </a:r>
            <a:b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ноге в каждый квадрат</a:t>
            </a: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554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01"/>
    </mc:Choice>
    <mc:Fallback>
      <p:transition spd="slow" advTm="68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25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29"/>
    </mc:Choice>
    <mc:Fallback>
      <p:transition spd="slow" advTm="2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8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54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28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73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92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Движение лицом вперёд,</a:t>
            </a:r>
            <a:b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ноге в квадрат и вне квадрата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18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82"/>
    </mc:Choice>
    <mc:Fallback>
      <p:transition spd="slow" advTm="6782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54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34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1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34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3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33"/>
    </mc:Choice>
    <mc:Fallback>
      <p:transition spd="slow" advTm="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73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7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96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583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На одной ноге боком </a:t>
            </a:r>
            <a:b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квадрат и вне квадрата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0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41"/>
    </mc:Choice>
    <mc:Fallback>
      <p:transition spd="slow" advTm="6841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3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35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20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344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6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03"/>
    </mc:Choice>
    <mc:Fallback>
      <p:transition spd="slow" advTm="2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4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3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0"/>
    </mc:Choice>
    <mc:Fallback>
      <p:transition spd="slow" advTm="219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200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248471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err="1" smtClean="0">
                <a:solidFill>
                  <a:srgbClr val="993300"/>
                </a:solidFill>
                <a:hlinkClick r:id="rId3"/>
              </a:rPr>
              <a:t>orig</a:t>
            </a:r>
            <a:r>
              <a:rPr lang="en-US" sz="2600" dirty="0" smtClean="0">
                <a:solidFill>
                  <a:srgbClr val="993300"/>
                </a:solidFill>
                <a:hlinkClick r:id="rId3"/>
              </a:rPr>
              <a:t> (1831×578) (yandex.net)</a:t>
            </a:r>
            <a:endParaRPr lang="ru-RU" sz="2600" dirty="0" smtClean="0">
              <a:solidFill>
                <a:srgbClr val="993300"/>
              </a:solidFill>
            </a:endParaRPr>
          </a:p>
          <a:p>
            <a:r>
              <a:rPr lang="ru-RU" sz="2600" dirty="0">
                <a:solidFill>
                  <a:srgbClr val="993300"/>
                </a:solidFill>
                <a:hlinkClick r:id="rId4"/>
              </a:rPr>
              <a:t>Комплекс упражнений на координационной лестнице | Учебно-методический материал (подготовительная группа): | Образовательная социальная сеть (nsportal.ru</a:t>
            </a:r>
            <a:r>
              <a:rPr lang="ru-RU" sz="2600" dirty="0" smtClean="0">
                <a:solidFill>
                  <a:srgbClr val="993300"/>
                </a:solidFill>
                <a:hlinkClick r:id="rId4"/>
              </a:rPr>
              <a:t>)</a:t>
            </a:r>
            <a:endParaRPr lang="ru-RU" sz="2600" dirty="0" smtClean="0">
              <a:solidFill>
                <a:srgbClr val="993300"/>
              </a:solidFill>
            </a:endParaRPr>
          </a:p>
          <a:p>
            <a:r>
              <a:rPr lang="ru-RU" sz="2600" dirty="0">
                <a:solidFill>
                  <a:srgbClr val="993300"/>
                </a:solidFill>
                <a:hlinkClick r:id="rId5"/>
              </a:rPr>
              <a:t>Упражнения с координационной лестницей - МБУ "Спортивная школа" г. Ялта (mbu-ch82.ru</a:t>
            </a:r>
            <a:r>
              <a:rPr lang="ru-RU" sz="2600" dirty="0" smtClean="0">
                <a:solidFill>
                  <a:srgbClr val="993300"/>
                </a:solidFill>
                <a:hlinkClick r:id="rId5"/>
              </a:rPr>
              <a:t>)</a:t>
            </a:r>
            <a:endParaRPr lang="ru-RU" sz="2600" dirty="0" smtClean="0">
              <a:solidFill>
                <a:srgbClr val="993300"/>
              </a:solidFill>
            </a:endParaRPr>
          </a:p>
          <a:p>
            <a:r>
              <a:rPr lang="ru-RU" sz="2600" dirty="0">
                <a:solidFill>
                  <a:srgbClr val="993300"/>
                </a:solidFill>
                <a:hlinkClick r:id="rId6"/>
              </a:rPr>
              <a:t>Координационная лестница для уроков физической культуры | Физическая культура | СОВРЕМЕННЫЙ УРОК (1urok.ru</a:t>
            </a:r>
            <a:r>
              <a:rPr lang="ru-RU" sz="2600" dirty="0" smtClean="0">
                <a:solidFill>
                  <a:srgbClr val="993300"/>
                </a:solidFill>
                <a:hlinkClick r:id="rId6"/>
              </a:rPr>
              <a:t>)</a:t>
            </a:r>
            <a:endParaRPr lang="ru-RU" sz="2600" dirty="0" smtClean="0">
              <a:solidFill>
                <a:srgbClr val="993300"/>
              </a:solidFill>
            </a:endParaRPr>
          </a:p>
          <a:p>
            <a:r>
              <a:rPr lang="en-US" sz="2600" dirty="0">
                <a:solidFill>
                  <a:srgbClr val="993300"/>
                </a:solidFill>
                <a:hlinkClick r:id="rId7"/>
              </a:rPr>
              <a:t>statya_po_koordinacionnym_lestnicam.docx (live.com</a:t>
            </a:r>
            <a:r>
              <a:rPr lang="en-US" sz="2600" dirty="0" smtClean="0">
                <a:solidFill>
                  <a:srgbClr val="993300"/>
                </a:solidFill>
                <a:hlinkClick r:id="rId7"/>
              </a:rPr>
              <a:t>)</a:t>
            </a:r>
            <a:endParaRPr lang="ru-RU" sz="2600" dirty="0" smtClean="0">
              <a:solidFill>
                <a:srgbClr val="993300"/>
              </a:solidFill>
            </a:endParaRPr>
          </a:p>
          <a:p>
            <a:r>
              <a:rPr lang="ru-RU" sz="2800" dirty="0">
                <a:hlinkClick r:id="rId8"/>
              </a:rPr>
              <a:t>Упражнения на координационной лестнице смотреть онлайн видео от Runnersclub.ru в хорошем качестве. (rutube.ru)</a:t>
            </a:r>
            <a:endParaRPr lang="ru-RU" sz="2600" dirty="0" smtClean="0">
              <a:solidFill>
                <a:srgbClr val="993300"/>
              </a:solidFill>
            </a:endParaRPr>
          </a:p>
          <a:p>
            <a:endParaRPr lang="ru-RU" sz="2600" dirty="0" smtClean="0">
              <a:solidFill>
                <a:srgbClr val="99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03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64"/>
    </mc:Choice>
    <mc:Fallback>
      <p:transition spd="slow" advTm="42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220</Words>
  <Application>Microsoft Office PowerPoint</Application>
  <PresentationFormat>Экран (4:3)</PresentationFormat>
  <Paragraphs>24</Paragraphs>
  <Slides>92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3" baseType="lpstr">
      <vt:lpstr>Тема Office</vt:lpstr>
      <vt:lpstr>Мастер-класс   «Использование  координационной лестницы  на занятиях по физической культуре»</vt:lpstr>
      <vt:lpstr>Слайд 2</vt:lpstr>
      <vt:lpstr>1. Движение лицом вперёд,  по одному касанию в квадрате</vt:lpstr>
      <vt:lpstr>1. Движение лицом вперёд,  по одному касанию в квадрате</vt:lpstr>
      <vt:lpstr>Слайд 5</vt:lpstr>
      <vt:lpstr>Слайд 6</vt:lpstr>
      <vt:lpstr>Слайд 7</vt:lpstr>
      <vt:lpstr>Слайд 8</vt:lpstr>
      <vt:lpstr>Слайд 9</vt:lpstr>
      <vt:lpstr>2. Движение лицом вперёд,  по два касания в квадрате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3. Движение лицом вперёд,  на двух ногах в каждый квадрат</vt:lpstr>
      <vt:lpstr>Слайд 20</vt:lpstr>
      <vt:lpstr>Слайд 21</vt:lpstr>
      <vt:lpstr>Слайд 22</vt:lpstr>
      <vt:lpstr>Слайд 23</vt:lpstr>
      <vt:lpstr>Слайд 24</vt:lpstr>
      <vt:lpstr>4. Движение лицом вперёд,  прыжок на двух ногах в квадрат и вне квадрата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5. Движение лицом  вперёд,  прыжок двумя ногами в квадрат и вне квадрата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6. На двух ногах боком в каждый квадрат</vt:lpstr>
      <vt:lpstr>Слайд 44</vt:lpstr>
      <vt:lpstr>Слайд 45</vt:lpstr>
      <vt:lpstr>Слайд 46</vt:lpstr>
      <vt:lpstr>Слайд 47</vt:lpstr>
      <vt:lpstr>Слайд 48</vt:lpstr>
      <vt:lpstr>7. На двух ногах боком  в квадрат и вне квадрата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8. Движение боком  по два касания в квадрате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9. Движение лицом вперёд,  на одной ноге в каждый квадрат</vt:lpstr>
      <vt:lpstr>Слайд 70</vt:lpstr>
      <vt:lpstr>Слайд 71</vt:lpstr>
      <vt:lpstr>Слайд 72</vt:lpstr>
      <vt:lpstr>Слайд 73</vt:lpstr>
      <vt:lpstr>Слайд 74</vt:lpstr>
      <vt:lpstr>10. Движение лицом вперёд, на одной ноге в квадрат и вне квадрата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11. На одной ноге боком  в квадрат и вне квадрата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kryuchok</cp:lastModifiedBy>
  <cp:revision>27</cp:revision>
  <dcterms:created xsi:type="dcterms:W3CDTF">2021-11-16T17:42:52Z</dcterms:created>
  <dcterms:modified xsi:type="dcterms:W3CDTF">2023-07-26T06:04:09Z</dcterms:modified>
</cp:coreProperties>
</file>