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63" r:id="rId3"/>
    <p:sldId id="262" r:id="rId4"/>
    <p:sldId id="260" r:id="rId5"/>
    <p:sldId id="265" r:id="rId6"/>
    <p:sldId id="266" r:id="rId7"/>
    <p:sldId id="270" r:id="rId8"/>
    <p:sldId id="282" r:id="rId9"/>
    <p:sldId id="272" r:id="rId10"/>
    <p:sldId id="271" r:id="rId11"/>
    <p:sldId id="273" r:id="rId12"/>
    <p:sldId id="264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3" r:id="rId22"/>
    <p:sldId id="284" r:id="rId23"/>
    <p:sldId id="285" r:id="rId24"/>
    <p:sldId id="286" r:id="rId25"/>
  </p:sldIdLst>
  <p:sldSz cx="9144000" cy="6858000" type="screen4x3"/>
  <p:notesSz cx="6858000" cy="9144000"/>
  <p:custDataLst>
    <p:tags r:id="rId2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99"/>
    <a:srgbClr val="3399FF"/>
    <a:srgbClr val="04374A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604" autoAdjust="0"/>
  </p:normalViewPr>
  <p:slideViewPr>
    <p:cSldViewPr>
      <p:cViewPr varScale="1">
        <p:scale>
          <a:sx n="58" d="100"/>
          <a:sy n="58" d="100"/>
        </p:scale>
        <p:origin x="174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/>
              <a:t>Оригинальные шаблоны для презентаций: </a:t>
            </a:r>
            <a:r>
              <a:rPr lang="ru-RU" sz="1200" dirty="0">
                <a:hlinkClick r:id="rId3"/>
              </a:rPr>
              <a:t>https://presentation-creation.ru/powerpoint-templates.html</a:t>
            </a:r>
            <a:r>
              <a:rPr lang="en-US" sz="1200" dirty="0"/>
              <a:t> </a:t>
            </a:r>
            <a:endParaRPr lang="ru-RU" sz="1200" dirty="0"/>
          </a:p>
          <a:p>
            <a:r>
              <a:rPr lang="ru-RU" sz="1200"/>
              <a:t>Бесплатно и без регистрации.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095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75856" y="188640"/>
            <a:ext cx="5688632" cy="1318046"/>
          </a:xfrm>
        </p:spPr>
        <p:txBody>
          <a:bodyPr/>
          <a:lstStyle>
            <a:lvl1pPr>
              <a:defRPr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79513" y="123199"/>
            <a:ext cx="8712968" cy="1360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Текст 2"/>
          <p:cNvSpPr>
            <a:spLocks noGrp="1"/>
          </p:cNvSpPr>
          <p:nvPr>
            <p:ph idx="1"/>
          </p:nvPr>
        </p:nvSpPr>
        <p:spPr>
          <a:xfrm>
            <a:off x="1187624" y="1628800"/>
            <a:ext cx="7704856" cy="4104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835696" y="1628800"/>
            <a:ext cx="3528392" cy="4525963"/>
          </a:xfrm>
        </p:spPr>
        <p:txBody>
          <a:bodyPr/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1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36096" y="1639341"/>
            <a:ext cx="3528392" cy="4525963"/>
          </a:xfrm>
        </p:spPr>
        <p:txBody>
          <a:bodyPr/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1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07704" y="1535113"/>
            <a:ext cx="345638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907704" y="2174875"/>
            <a:ext cx="3456384" cy="3951288"/>
          </a:xfrm>
        </p:spPr>
        <p:txBody>
          <a:bodyPr/>
          <a:lstStyle>
            <a:lvl1pPr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1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506747" y="1535113"/>
            <a:ext cx="3457741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506747" y="2174875"/>
            <a:ext cx="3457741" cy="3951288"/>
          </a:xfrm>
        </p:spPr>
        <p:txBody>
          <a:bodyPr/>
          <a:lstStyle>
            <a:lvl1pPr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1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28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 sz="24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 sz="20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 sz="2000">
                <a:solidFill>
                  <a:schemeClr val="accent1">
                    <a:lumMod val="7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3" y="123199"/>
            <a:ext cx="8712968" cy="1360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87624" y="1628800"/>
            <a:ext cx="7704856" cy="4104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91880" y="0"/>
            <a:ext cx="5400600" cy="5400600"/>
          </a:xfrm>
        </p:spPr>
        <p:txBody>
          <a:bodyPr>
            <a:normAutofit fontScale="90000"/>
          </a:bodyPr>
          <a:lstStyle/>
          <a:p>
            <a:br>
              <a:rPr lang="ru-RU" b="1" dirty="0">
                <a:solidFill>
                  <a:schemeClr val="bg2">
                    <a:lumMod val="25000"/>
                  </a:schemeClr>
                </a:solidFill>
                <a:latin typeface="Sylfaen" panose="010A0502050306030303" pitchFamily="18" charset="0"/>
              </a:rPr>
            </a:br>
            <a:br>
              <a:rPr lang="ru-RU" b="1" dirty="0">
                <a:solidFill>
                  <a:schemeClr val="bg2">
                    <a:lumMod val="25000"/>
                  </a:schemeClr>
                </a:solidFill>
                <a:latin typeface="Sylfaen" panose="010A0502050306030303" pitchFamily="18" charset="0"/>
              </a:rPr>
            </a:b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Sylfaen" panose="010A0502050306030303" pitchFamily="18" charset="0"/>
              </a:rPr>
              <a:t>КРАТКОСРОЧНЫЙ ПРОЕКТ ПО ЭКОЛОГИЧЕСКОМУ ВОСПИТАНИЮ ДЕТЕЙ СРЕДНЕГО ВОЗРАСТА</a:t>
            </a:r>
            <a:br>
              <a:rPr lang="ru-RU" b="1" dirty="0">
                <a:solidFill>
                  <a:schemeClr val="bg2">
                    <a:lumMod val="25000"/>
                  </a:schemeClr>
                </a:solidFill>
                <a:latin typeface="Sylfaen" panose="010A0502050306030303" pitchFamily="18" charset="0"/>
              </a:rPr>
            </a:b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Sylfaen" panose="010A0502050306030303" pitchFamily="18" charset="0"/>
              </a:rPr>
              <a:t>«НАША БОЛЬШАЯ ПЛАНЕТА ЗЕМЛЯ»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FA19B2-CCD5-4089-8BEB-9FB9329715CC}"/>
              </a:ext>
            </a:extLst>
          </p:cNvPr>
          <p:cNvSpPr txBox="1"/>
          <p:nvPr/>
        </p:nvSpPr>
        <p:spPr>
          <a:xfrm>
            <a:off x="1259632" y="116632"/>
            <a:ext cx="68407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МАДОУ «Детский сад № 56 комбинированного вида»</a:t>
            </a:r>
            <a:endParaRPr lang="ru-RU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4E26C6-F38C-4A5C-9B3A-27740F4DAE04}"/>
              </a:ext>
            </a:extLst>
          </p:cNvPr>
          <p:cNvSpPr txBox="1"/>
          <p:nvPr/>
        </p:nvSpPr>
        <p:spPr>
          <a:xfrm>
            <a:off x="1882833" y="6372036"/>
            <a:ext cx="53783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2023г.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FFF6BD-0248-4AC4-9EC6-094A0DA5DD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24" y="1131229"/>
            <a:ext cx="3446653" cy="45955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5233A4-3C27-4CEF-8150-37931EBC9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638" y="417637"/>
            <a:ext cx="4517044" cy="6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4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83575A-93C6-4588-B403-8B1A28B8F8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64704"/>
            <a:ext cx="3770151" cy="50268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E6EB38-CADF-4A95-B86D-7B24E71916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522" y="315499"/>
            <a:ext cx="4443958" cy="592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7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349A3D-B26C-49CB-BD60-C1D881ED2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ylfaen" panose="010A0502050306030303" pitchFamily="18" charset="0"/>
              </a:rPr>
              <a:t>II </a:t>
            </a:r>
            <a:r>
              <a:rPr lang="ru-RU" dirty="0">
                <a:latin typeface="Sylfaen" panose="010A0502050306030303" pitchFamily="18" charset="0"/>
              </a:rPr>
              <a:t>ЭТАП – практическая деятельность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49307A-3AB4-4DD8-8E1A-ED28414883EA}"/>
              </a:ext>
            </a:extLst>
          </p:cNvPr>
          <p:cNvSpPr txBox="1"/>
          <p:nvPr/>
        </p:nvSpPr>
        <p:spPr>
          <a:xfrm>
            <a:off x="899592" y="1484035"/>
            <a:ext cx="7056784" cy="463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DC7BC3-3437-4269-B507-90B3B6944577}"/>
              </a:ext>
            </a:extLst>
          </p:cNvPr>
          <p:cNvSpPr txBox="1"/>
          <p:nvPr/>
        </p:nvSpPr>
        <p:spPr>
          <a:xfrm>
            <a:off x="755576" y="1329792"/>
            <a:ext cx="72008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bg2">
                    <a:lumMod val="25000"/>
                  </a:schemeClr>
                </a:solidFill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24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ЗАНЯТИЕ ПО ЭКОЛОГИЧЕСКОМУ ВОСПИТАНИЮ ДОШКОЛЬНИКОВ</a:t>
            </a:r>
            <a:br>
              <a:rPr lang="ru-RU" sz="24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«МУСОР РАЗДЕЛЯЙ – ПРИРОДЕ ПОМОГАЙ!»</a:t>
            </a:r>
            <a:br>
              <a:rPr lang="ru-RU" sz="2400" dirty="0">
                <a:solidFill>
                  <a:schemeClr val="bg2">
                    <a:lumMod val="25000"/>
                  </a:schemeClr>
                </a:solidFill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A39A9D-729A-4C4E-AD9E-81F2562078B0}"/>
              </a:ext>
            </a:extLst>
          </p:cNvPr>
          <p:cNvSpPr txBox="1"/>
          <p:nvPr/>
        </p:nvSpPr>
        <p:spPr>
          <a:xfrm>
            <a:off x="1258282" y="2564904"/>
            <a:ext cx="6842110" cy="4032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</a:t>
            </a:r>
            <a:r>
              <a:rPr lang="ru-RU" sz="2400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привлечь внимание детей к проблеме загрязнения окружающей среды. Расширить знания о видах мусора, об его утилизации и вторичном использовании бытовых и хозяйственных отходов; совершенствовать работу в команде и развивать дружеское взаимоотношение; развивать творческие способности детей; воспитывать в детях культурное поведение в природе, желание соблюдать чистоту и порядок.</a:t>
            </a:r>
          </a:p>
        </p:txBody>
      </p:sp>
    </p:spTree>
    <p:extLst>
      <p:ext uri="{BB962C8B-B14F-4D97-AF65-F5344CB8AC3E}">
        <p14:creationId xmlns:p14="http://schemas.microsoft.com/office/powerpoint/2010/main" val="358272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9D50960-9481-46F5-9A9D-C5F31A70FD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2"/>
            <a:ext cx="4191929" cy="558923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446AC7-AABB-44C3-B112-37963240C7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23" y="480935"/>
            <a:ext cx="4191929" cy="558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2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0A0E5DE-CA1B-46DF-AE9B-FDB6F5EC85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5" y="548680"/>
            <a:ext cx="4215345" cy="562046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247651-C51E-4B7F-828B-E8DF5ECA1C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882" y="548680"/>
            <a:ext cx="4215345" cy="562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6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03F76-D5DE-43C2-A7B9-E419F0533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i="1" dirty="0">
                <a:solidFill>
                  <a:schemeClr val="bg2">
                    <a:lumMod val="25000"/>
                  </a:schemeClr>
                </a:solidFill>
                <a:latin typeface="Sylfaen" panose="010A0502050306030303" pitchFamily="18" charset="0"/>
              </a:rPr>
              <a:t>2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Sylfaen" panose="010A0502050306030303" pitchFamily="18" charset="0"/>
              </a:rPr>
              <a:t>. </a:t>
            </a:r>
            <a:r>
              <a:rPr lang="ru-RU" sz="2400" b="1" i="1" dirty="0">
                <a:solidFill>
                  <a:schemeClr val="bg2">
                    <a:lumMod val="25000"/>
                  </a:schemeClr>
                </a:solidFill>
                <a:latin typeface="Sylfaen" panose="010A0502050306030303" pitchFamily="18" charset="0"/>
              </a:rPr>
              <a:t>ОПЫТНО-ЭКСПЕРЕМЕНТАЛЬНАЯ ДЕЯТЕЛЬНОСТЬ «СВОЙСТВА ВОЗДУХА»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5BDB4A-818D-4F40-9DFD-27416F7BF1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466" y="1484035"/>
            <a:ext cx="3744416" cy="499255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3B8E7A5-5FF3-48F6-8423-F35B33DE8D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33396"/>
            <a:ext cx="3744417" cy="499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88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125C7E-CEF4-4164-A026-74DDEE67FB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8"/>
            <a:ext cx="3986175" cy="53149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CF78F0-01D2-4FCB-BA28-A8684C00E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824" y="625058"/>
            <a:ext cx="3986175" cy="53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7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88EE37-AC8A-426B-8E5F-4D69E8F3A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>
                <a:solidFill>
                  <a:schemeClr val="bg2">
                    <a:lumMod val="25000"/>
                  </a:schemeClr>
                </a:solidFill>
                <a:latin typeface="Sylfaen" panose="010A0502050306030303" pitchFamily="18" charset="0"/>
              </a:rPr>
              <a:t>3. ЦЕЛЕВАЯ ПРОГУЛКА «ЧИСТОТА УЧАСТКА НАЧИНАЕТСЯ С ТЕБЯ!» (СБОР СУХИХ ВЕТОЧЕК)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E582FF-BDCF-454C-88A7-EECB8AA0DE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71566"/>
            <a:ext cx="3813888" cy="50851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DD9C1B-C516-4D1E-8838-3C078E9F6F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351" y="1484034"/>
            <a:ext cx="3804537" cy="507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30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B54DB9-3135-4F68-8C50-D4403A204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3" y="123199"/>
            <a:ext cx="8712968" cy="1217569"/>
          </a:xfrm>
        </p:spPr>
        <p:txBody>
          <a:bodyPr>
            <a:normAutofit/>
          </a:bodyPr>
          <a:lstStyle/>
          <a:p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  <a:latin typeface="Sylfaen" panose="010A0502050306030303" pitchFamily="18" charset="0"/>
              </a:rPr>
              <a:t>4. СОВМЕСТНОЕ ИЗГОТОВЛЕНИЕ АЙ-СТОППЕРА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9A76FC-6E97-4559-8F5C-EAED46D7AE4B}"/>
              </a:ext>
            </a:extLst>
          </p:cNvPr>
          <p:cNvSpPr txBox="1"/>
          <p:nvPr/>
        </p:nvSpPr>
        <p:spPr>
          <a:xfrm>
            <a:off x="827584" y="1340768"/>
            <a:ext cx="777686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i="1" dirty="0">
                <a:effectLst/>
                <a:latin typeface="Sylfaen" panose="010A0502050306030303" pitchFamily="18" charset="0"/>
                <a:ea typeface="Calibri" panose="020F0502020204030204" pitchFamily="34" charset="0"/>
              </a:rPr>
              <a:t>Цель</a:t>
            </a:r>
            <a:r>
              <a:rPr lang="ru-RU" sz="3200" dirty="0">
                <a:effectLst/>
                <a:latin typeface="Sylfaen" panose="010A0502050306030303" pitchFamily="18" charset="0"/>
                <a:ea typeface="Calibri" panose="020F0502020204030204" pitchFamily="34" charset="0"/>
              </a:rPr>
              <a:t>: расширить знания о видах мусора, об его утилизации и вторичном использовании бытовых и хозяйственных отходов; посредством изготовления ай-стоппера, привлечь внимание окружающих и напомнить им о необходимости раздельного сбора мусорных отходов.</a:t>
            </a:r>
            <a:endParaRPr lang="ru-RU" sz="3200" dirty="0"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30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0E5115-CCDD-41BD-9EFE-E256FBD4D7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84683"/>
            <a:ext cx="4248472" cy="56886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C429D0-E328-4546-B171-2322D16593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83653"/>
            <a:ext cx="4266476" cy="568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1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fontAlgn="base"/>
            <a:br>
              <a:rPr lang="ru-RU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</a:br>
            <a:endParaRPr lang="ru-R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B58840-45B2-4337-B717-76A8AD16A97A}"/>
              </a:ext>
            </a:extLst>
          </p:cNvPr>
          <p:cNvSpPr txBox="1"/>
          <p:nvPr/>
        </p:nvSpPr>
        <p:spPr>
          <a:xfrm>
            <a:off x="1619672" y="476672"/>
            <a:ext cx="6552728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ru-RU" sz="3200" b="1" i="1" dirty="0">
                <a:solidFill>
                  <a:srgbClr val="444444"/>
                </a:solidFill>
                <a:effectLst/>
                <a:latin typeface="Sylfaen" panose="010A0502050306030303" pitchFamily="18" charset="0"/>
              </a:rPr>
              <a:t>Проект</a:t>
            </a:r>
            <a:r>
              <a:rPr lang="ru-RU" sz="3200" i="1" dirty="0">
                <a:solidFill>
                  <a:srgbClr val="444444"/>
                </a:solidFill>
                <a:effectLst/>
                <a:latin typeface="Sylfaen" panose="010A0502050306030303" pitchFamily="18" charset="0"/>
              </a:rPr>
              <a:t>: краткосрочный.</a:t>
            </a:r>
          </a:p>
          <a:p>
            <a:pPr algn="ctr" fontAlgn="base"/>
            <a:endParaRPr lang="ru-RU" sz="3200" i="1" dirty="0">
              <a:solidFill>
                <a:srgbClr val="444444"/>
              </a:solidFill>
              <a:effectLst/>
              <a:latin typeface="Sylfaen" panose="010A0502050306030303" pitchFamily="18" charset="0"/>
            </a:endParaRPr>
          </a:p>
          <a:p>
            <a:pPr algn="ctr" fontAlgn="base"/>
            <a:r>
              <a:rPr lang="ru-RU" sz="3200" b="1" i="1" dirty="0">
                <a:solidFill>
                  <a:srgbClr val="444444"/>
                </a:solidFill>
                <a:effectLst/>
                <a:latin typeface="Sylfaen" panose="010A0502050306030303" pitchFamily="18" charset="0"/>
              </a:rPr>
              <a:t>Вид проекта</a:t>
            </a:r>
            <a:r>
              <a:rPr lang="ru-RU" sz="3200" i="1" dirty="0">
                <a:solidFill>
                  <a:srgbClr val="444444"/>
                </a:solidFill>
                <a:effectLst/>
                <a:latin typeface="Sylfaen" panose="010A0502050306030303" pitchFamily="18" charset="0"/>
              </a:rPr>
              <a:t>: познавательный, творческий.</a:t>
            </a:r>
          </a:p>
          <a:p>
            <a:pPr algn="ctr" fontAlgn="base"/>
            <a:endParaRPr lang="ru-RU" sz="3200" i="1" dirty="0">
              <a:solidFill>
                <a:srgbClr val="444444"/>
              </a:solidFill>
              <a:effectLst/>
              <a:latin typeface="Sylfaen" panose="010A0502050306030303" pitchFamily="18" charset="0"/>
            </a:endParaRPr>
          </a:p>
          <a:p>
            <a:pPr algn="ctr" fontAlgn="base"/>
            <a:r>
              <a:rPr lang="ru-RU" sz="3200" b="1" i="1" dirty="0">
                <a:solidFill>
                  <a:srgbClr val="444444"/>
                </a:solidFill>
                <a:effectLst/>
                <a:latin typeface="Sylfaen" panose="010A0502050306030303" pitchFamily="18" charset="0"/>
              </a:rPr>
              <a:t>Продолжительность:</a:t>
            </a:r>
            <a:r>
              <a:rPr lang="ru-RU" sz="3200" i="1" dirty="0">
                <a:solidFill>
                  <a:srgbClr val="444444"/>
                </a:solidFill>
                <a:effectLst/>
                <a:latin typeface="Sylfaen" panose="010A0502050306030303" pitchFamily="18" charset="0"/>
              </a:rPr>
              <a:t> 1 месяц.</a:t>
            </a:r>
          </a:p>
          <a:p>
            <a:pPr algn="ctr" fontAlgn="base"/>
            <a:endParaRPr lang="ru-RU" sz="3200" i="1" dirty="0">
              <a:solidFill>
                <a:srgbClr val="444444"/>
              </a:solidFill>
              <a:effectLst/>
              <a:latin typeface="Sylfaen" panose="010A0502050306030303" pitchFamily="18" charset="0"/>
            </a:endParaRPr>
          </a:p>
          <a:p>
            <a:pPr algn="ctr" fontAlgn="base"/>
            <a:r>
              <a:rPr lang="ru-RU" sz="3200" b="1" i="1" dirty="0">
                <a:solidFill>
                  <a:srgbClr val="444444"/>
                </a:solidFill>
                <a:effectLst/>
                <a:latin typeface="Sylfaen" panose="010A0502050306030303" pitchFamily="18" charset="0"/>
              </a:rPr>
              <a:t>Участники проекта</a:t>
            </a:r>
            <a:r>
              <a:rPr lang="ru-RU" sz="3200" i="1" dirty="0">
                <a:solidFill>
                  <a:srgbClr val="444444"/>
                </a:solidFill>
                <a:effectLst/>
                <a:latin typeface="Sylfaen" panose="010A0502050306030303" pitchFamily="18" charset="0"/>
              </a:rPr>
              <a:t>:  дети средней  группы, воспитатели.</a:t>
            </a:r>
          </a:p>
          <a:p>
            <a:pPr algn="ctr" fontAlgn="base"/>
            <a:endParaRPr lang="ru-RU" sz="3200" i="1" dirty="0">
              <a:solidFill>
                <a:srgbClr val="444444"/>
              </a:solidFill>
              <a:effectLst/>
              <a:latin typeface="Sylfaen" panose="010A0502050306030303" pitchFamily="18" charset="0"/>
            </a:endParaRPr>
          </a:p>
          <a:p>
            <a:pPr algn="ctr" fontAlgn="base"/>
            <a:r>
              <a:rPr lang="ru-RU" sz="3200" b="1" i="1" dirty="0">
                <a:solidFill>
                  <a:srgbClr val="444444"/>
                </a:solidFill>
                <a:effectLst/>
                <a:latin typeface="Sylfaen" panose="010A0502050306030303" pitchFamily="18" charset="0"/>
              </a:rPr>
              <a:t>Возраст детей: </a:t>
            </a:r>
            <a:r>
              <a:rPr lang="ru-RU" sz="3200" i="1" dirty="0">
                <a:solidFill>
                  <a:srgbClr val="444444"/>
                </a:solidFill>
                <a:effectLst/>
                <a:latin typeface="Sylfaen" panose="010A0502050306030303" pitchFamily="18" charset="0"/>
              </a:rPr>
              <a:t>4-5 лет</a:t>
            </a:r>
          </a:p>
        </p:txBody>
      </p:sp>
    </p:spTree>
    <p:extLst>
      <p:ext uri="{BB962C8B-B14F-4D97-AF65-F5344CB8AC3E}">
        <p14:creationId xmlns:p14="http://schemas.microsoft.com/office/powerpoint/2010/main" val="134302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14397D-7ED1-4DE6-A90A-C3A849226E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86" y="274340"/>
            <a:ext cx="8412427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22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8F582C-7191-49F1-A22D-D9CB23BC6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Sylfaen" panose="010A0502050306030303" pitchFamily="18" charset="0"/>
              </a:rPr>
              <a:t>РАБОТА С РОДИТЕЛЯМИ: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891F04-56F7-46AE-8A3B-608EE0BAAC52}"/>
              </a:ext>
            </a:extLst>
          </p:cNvPr>
          <p:cNvSpPr txBox="1"/>
          <p:nvPr/>
        </p:nvSpPr>
        <p:spPr>
          <a:xfrm>
            <a:off x="946728" y="1268760"/>
            <a:ext cx="76577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Sylfaen" panose="010A0502050306030303" pitchFamily="18" charset="0"/>
              </a:rPr>
              <a:t>Изготовление буклетов для родителей «Экологическое воспитание детей»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8AF402-204F-4935-AB94-448D7F1124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345978"/>
            <a:ext cx="5668499" cy="425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60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988B66-3DF7-4084-86ED-ECB40EE072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02332"/>
            <a:ext cx="4840002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6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20458C-6B27-4DDB-A48E-D72E2031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3" y="123198"/>
            <a:ext cx="8712968" cy="1649617"/>
          </a:xfrm>
        </p:spPr>
        <p:txBody>
          <a:bodyPr>
            <a:noAutofit/>
          </a:bodyPr>
          <a:lstStyle/>
          <a:p>
            <a:r>
              <a:rPr lang="ru-RU" sz="3600" b="1" i="1" dirty="0">
                <a:solidFill>
                  <a:schemeClr val="bg2">
                    <a:lumMod val="25000"/>
                  </a:schemeClr>
                </a:solidFill>
                <a:latin typeface="Sylfaen" panose="010A0502050306030303" pitchFamily="18" charset="0"/>
              </a:rPr>
              <a:t>Подготовка консультации для родителей по экологическому воспитанию дошкольников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D6CFF0-F8E0-4449-A481-1496D413D9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789" b="46942"/>
          <a:stretch/>
        </p:blipFill>
        <p:spPr>
          <a:xfrm>
            <a:off x="186431" y="1988840"/>
            <a:ext cx="8733688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8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11EB128-8E3E-418F-BF09-5FBD77D74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0702"/>
            <a:ext cx="8352928" cy="5956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980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BF50898-F74A-487A-A826-F67CB88FF638}"/>
              </a:ext>
            </a:extLst>
          </p:cNvPr>
          <p:cNvSpPr txBox="1"/>
          <p:nvPr/>
        </p:nvSpPr>
        <p:spPr>
          <a:xfrm>
            <a:off x="2411760" y="404664"/>
            <a:ext cx="6048672" cy="5026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2400" b="1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проекта</a:t>
            </a:r>
            <a:r>
              <a:rPr lang="ru-RU" sz="2400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Формировать экологическую культуру и бережное отношение к природе. Углубить и расширить знания у детей о бытовых отходах и их свойствах. Способствовать </a:t>
            </a:r>
            <a:r>
              <a:rPr lang="ru-RU" sz="2400" dirty="0"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2400" dirty="0"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сознанию подрастающим поколением целесообразности раздельного сбора твердых бытовых отходов (ТБО), переработки  и изготовления из мусора различных нужных вещей.</a:t>
            </a:r>
            <a:endParaRPr lang="ru-RU" sz="2400" dirty="0">
              <a:effectLst/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82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3" y="123199"/>
            <a:ext cx="8712968" cy="1050472"/>
          </a:xfrm>
        </p:spPr>
        <p:txBody>
          <a:bodyPr/>
          <a:lstStyle/>
          <a:p>
            <a:r>
              <a:rPr lang="en-US" dirty="0">
                <a:latin typeface="Sylfaen" panose="010A0502050306030303" pitchFamily="18" charset="0"/>
              </a:rPr>
              <a:t>I </a:t>
            </a:r>
            <a:r>
              <a:rPr lang="ru-RU" dirty="0">
                <a:latin typeface="Sylfaen" panose="010A0502050306030303" pitchFamily="18" charset="0"/>
              </a:rPr>
              <a:t>ЭТАП - подготовительный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8F13D2-C2C7-4CD8-BE37-3186B6C4FD93}"/>
              </a:ext>
            </a:extLst>
          </p:cNvPr>
          <p:cNvSpPr txBox="1"/>
          <p:nvPr/>
        </p:nvSpPr>
        <p:spPr>
          <a:xfrm>
            <a:off x="1619672" y="1179217"/>
            <a:ext cx="640871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bg2">
                    <a:lumMod val="25000"/>
                  </a:schemeClr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БЕСЕДА </a:t>
            </a:r>
            <a:r>
              <a:rPr lang="ru-RU" sz="2400" b="1" i="1" dirty="0">
                <a:solidFill>
                  <a:schemeClr val="bg2">
                    <a:lumMod val="25000"/>
                  </a:schemeClr>
                </a:solidFill>
                <a:latin typeface="Sylfaen" panose="010A0502050306030303" pitchFamily="18" charset="0"/>
                <a:cs typeface="Times New Roman" panose="02020603050405020304" pitchFamily="18" charset="0"/>
              </a:rPr>
              <a:t>«НАШ ДОМ - ПРИРОДА» </a:t>
            </a:r>
          </a:p>
          <a:p>
            <a:pPr algn="ctr"/>
            <a:r>
              <a:rPr lang="ru-RU" sz="2400" b="1" i="1" dirty="0">
                <a:solidFill>
                  <a:schemeClr val="bg2">
                    <a:lumMod val="25000"/>
                  </a:schemeClr>
                </a:solidFill>
                <a:latin typeface="Sylfaen" panose="010A0502050306030303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3200" b="1" i="1" dirty="0">
                <a:solidFill>
                  <a:srgbClr val="000000"/>
                </a:solidFill>
                <a:latin typeface="Sylfaen" panose="010A0502050306030303" pitchFamily="18" charset="0"/>
                <a:cs typeface="Times New Roman" panose="02020603050405020304" pitchFamily="18" charset="0"/>
              </a:rPr>
              <a:t>Цель</a:t>
            </a:r>
            <a:r>
              <a:rPr lang="ru-RU" sz="3200" dirty="0">
                <a:solidFill>
                  <a:srgbClr val="000000"/>
                </a:solidFill>
                <a:latin typeface="Sylfaen" panose="010A0502050306030303" pitchFamily="18" charset="0"/>
                <a:cs typeface="Times New Roman" panose="02020603050405020304" pitchFamily="18" charset="0"/>
              </a:rPr>
              <a:t>: дать детям понять, что природа – это наш общий дом, расширять знания детей о природе, продолжать формировать представление о роли природы в жизни человека, развивать кругозор, мышление, связанную речь, воспитывать заботливое отношение к природе. </a:t>
            </a:r>
          </a:p>
        </p:txBody>
      </p:sp>
    </p:spTree>
    <p:extLst>
      <p:ext uri="{BB962C8B-B14F-4D97-AF65-F5344CB8AC3E}">
        <p14:creationId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A2ED76-C1AE-4DC7-9235-EFF511901E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548680"/>
            <a:ext cx="4111130" cy="547260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922537-14D9-4B28-974A-F78234557A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338" y="548680"/>
            <a:ext cx="4089916" cy="544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48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29C376-6853-4E1D-AAF4-F4C1DB74D3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3982371" cy="530120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E9D9D3-7211-4183-805D-E6A71A70F2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532" y="476672"/>
            <a:ext cx="3982371" cy="530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9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5F7BB0-C1D9-48A7-9BC2-42FADD66A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3" y="123199"/>
            <a:ext cx="8712968" cy="1217569"/>
          </a:xfrm>
        </p:spPr>
        <p:txBody>
          <a:bodyPr>
            <a:normAutofit/>
          </a:bodyPr>
          <a:lstStyle/>
          <a:p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Sylfaen" panose="010A0502050306030303" pitchFamily="18" charset="0"/>
              </a:rPr>
              <a:t>ЭКОЛОГИЧЕСКИЕ ИГРЫ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00F96C-8534-4145-A293-967A991813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635" y="1484783"/>
            <a:ext cx="3833845" cy="511179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ACBEFBB-510B-4AE5-BBC7-2C050FDD65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64" y="1700808"/>
            <a:ext cx="4608512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87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DA5A44-2C52-49F3-BF11-EBD4118224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92" y="790778"/>
            <a:ext cx="4256205" cy="567494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9A7B4D-D600-4F4C-B54B-FDA737B716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790778"/>
            <a:ext cx="4256205" cy="567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88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606349-DAC9-492F-BDCA-F3601C2B1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025" y="548680"/>
            <a:ext cx="8784975" cy="1008113"/>
          </a:xfrm>
        </p:spPr>
        <p:txBody>
          <a:bodyPr>
            <a:noAutofit/>
          </a:bodyPr>
          <a:lstStyle/>
          <a:p>
            <a:r>
              <a:rPr lang="ru-RU" sz="3600" b="1" i="1" dirty="0">
                <a:solidFill>
                  <a:schemeClr val="bg2">
                    <a:lumMod val="25000"/>
                  </a:schemeClr>
                </a:solidFill>
                <a:latin typeface="Sylfaen" panose="010A0502050306030303" pitchFamily="18" charset="0"/>
              </a:rPr>
              <a:t>ПРОСМОТР ПРЕЗЕНТАЦИЙ И МУЛЬТФИЛЬМОВ ПО ЭКОЛОГИЧЕСКОМУ ВОСПИТАНИЮ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9FC3A4-A496-4B2A-9F20-64F8499E0D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088232"/>
            <a:ext cx="3384376" cy="451250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FB86EB-F6FB-4246-8154-F8D5FB324D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088230"/>
            <a:ext cx="3384377" cy="451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35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b1385a6d454966f571deefbd1799c7fa17f71c"/>
</p:tagLst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1602</TotalTime>
  <Words>356</Words>
  <Application>Microsoft Office PowerPoint</Application>
  <PresentationFormat>Экран (4:3)</PresentationFormat>
  <Paragraphs>35</Paragraphs>
  <Slides>24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Open Sans</vt:lpstr>
      <vt:lpstr>Sylfaen</vt:lpstr>
      <vt:lpstr>Times New Roman</vt:lpstr>
      <vt:lpstr>Тема Office</vt:lpstr>
      <vt:lpstr>  КРАТКОСРОЧНЫЙ ПРОЕКТ ПО ЭКОЛОГИЧЕСКОМУ ВОСПИТАНИЮ ДЕТЕЙ СРЕДНЕГО ВОЗРАСТА «НАША БОЛЬШАЯ ПЛАНЕТА ЗЕМЛЯ»</vt:lpstr>
      <vt:lpstr> </vt:lpstr>
      <vt:lpstr>Презентация PowerPoint</vt:lpstr>
      <vt:lpstr>I ЭТАП - подготовительный</vt:lpstr>
      <vt:lpstr>Презентация PowerPoint</vt:lpstr>
      <vt:lpstr>Презентация PowerPoint</vt:lpstr>
      <vt:lpstr>ЭКОЛОГИЧЕСКИЕ ИГРЫ</vt:lpstr>
      <vt:lpstr>Презентация PowerPoint</vt:lpstr>
      <vt:lpstr>ПРОСМОТР ПРЕЗЕНТАЦИЙ И МУЛЬТФИЛЬМОВ ПО ЭКОЛОГИЧЕСКОМУ ВОСПИТАНИЮ</vt:lpstr>
      <vt:lpstr>Презентация PowerPoint</vt:lpstr>
      <vt:lpstr>Презентация PowerPoint</vt:lpstr>
      <vt:lpstr>II ЭТАП – практическая деятельность</vt:lpstr>
      <vt:lpstr>Презентация PowerPoint</vt:lpstr>
      <vt:lpstr>Презентация PowerPoint</vt:lpstr>
      <vt:lpstr>2. ОПЫТНО-ЭКСПЕРЕМЕНТАЛЬНАЯ ДЕЯТЕЛЬНОСТЬ «СВОЙСТВА ВОЗДУХА»</vt:lpstr>
      <vt:lpstr>Презентация PowerPoint</vt:lpstr>
      <vt:lpstr>3. ЦЕЛЕВАЯ ПРОГУЛКА «ЧИСТОТА УЧАСТКА НАЧИНАЕТСЯ С ТЕБЯ!» (СБОР СУХИХ ВЕТОЧЕК)</vt:lpstr>
      <vt:lpstr>4. СОВМЕСТНОЕ ИЗГОТОВЛЕНИЕ АЙ-СТОППЕРА </vt:lpstr>
      <vt:lpstr>Презентация PowerPoint</vt:lpstr>
      <vt:lpstr>Презентация PowerPoint</vt:lpstr>
      <vt:lpstr>РАБОТА С РОДИТЕЛЯМИ:</vt:lpstr>
      <vt:lpstr>Презентация PowerPoint</vt:lpstr>
      <vt:lpstr>Подготовка консультации для родителей по экологическому воспитанию дошкольников</vt:lpstr>
      <vt:lpstr>Презентация PowerPoint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Экологическая волна</dc:title>
  <dc:creator>obstinate</dc:creator>
  <dc:description>Шаблон презентации с сайта https://presentation-creation.ru/</dc:description>
  <cp:lastModifiedBy>name</cp:lastModifiedBy>
  <cp:revision>445</cp:revision>
  <dcterms:created xsi:type="dcterms:W3CDTF">2018-02-25T09:09:03Z</dcterms:created>
  <dcterms:modified xsi:type="dcterms:W3CDTF">2023-04-12T05:43:25Z</dcterms:modified>
</cp:coreProperties>
</file>