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63" r:id="rId4"/>
    <p:sldId id="280" r:id="rId5"/>
    <p:sldId id="264" r:id="rId6"/>
    <p:sldId id="266" r:id="rId7"/>
    <p:sldId id="281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74" r:id="rId2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eorgia" pitchFamily="18" charset="0"/>
        <a:ea typeface="+mn-ea"/>
        <a:cs typeface="+mn-cs"/>
        <a:sym typeface="Georgia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eorgia" pitchFamily="18" charset="0"/>
        <a:ea typeface="+mn-ea"/>
        <a:cs typeface="+mn-cs"/>
        <a:sym typeface="Georgia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eorgia" pitchFamily="18" charset="0"/>
        <a:ea typeface="+mn-ea"/>
        <a:cs typeface="+mn-cs"/>
        <a:sym typeface="Georgia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eorgia" pitchFamily="18" charset="0"/>
        <a:ea typeface="+mn-ea"/>
        <a:cs typeface="+mn-cs"/>
        <a:sym typeface="Georgia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eorgia" pitchFamily="18" charset="0"/>
        <a:ea typeface="+mn-ea"/>
        <a:cs typeface="+mn-cs"/>
        <a:sym typeface="Georgia" pitchFamily="18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eorgia" pitchFamily="18" charset="0"/>
        <a:ea typeface="+mn-ea"/>
        <a:cs typeface="+mn-cs"/>
        <a:sym typeface="Georgia" pitchFamily="18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eorgia" pitchFamily="18" charset="0"/>
        <a:ea typeface="+mn-ea"/>
        <a:cs typeface="+mn-cs"/>
        <a:sym typeface="Georgia" pitchFamily="18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eorgia" pitchFamily="18" charset="0"/>
        <a:ea typeface="+mn-ea"/>
        <a:cs typeface="+mn-cs"/>
        <a:sym typeface="Georgia" pitchFamily="18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eorgia" pitchFamily="18" charset="0"/>
        <a:ea typeface="+mn-ea"/>
        <a:cs typeface="+mn-cs"/>
        <a:sym typeface="Georgia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5050"/>
    <a:srgbClr val="B3EBFF"/>
    <a:srgbClr val="A5E9BC"/>
    <a:srgbClr val="83E1A2"/>
    <a:srgbClr val="CFDD87"/>
    <a:srgbClr val="FFFF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3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249025" y="4711700"/>
            <a:ext cx="1552575" cy="3143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91300" y="4711700"/>
            <a:ext cx="4505325" cy="3143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7700" y="1562100"/>
            <a:ext cx="5778500" cy="734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1562100"/>
            <a:ext cx="5778500" cy="734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9750" y="12700"/>
            <a:ext cx="2927350" cy="889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7700" y="12700"/>
            <a:ext cx="8629650" cy="8890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00" y="5480050"/>
            <a:ext cx="3022600" cy="237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79000" y="5480050"/>
            <a:ext cx="3022600" cy="237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91300" y="4711700"/>
            <a:ext cx="6197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0" y="5480050"/>
            <a:ext cx="6197600" cy="237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Georgia" pitchFamily="18" charset="0"/>
          <a:sym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Georgia" pitchFamily="18" charset="0"/>
          <a:sym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Georgia" pitchFamily="18" charset="0"/>
          <a:sym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Georgia" pitchFamily="18" charset="0"/>
          <a:sym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Georgia" pitchFamily="18" charset="0"/>
          <a:sym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Georgia" pitchFamily="18" charset="0"/>
          <a:sym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Georgia" pitchFamily="18" charset="0"/>
          <a:sym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Georgia" pitchFamily="18" charset="0"/>
          <a:sym typeface="Georgia" pitchFamily="18" charset="0"/>
        </a:defRPr>
      </a:lvl9pPr>
    </p:titleStyle>
    <p:bodyStyle>
      <a:lvl1pPr marL="342900" indent="-342900" algn="l" rtl="0" eaLnBrk="0" fontAlgn="base" hangingPunct="0">
        <a:spcBef>
          <a:spcPts val="11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469900" indent="-12700" algn="l" rtl="0" eaLnBrk="0" fontAlgn="base" hangingPunct="0">
        <a:spcBef>
          <a:spcPts val="1000"/>
        </a:spcBef>
        <a:spcAft>
          <a:spcPct val="0"/>
        </a:spcAft>
        <a:defRPr sz="2800">
          <a:solidFill>
            <a:schemeClr val="tx1"/>
          </a:solidFill>
          <a:latin typeface="+mn-lt"/>
          <a:sym typeface="Georgia" pitchFamily="18" charset="0"/>
        </a:defRPr>
      </a:lvl2pPr>
      <a:lvl3pPr marL="1117600" indent="-203200" algn="l" rtl="0" eaLnBrk="0" fontAlgn="base" hangingPunct="0">
        <a:spcBef>
          <a:spcPts val="900"/>
        </a:spcBef>
        <a:spcAft>
          <a:spcPct val="0"/>
        </a:spcAft>
        <a:defRPr sz="2800">
          <a:solidFill>
            <a:schemeClr val="tx1"/>
          </a:solidFill>
          <a:latin typeface="+mn-lt"/>
          <a:sym typeface="Georgia" pitchFamily="18" charset="0"/>
        </a:defRPr>
      </a:lvl3pPr>
      <a:lvl4pPr marL="1765300" indent="-393700" algn="l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sym typeface="Georgia" pitchFamily="18" charset="0"/>
        </a:defRPr>
      </a:lvl4pPr>
      <a:lvl5pPr marL="2413000" indent="-584200" algn="l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sym typeface="Georgia" pitchFamily="18" charset="0"/>
        </a:defRPr>
      </a:lvl5pPr>
      <a:lvl6pPr marL="2870200" algn="l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sym typeface="Georgia" pitchFamily="18" charset="0"/>
        </a:defRPr>
      </a:lvl6pPr>
      <a:lvl7pPr marL="3327400" algn="l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sym typeface="Georgia" pitchFamily="18" charset="0"/>
        </a:defRPr>
      </a:lvl7pPr>
      <a:lvl8pPr marL="3784600" algn="l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sym typeface="Georgia" pitchFamily="18" charset="0"/>
        </a:defRPr>
      </a:lvl8pPr>
      <a:lvl9pPr marL="4241800" algn="l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sym typeface="Georgia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2700"/>
            <a:ext cx="11709400" cy="153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562100"/>
            <a:ext cx="11709400" cy="734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1C1C1C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1C1C1C"/>
          </a:solidFill>
          <a:latin typeface="Georgia" pitchFamily="18" charset="0"/>
          <a:sym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1C1C1C"/>
          </a:solidFill>
          <a:latin typeface="Georgia" pitchFamily="18" charset="0"/>
          <a:sym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1C1C1C"/>
          </a:solidFill>
          <a:latin typeface="Georgia" pitchFamily="18" charset="0"/>
          <a:sym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1C1C1C"/>
          </a:solidFill>
          <a:latin typeface="Georgia" pitchFamily="18" charset="0"/>
          <a:sym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1C1C1C"/>
          </a:solidFill>
          <a:latin typeface="Georgia" pitchFamily="18" charset="0"/>
          <a:sym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1C1C1C"/>
          </a:solidFill>
          <a:latin typeface="Georgia" pitchFamily="18" charset="0"/>
          <a:sym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1C1C1C"/>
          </a:solidFill>
          <a:latin typeface="Georgia" pitchFamily="18" charset="0"/>
          <a:sym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1C1C1C"/>
          </a:solidFill>
          <a:latin typeface="Georgia" pitchFamily="18" charset="0"/>
          <a:sym typeface="Georgia" pitchFamily="18" charset="0"/>
        </a:defRPr>
      </a:lvl9pPr>
    </p:titleStyle>
    <p:bodyStyle>
      <a:lvl1pPr marL="342900" indent="-342900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Georgia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90550" indent="-28575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Georgia" pitchFamily="18" charset="0"/>
        <a:buChar char="–"/>
        <a:defRPr sz="2800">
          <a:solidFill>
            <a:schemeClr val="tx1"/>
          </a:solidFill>
          <a:latin typeface="+mn-lt"/>
          <a:sym typeface="Georgia" pitchFamily="18" charset="0"/>
        </a:defRPr>
      </a:lvl2pPr>
      <a:lvl3pPr marL="990600" indent="-2286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Georgia" pitchFamily="18" charset="0"/>
        <a:buChar char="•"/>
        <a:defRPr sz="2600">
          <a:solidFill>
            <a:schemeClr val="tx1"/>
          </a:solidFill>
          <a:latin typeface="+mn-lt"/>
          <a:sym typeface="Georgia" pitchFamily="18" charset="0"/>
        </a:defRPr>
      </a:lvl3pPr>
      <a:lvl4pPr marL="1447800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pitchFamily="18" charset="0"/>
        <a:buChar char="–"/>
        <a:defRPr sz="2400">
          <a:solidFill>
            <a:schemeClr val="tx1"/>
          </a:solidFill>
          <a:latin typeface="+mn-lt"/>
          <a:sym typeface="Georgia" pitchFamily="18" charset="0"/>
        </a:defRPr>
      </a:lvl4pPr>
      <a:lvl5pPr marL="1905000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pitchFamily="18" charset="0"/>
        <a:buChar char="»"/>
        <a:defRPr sz="2200">
          <a:solidFill>
            <a:schemeClr val="tx1"/>
          </a:solidFill>
          <a:latin typeface="+mn-lt"/>
          <a:sym typeface="Georgia" pitchFamily="18" charset="0"/>
        </a:defRPr>
      </a:lvl5pPr>
      <a:lvl6pPr marL="23622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pitchFamily="18" charset="0"/>
        <a:buChar char="»"/>
        <a:defRPr sz="2200">
          <a:solidFill>
            <a:schemeClr val="tx1"/>
          </a:solidFill>
          <a:latin typeface="+mn-lt"/>
          <a:sym typeface="Georgia" pitchFamily="18" charset="0"/>
        </a:defRPr>
      </a:lvl6pPr>
      <a:lvl7pPr marL="28194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pitchFamily="18" charset="0"/>
        <a:buChar char="»"/>
        <a:defRPr sz="2200">
          <a:solidFill>
            <a:schemeClr val="tx1"/>
          </a:solidFill>
          <a:latin typeface="+mn-lt"/>
          <a:sym typeface="Georgia" pitchFamily="18" charset="0"/>
        </a:defRPr>
      </a:lvl7pPr>
      <a:lvl8pPr marL="32766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pitchFamily="18" charset="0"/>
        <a:buChar char="»"/>
        <a:defRPr sz="2200">
          <a:solidFill>
            <a:schemeClr val="tx1"/>
          </a:solidFill>
          <a:latin typeface="+mn-lt"/>
          <a:sym typeface="Georgia" pitchFamily="18" charset="0"/>
        </a:defRPr>
      </a:lvl8pPr>
      <a:lvl9pPr marL="37338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orgia" pitchFamily="18" charset="0"/>
        <a:buChar char="»"/>
        <a:defRPr sz="2200">
          <a:solidFill>
            <a:schemeClr val="tx1"/>
          </a:solidFill>
          <a:latin typeface="+mn-lt"/>
          <a:sym typeface="Georgia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ihon-go.ru/wp-content/uploads/200803_3_obento_ph01.jpg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A5E9BC"/>
          </a:solidFill>
          <a:ln w="15875" cap="flat" cmpd="sng" algn="ctr">
            <a:solidFill>
              <a:srgbClr val="CDCDC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sym typeface="Georgia" pitchFamily="18" charset="0"/>
            </a:endParaRPr>
          </a:p>
        </p:txBody>
      </p:sp>
      <p:pic>
        <p:nvPicPr>
          <p:cNvPr id="2" name="Picture 2" descr="http://www.obento.co.uk/assets/templates/obento/img/obento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304800"/>
            <a:ext cx="6400800" cy="2560320"/>
          </a:xfrm>
          <a:prstGeom prst="rect">
            <a:avLst/>
          </a:prstGeom>
          <a:noFill/>
        </p:spPr>
      </p:pic>
      <p:pic>
        <p:nvPicPr>
          <p:cNvPr id="3076" name="Picture 4" descr="http://nihon-go.ru/wp-content/uploads/ob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6386" y="0"/>
            <a:ext cx="14101586" cy="975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457200"/>
            <a:ext cx="6934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2060"/>
                </a:solidFill>
              </a:rPr>
              <a:t>Камамэси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бэнто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 smtClean="0"/>
              <a:t>упаковано </a:t>
            </a:r>
            <a:r>
              <a:rPr lang="ru-RU" sz="3200" b="1" dirty="0"/>
              <a:t>в глиняный горшочек и подогрето. Глиняный горшочек оставляют в качестве сувенира.</a:t>
            </a:r>
            <a:endParaRPr lang="ru-RU" sz="2800" b="1" dirty="0"/>
          </a:p>
        </p:txBody>
      </p:sp>
      <p:pic>
        <p:nvPicPr>
          <p:cNvPr id="3" name="Picture 2" descr="http://mycooktes.ru/uploads/images/00/00/11/2015/05/07/ff2d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200" y="116659"/>
            <a:ext cx="5432455" cy="4074341"/>
          </a:xfrm>
          <a:prstGeom prst="rect">
            <a:avLst/>
          </a:prstGeom>
          <a:noFill/>
        </p:spPr>
      </p:pic>
      <p:pic>
        <p:nvPicPr>
          <p:cNvPr id="4" name="Picture 6" descr="https://www.tsunagujapan.com/wp-content/uploads/2015/06/b0126549_23521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4315751"/>
            <a:ext cx="7772400" cy="46758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228600"/>
            <a:ext cx="7239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2060"/>
                </a:solidFill>
              </a:rPr>
              <a:t>Макуно-ути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бэнто</a:t>
            </a:r>
            <a:r>
              <a:rPr lang="ru-RU" sz="3200" b="1" dirty="0"/>
              <a:t>  — классическое </a:t>
            </a:r>
            <a:r>
              <a:rPr lang="ru-RU" sz="3200" b="1" dirty="0" err="1"/>
              <a:t>бэнто</a:t>
            </a:r>
            <a:r>
              <a:rPr lang="ru-RU" sz="3200" b="1" dirty="0"/>
              <a:t>, состоящее из риса и любых других продуктов, например, маринованной </a:t>
            </a:r>
            <a:r>
              <a:rPr lang="ru-RU" sz="3200" b="1" dirty="0" err="1"/>
              <a:t>умэ</a:t>
            </a:r>
            <a:r>
              <a:rPr lang="ru-RU" sz="3200" b="1" dirty="0"/>
              <a:t> (сливы), куска жареной рыбы, сваренного вкрутую яйца.</a:t>
            </a:r>
          </a:p>
        </p:txBody>
      </p:sp>
      <p:pic>
        <p:nvPicPr>
          <p:cNvPr id="3" name="Picture 2" descr="http://www.nippon.com/ru/files/2015/07/m00075_ph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4038600"/>
            <a:ext cx="7353657" cy="4899375"/>
          </a:xfrm>
          <a:prstGeom prst="rect">
            <a:avLst/>
          </a:prstGeom>
          <a:noFill/>
        </p:spPr>
      </p:pic>
      <p:pic>
        <p:nvPicPr>
          <p:cNvPr id="4" name="Picture 4" descr="http://pic.povary.ru/upload/2013/8/23/O_137729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228600"/>
            <a:ext cx="5638800" cy="42334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600" y="428604"/>
            <a:ext cx="6518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2060"/>
                </a:solidFill>
              </a:rPr>
              <a:t>Норибэн</a:t>
            </a:r>
            <a:r>
              <a:rPr lang="ru-RU" sz="3600" b="1" dirty="0"/>
              <a:t> </a:t>
            </a:r>
            <a:r>
              <a:rPr lang="ru-RU" sz="3600" b="1" dirty="0" smtClean="0"/>
              <a:t>— </a:t>
            </a:r>
          </a:p>
          <a:p>
            <a:pPr algn="ctr"/>
            <a:r>
              <a:rPr lang="ru-RU" sz="3600" b="1" dirty="0" smtClean="0"/>
              <a:t>простейшее </a:t>
            </a:r>
            <a:r>
              <a:rPr lang="ru-RU" sz="3600" b="1" dirty="0" err="1"/>
              <a:t>бэнто</a:t>
            </a:r>
            <a:r>
              <a:rPr lang="ru-RU" sz="3600" b="1" dirty="0"/>
              <a:t> с рисом, покрытым </a:t>
            </a:r>
            <a:r>
              <a:rPr lang="ru-RU" sz="3600" b="1" dirty="0" err="1"/>
              <a:t>нори</a:t>
            </a:r>
            <a:r>
              <a:rPr lang="ru-RU" sz="3600" b="1" dirty="0"/>
              <a:t>.</a:t>
            </a:r>
          </a:p>
        </p:txBody>
      </p:sp>
      <p:pic>
        <p:nvPicPr>
          <p:cNvPr id="4" name="Picture 6" descr="http://img0.liveinternet.ru/images/attach/c/7/97/710/97710304_3437689_100430_piggies_b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810000"/>
            <a:ext cx="7467600" cy="5227321"/>
          </a:xfrm>
          <a:prstGeom prst="rect">
            <a:avLst/>
          </a:prstGeom>
          <a:noFill/>
        </p:spPr>
      </p:pic>
      <p:pic>
        <p:nvPicPr>
          <p:cNvPr id="3" name="Picture 4" descr="http://mtdata.ru/u28/photoFC82/20328025162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400" y="304800"/>
            <a:ext cx="5305396" cy="397904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533400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2060"/>
                </a:solidFill>
              </a:rPr>
              <a:t>Сакэ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бэнто</a:t>
            </a:r>
            <a:r>
              <a:rPr lang="ru-RU" sz="3600" b="1" dirty="0">
                <a:solidFill>
                  <a:srgbClr val="002060"/>
                </a:solidFill>
              </a:rPr>
              <a:t> </a:t>
            </a:r>
            <a:r>
              <a:rPr lang="ru-RU" sz="3600" b="1" dirty="0"/>
              <a:t> —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простое </a:t>
            </a:r>
            <a:r>
              <a:rPr lang="ru-RU" sz="3600" b="1" dirty="0" err="1"/>
              <a:t>бэнто</a:t>
            </a:r>
            <a:r>
              <a:rPr lang="ru-RU" sz="3600" b="1" dirty="0"/>
              <a:t> с рисом и лососем.</a:t>
            </a:r>
          </a:p>
        </p:txBody>
      </p:sp>
      <p:pic>
        <p:nvPicPr>
          <p:cNvPr id="3" name="Picture 2" descr="http://66.media.tumblr.com/cddeaa0657b61ec0a6ae14a15151c548/tumblr_mxldy9c8rA1qas3pdo1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9" y="3848099"/>
            <a:ext cx="7691215" cy="5143501"/>
          </a:xfrm>
          <a:prstGeom prst="rect">
            <a:avLst/>
          </a:prstGeom>
          <a:noFill/>
        </p:spPr>
      </p:pic>
      <p:pic>
        <p:nvPicPr>
          <p:cNvPr id="4" name="Picture 4" descr="http://blog.shopamani.com/wp-content/uploads/2012/10/Panda_and_Hearts_Bento_by_sake_b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304800"/>
            <a:ext cx="5295878" cy="44733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0"/>
            <a:ext cx="7645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002060"/>
                </a:solidFill>
              </a:rPr>
              <a:t>Сидаси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бэнто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ru-RU" sz="2800" b="1" dirty="0" smtClean="0"/>
              <a:t>готовится </a:t>
            </a:r>
            <a:r>
              <a:rPr lang="ru-RU" sz="2800" b="1" dirty="0"/>
              <a:t>в ресторанах и доставляется на обед по заказу. Это </a:t>
            </a:r>
            <a:r>
              <a:rPr lang="ru-RU" sz="2800" b="1" dirty="0" err="1"/>
              <a:t>бэнто</a:t>
            </a:r>
            <a:r>
              <a:rPr lang="ru-RU" sz="2800" b="1" dirty="0"/>
              <a:t> часто едят в компании, например на похоронах или вечеринках.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Обычно </a:t>
            </a:r>
            <a:r>
              <a:rPr lang="ru-RU" sz="2800" b="1" dirty="0"/>
              <a:t>содержит традиционную японскую еду, например </a:t>
            </a:r>
            <a:r>
              <a:rPr lang="ru-RU" sz="2800" b="1" dirty="0" err="1"/>
              <a:t>тэмпура</a:t>
            </a:r>
            <a:r>
              <a:rPr lang="ru-RU" sz="2800" b="1" dirty="0"/>
              <a:t>, рис и маринованные овощи. </a:t>
            </a:r>
            <a:r>
              <a:rPr lang="ru-RU" sz="2800" b="1" dirty="0" err="1"/>
              <a:t>Сидаси</a:t>
            </a:r>
            <a:r>
              <a:rPr lang="ru-RU" sz="2800" b="1" dirty="0"/>
              <a:t> </a:t>
            </a:r>
            <a:r>
              <a:rPr lang="ru-RU" sz="2800" b="1" dirty="0" err="1"/>
              <a:t>бэнто</a:t>
            </a:r>
            <a:r>
              <a:rPr lang="ru-RU" sz="2800" b="1" dirty="0"/>
              <a:t> с европейской едой также довольно популярно.</a:t>
            </a:r>
          </a:p>
        </p:txBody>
      </p:sp>
      <p:pic>
        <p:nvPicPr>
          <p:cNvPr id="3" name="Picture 2" descr="http://img1.liveinternet.ru/images/attach/c/5/88/606/88606487_sidasi_byen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1" y="228600"/>
            <a:ext cx="5079999" cy="3810000"/>
          </a:xfrm>
          <a:prstGeom prst="rect">
            <a:avLst/>
          </a:prstGeom>
          <a:noFill/>
        </p:spPr>
      </p:pic>
      <p:pic>
        <p:nvPicPr>
          <p:cNvPr id="4" name="Picture 4" descr="http://lifeglobe.net/x/entry/3946/1292256038_s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600" y="443865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6357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2060"/>
                </a:solidFill>
              </a:rPr>
              <a:t>Сусидзумэ</a:t>
            </a:r>
            <a:r>
              <a:rPr lang="ru-RU" sz="3600" b="1" dirty="0"/>
              <a:t> </a:t>
            </a:r>
            <a:r>
              <a:rPr lang="en-US" altLang="ja-JP" sz="3600" b="1" dirty="0" smtClean="0"/>
              <a:t>—</a:t>
            </a:r>
            <a:r>
              <a:rPr lang="en-US" altLang="ja-JP" sz="3600" b="1" dirty="0"/>
              <a:t> </a:t>
            </a:r>
            <a:endParaRPr lang="ru-RU" altLang="ja-JP" sz="3600" b="1" dirty="0" smtClean="0"/>
          </a:p>
          <a:p>
            <a:pPr algn="ctr"/>
            <a:r>
              <a:rPr lang="ru-RU" sz="3600" b="1" dirty="0" err="1" smtClean="0"/>
              <a:t>суси</a:t>
            </a:r>
            <a:r>
              <a:rPr lang="ru-RU" sz="3600" b="1" dirty="0" smtClean="0"/>
              <a:t> (суши), </a:t>
            </a:r>
            <a:r>
              <a:rPr lang="ru-RU" sz="3600" b="1" dirty="0"/>
              <a:t>упакованное в виде </a:t>
            </a:r>
            <a:r>
              <a:rPr lang="ru-RU" sz="3600" b="1" dirty="0" err="1"/>
              <a:t>бэнто</a:t>
            </a:r>
            <a:r>
              <a:rPr lang="ru-RU" sz="3600" b="1" dirty="0"/>
              <a:t>.</a:t>
            </a:r>
          </a:p>
        </p:txBody>
      </p:sp>
      <p:pic>
        <p:nvPicPr>
          <p:cNvPr id="4" name="Picture 4" descr="http://img1.liveinternet.ru/images/attach/c/2/69/218/69218322_1294995787_bento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5497" y="304799"/>
            <a:ext cx="6373963" cy="4343401"/>
          </a:xfrm>
          <a:prstGeom prst="rect">
            <a:avLst/>
          </a:prstGeom>
          <a:noFill/>
        </p:spPr>
      </p:pic>
      <p:pic>
        <p:nvPicPr>
          <p:cNvPr id="3" name="Picture 2" descr="http://mtdata.ru/u1/photo032A/20889535105-0/origin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3962400"/>
            <a:ext cx="7162800" cy="50999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457200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002060"/>
                </a:solidFill>
              </a:rPr>
              <a:t>Торибэн</a:t>
            </a:r>
            <a:r>
              <a:rPr lang="ru-RU" sz="4000" b="1" dirty="0"/>
              <a:t>  — </a:t>
            </a:r>
            <a:endParaRPr lang="ru-RU" sz="4000" b="1" dirty="0" smtClean="0"/>
          </a:p>
          <a:p>
            <a:pPr algn="ctr"/>
            <a:r>
              <a:rPr lang="ru-RU" sz="4000" b="1" dirty="0" err="1" smtClean="0"/>
              <a:t>бэнто</a:t>
            </a:r>
            <a:r>
              <a:rPr lang="ru-RU" sz="4000" b="1" dirty="0" smtClean="0"/>
              <a:t> </a:t>
            </a:r>
            <a:r>
              <a:rPr lang="ru-RU" sz="4000" b="1" dirty="0"/>
              <a:t>с куриным мясом.</a:t>
            </a:r>
          </a:p>
        </p:txBody>
      </p:sp>
      <p:pic>
        <p:nvPicPr>
          <p:cNvPr id="3" name="Picture 2" descr="http://img0.liveinternet.ru/images/attach/b/3/41/235/41235353__1Lovely_Bento_by_RamaChan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3584562"/>
            <a:ext cx="7620000" cy="5407040"/>
          </a:xfrm>
          <a:prstGeom prst="rect">
            <a:avLst/>
          </a:prstGeom>
          <a:noFill/>
        </p:spPr>
      </p:pic>
      <p:pic>
        <p:nvPicPr>
          <p:cNvPr id="4" name="Picture 4" descr="http://img1.liveinternet.ru/images/attach/c/7/97/710/97710339_3437689_1265232868_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400" y="304800"/>
            <a:ext cx="5740400" cy="462363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762000"/>
            <a:ext cx="6553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002060"/>
                </a:solidFill>
              </a:rPr>
              <a:t>Дзюкубэн</a:t>
            </a:r>
            <a:r>
              <a:rPr lang="ru-RU" sz="3600" b="1" dirty="0"/>
              <a:t>  —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бэнто</a:t>
            </a:r>
            <a:r>
              <a:rPr lang="ru-RU" sz="3600" b="1" dirty="0" smtClean="0"/>
              <a:t> </a:t>
            </a:r>
            <a:r>
              <a:rPr lang="ru-RU" sz="3600" b="1" dirty="0"/>
              <a:t>школьника.</a:t>
            </a:r>
          </a:p>
        </p:txBody>
      </p:sp>
      <p:pic>
        <p:nvPicPr>
          <p:cNvPr id="3" name="Picture 2" descr="http://lifeglobe.net/media/entry/3946/sakeb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200" y="381000"/>
            <a:ext cx="5734050" cy="4294168"/>
          </a:xfrm>
          <a:prstGeom prst="rect">
            <a:avLst/>
          </a:prstGeom>
          <a:noFill/>
        </p:spPr>
      </p:pic>
      <p:pic>
        <p:nvPicPr>
          <p:cNvPr id="4" name="Picture 4" descr="http://i069.radikal.ru/1110/43/c1e1a3a855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69" y="4038600"/>
            <a:ext cx="6400431" cy="48061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0" y="928670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/>
              <a:t>Кярабэн</a:t>
            </a:r>
            <a:r>
              <a:rPr lang="en-US" altLang="ja-JP" sz="3600" b="1" dirty="0"/>
              <a:t> — </a:t>
            </a:r>
            <a:endParaRPr lang="ru-RU" altLang="ja-JP" sz="3600" b="1" dirty="0" smtClean="0"/>
          </a:p>
          <a:p>
            <a:pPr algn="ctr"/>
            <a:r>
              <a:rPr lang="ru-RU" sz="3600" b="1" dirty="0" err="1" smtClean="0"/>
              <a:t>бэнто</a:t>
            </a:r>
            <a:r>
              <a:rPr lang="ru-RU" sz="3600" b="1" dirty="0"/>
              <a:t>, сделанное в виде человечков или зверей.</a:t>
            </a:r>
          </a:p>
        </p:txBody>
      </p:sp>
      <p:pic>
        <p:nvPicPr>
          <p:cNvPr id="3" name="Picture 2" descr="http://i1.imageban.ru/out/2010/11/19/416db14ba8161cf98489b208991017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200" y="228600"/>
            <a:ext cx="6019800" cy="4521723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a/ad/Kyaraben_pan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4368800"/>
            <a:ext cx="6934200" cy="4622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vivas.ru/img/topic/17371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67" y="304800"/>
            <a:ext cx="6286333" cy="4192936"/>
          </a:xfrm>
          <a:prstGeom prst="rect">
            <a:avLst/>
          </a:prstGeom>
          <a:noFill/>
        </p:spPr>
      </p:pic>
      <p:pic>
        <p:nvPicPr>
          <p:cNvPr id="3" name="Picture 4" descr="https://pp.vk.me/c618317/v618317902/1e9ed/WWGxw56IyH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4648200"/>
            <a:ext cx="6019800" cy="4370376"/>
          </a:xfrm>
          <a:prstGeom prst="rect">
            <a:avLst/>
          </a:prstGeom>
          <a:noFill/>
        </p:spPr>
      </p:pic>
      <p:pic>
        <p:nvPicPr>
          <p:cNvPr id="4" name="Picture 2" descr="http://img.youtube.com/vi/p1WHKk9-boM/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0" y="304800"/>
            <a:ext cx="5638800" cy="42291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800"/>
            <a:ext cx="13004800" cy="2593528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vi-VN" sz="3200" b="1" dirty="0" smtClean="0"/>
              <a:t>Бэнто́—</a:t>
            </a:r>
            <a:r>
              <a:rPr lang="vi-VN" sz="3200" b="1" dirty="0"/>
              <a:t> японский термин для однопорционной упакованной еды. </a:t>
            </a:r>
            <a:endParaRPr lang="ru-RU" sz="3200" b="1" dirty="0" smtClean="0"/>
          </a:p>
          <a:p>
            <a:pPr algn="ctr"/>
            <a:r>
              <a:rPr lang="vi-VN" sz="3200" b="1" dirty="0" smtClean="0"/>
              <a:t>Традиционно </a:t>
            </a:r>
            <a:r>
              <a:rPr lang="vi-VN" sz="3200" b="1" dirty="0"/>
              <a:t>бэнто </a:t>
            </a:r>
            <a:r>
              <a:rPr lang="vi-VN" sz="3200" b="1" dirty="0" smtClean="0"/>
              <a:t>включает</a:t>
            </a:r>
            <a:r>
              <a:rPr lang="ru-RU" sz="3200" b="1" dirty="0" smtClean="0"/>
              <a:t> </a:t>
            </a:r>
            <a:r>
              <a:rPr lang="vi-VN" sz="3200" b="1" dirty="0" smtClean="0"/>
              <a:t>рис</a:t>
            </a:r>
            <a:r>
              <a:rPr lang="vi-VN" sz="3200" b="1" dirty="0"/>
              <a:t>, рыбу или мясо и один или несколько видов нарезанных сырых или маринованных овощей в одной коробке с крышкой. </a:t>
            </a:r>
          </a:p>
        </p:txBody>
      </p:sp>
      <p:pic>
        <p:nvPicPr>
          <p:cNvPr id="2050" name="Picture 2" descr="http://mywishlist.ru/pic/i/wish/orig/003/454/9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2955727"/>
            <a:ext cx="6096000" cy="5881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2/2c/Bento_box.jpg/800px-Bento_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381000"/>
            <a:ext cx="8635999" cy="6477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1200" y="7239000"/>
            <a:ext cx="8481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</a:rPr>
              <a:t>Бэнто</a:t>
            </a:r>
            <a:r>
              <a:rPr lang="ru-RU" sz="3600" b="1" dirty="0">
                <a:solidFill>
                  <a:srgbClr val="002060"/>
                </a:solidFill>
              </a:rPr>
              <a:t> за 500 </a:t>
            </a:r>
            <a:r>
              <a:rPr lang="ru-RU" sz="3600" b="1" dirty="0" smtClean="0">
                <a:solidFill>
                  <a:srgbClr val="002060"/>
                </a:solidFill>
              </a:rPr>
              <a:t>иен (313,69 рублей).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0" y="457200"/>
            <a:ext cx="11582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Первые японские </a:t>
            </a:r>
            <a:r>
              <a:rPr lang="ru-RU" sz="3600" b="1" dirty="0" err="1" smtClean="0"/>
              <a:t>обенто</a:t>
            </a:r>
            <a:r>
              <a:rPr lang="ru-RU" sz="3600" b="1" dirty="0" smtClean="0"/>
              <a:t> известны ещё с периода </a:t>
            </a:r>
            <a:r>
              <a:rPr lang="ru-RU" sz="3600" b="1" dirty="0" err="1" smtClean="0"/>
              <a:t>Камакура</a:t>
            </a:r>
            <a:r>
              <a:rPr lang="ru-RU" sz="3600" b="1" dirty="0" smtClean="0"/>
              <a:t> (1185-1333), когда его использовали путешественники.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Тогда </a:t>
            </a:r>
            <a:r>
              <a:rPr lang="ru-RU" sz="3600" b="1" dirty="0" smtClean="0"/>
              <a:t>варили и сушили рис, который получил название </a:t>
            </a:r>
            <a:r>
              <a:rPr lang="ru-RU" sz="3600" b="1" dirty="0" smtClean="0"/>
              <a:t>или </a:t>
            </a:r>
            <a:r>
              <a:rPr lang="en-US" sz="3600" b="1" dirty="0" smtClean="0"/>
              <a:t> </a:t>
            </a:r>
            <a:r>
              <a:rPr lang="en-US" sz="3600" b="1" i="1" dirty="0" smtClean="0"/>
              <a:t>«</a:t>
            </a:r>
            <a:r>
              <a:rPr lang="ru-RU" sz="3600" b="1" i="1" dirty="0" smtClean="0"/>
              <a:t>сушёная еда»</a:t>
            </a:r>
            <a:r>
              <a:rPr lang="ru-RU" sz="3600" b="1" dirty="0" smtClean="0"/>
              <a:t>. Его потом можно было бросить в горячую воду и получить сваренный рис.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Своеобразный </a:t>
            </a:r>
            <a:r>
              <a:rPr lang="ru-RU" sz="3600" b="1" dirty="0" smtClean="0"/>
              <a:t>аналог современной еды быстрого приготовления.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Затем </a:t>
            </a:r>
            <a:r>
              <a:rPr lang="ru-RU" sz="3600" b="1" dirty="0" smtClean="0"/>
              <a:t>появились лакированные коробочки, из которых стали есть рис во время любования ханами.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750800" cy="3085971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vi-VN" sz="3200" b="1" dirty="0" smtClean="0"/>
              <a:t>Коробки</a:t>
            </a:r>
            <a:r>
              <a:rPr lang="vi-VN" sz="3200" b="1" dirty="0"/>
              <a:t> </a:t>
            </a:r>
            <a:r>
              <a:rPr lang="vi-VN" sz="3200" b="1" dirty="0" smtClean="0"/>
              <a:t>могут </a:t>
            </a:r>
            <a:r>
              <a:rPr lang="vi-VN" sz="3200" b="1" dirty="0"/>
              <a:t>быть различными по форме и способу изготовления — от простых, изготовленных методами </a:t>
            </a:r>
            <a:r>
              <a:rPr lang="vi-VN" sz="3200" b="1" dirty="0" smtClean="0"/>
              <a:t>массового производства</a:t>
            </a:r>
            <a:r>
              <a:rPr lang="vi-VN" sz="3200" b="1" dirty="0"/>
              <a:t>, до контейнеров штучной работы, из редких пород дерева, лакированных, являющихся настоящими </a:t>
            </a:r>
            <a:r>
              <a:rPr lang="vi-VN" sz="3200" b="1" dirty="0" smtClean="0"/>
              <a:t>произведениями</a:t>
            </a:r>
            <a:r>
              <a:rPr lang="ru-RU" sz="3200" b="1" dirty="0" smtClean="0"/>
              <a:t> </a:t>
            </a:r>
            <a:r>
              <a:rPr lang="vi-VN" sz="3200" b="1" dirty="0" smtClean="0"/>
              <a:t>искусства.</a:t>
            </a:r>
            <a:endParaRPr lang="vi-VN" sz="3200" b="1" dirty="0"/>
          </a:p>
        </p:txBody>
      </p:sp>
      <p:pic>
        <p:nvPicPr>
          <p:cNvPr id="1026" name="Picture 2" descr="http://mywishlist.ru/pic/i/wish/orig/003/008/4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3543300"/>
            <a:ext cx="5486400" cy="5486400"/>
          </a:xfrm>
          <a:prstGeom prst="rect">
            <a:avLst/>
          </a:prstGeom>
          <a:noFill/>
        </p:spPr>
      </p:pic>
      <p:pic>
        <p:nvPicPr>
          <p:cNvPr id="1030" name="Picture 6" descr="http://mywishlist.ru/pic/i/wish/orig/002/293/090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5800" y="30480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ywishlist.ru/pic/i/wish/orig/003/117/87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28600"/>
            <a:ext cx="4762500" cy="4762500"/>
          </a:xfrm>
          <a:prstGeom prst="rect">
            <a:avLst/>
          </a:prstGeom>
          <a:noFill/>
        </p:spPr>
      </p:pic>
      <p:pic>
        <p:nvPicPr>
          <p:cNvPr id="29700" name="Picture 4" descr="http://rsc2.saatscommerce.com/img546ed5a0bc36e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990600"/>
            <a:ext cx="4800600" cy="4493362"/>
          </a:xfrm>
          <a:prstGeom prst="rect">
            <a:avLst/>
          </a:prstGeom>
          <a:noFill/>
        </p:spPr>
      </p:pic>
      <p:pic>
        <p:nvPicPr>
          <p:cNvPr id="29702" name="Picture 6" descr="http://www.tlbox.com/wp-content/uploads/2014/04/Kotobuki-280-129-2-Tiered-Bento-Bo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200" y="4343400"/>
            <a:ext cx="4797425" cy="4797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" y="304800"/>
            <a:ext cx="12217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Основным ингредиентом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обенто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является рис. Но, учитывая, что японцы готовят много блюд, но малыми порциями, то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обенто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входят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рыба, овощи, птица,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тофу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, зелень, фрукты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 и даже несъедобные украшения для придания блюду эстетики. Обязательным условием является присутствие трёх цветов: красного, жёлтого и зелёного.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6BE7"/>
                </a:solidFill>
                <a:effectLst/>
                <a:latin typeface="+mn-lt"/>
                <a:cs typeface="Arial" pitchFamily="34" charset="0"/>
                <a:hlinkClick r:id="rId2"/>
              </a:rPr>
              <a:t>  </a:t>
            </a:r>
            <a:endParaRPr kumimoji="0" lang="ru-RU" sz="96000" b="1" i="0" u="none" strike="noStrike" cap="none" normalizeH="0" baseline="0" dirty="0" smtClean="0">
              <a:ln>
                <a:noFill/>
              </a:ln>
              <a:solidFill>
                <a:srgbClr val="186BE7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1746" name="Picture 2" descr="бенто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352800"/>
            <a:ext cx="9040269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5600" y="7772400"/>
            <a:ext cx="1447800" cy="523220"/>
          </a:xfrm>
          <a:prstGeom prst="rect">
            <a:avLst/>
          </a:prstGeom>
          <a:solidFill>
            <a:srgbClr val="B3E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Green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0" y="7772400"/>
            <a:ext cx="14478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Black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3000" y="3591580"/>
            <a:ext cx="1447800" cy="52322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Yellow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1800" y="3581400"/>
            <a:ext cx="1143000" cy="523220"/>
          </a:xfrm>
          <a:prstGeom prst="rect">
            <a:avLst/>
          </a:prstGeom>
          <a:solidFill>
            <a:srgbClr val="FF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 Rounded MT Bold" pitchFamily="34" charset="0"/>
              </a:rPr>
              <a:t>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4400" y="76200"/>
            <a:ext cx="5588000" cy="6040626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vi-VN" sz="3200" b="1" dirty="0" smtClean="0"/>
              <a:t>Бэнто </a:t>
            </a:r>
            <a:r>
              <a:rPr lang="vi-VN" sz="3200" b="1" dirty="0"/>
              <a:t>широко распространены среди школьников как обед, который можно нести </a:t>
            </a:r>
            <a:endParaRPr lang="ru-RU" sz="3200" b="1" dirty="0" smtClean="0"/>
          </a:p>
          <a:p>
            <a:pPr algn="ctr"/>
            <a:r>
              <a:rPr lang="vi-VN" sz="3200" b="1" dirty="0" smtClean="0"/>
              <a:t>с </a:t>
            </a:r>
            <a:r>
              <a:rPr lang="vi-VN" sz="3200" b="1" dirty="0"/>
              <a:t>собой.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Г</a:t>
            </a:r>
            <a:r>
              <a:rPr lang="vi-VN" sz="3200" b="1" dirty="0" smtClean="0"/>
              <a:t>отовые </a:t>
            </a:r>
            <a:r>
              <a:rPr lang="vi-VN" sz="3200" b="1" dirty="0"/>
              <a:t>бэнто можно приобрести в продуктовых минимаркетах или в специальных магазинах </a:t>
            </a:r>
            <a:r>
              <a:rPr lang="vi-VN" sz="3200" b="1" dirty="0" smtClean="0"/>
              <a:t>в </a:t>
            </a:r>
            <a:r>
              <a:rPr lang="vi-VN" sz="3200" b="1" dirty="0"/>
              <a:t>любом месте </a:t>
            </a:r>
            <a:r>
              <a:rPr lang="vi-VN" sz="3200" b="1" dirty="0" smtClean="0"/>
              <a:t>Японии</a:t>
            </a:r>
            <a:r>
              <a:rPr lang="ru-RU" sz="3200" b="1" dirty="0" smtClean="0"/>
              <a:t>.</a:t>
            </a:r>
            <a:endParaRPr lang="vi-VN" sz="3200" b="1" dirty="0"/>
          </a:p>
        </p:txBody>
      </p:sp>
      <p:pic>
        <p:nvPicPr>
          <p:cNvPr id="28674" name="Picture 2" descr="http://cs622621.vk.me/v622621922/5829/UZjgcTfta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53" y="533400"/>
            <a:ext cx="7109947" cy="8248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krylatskoye.ru/content/photo/big/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381000"/>
            <a:ext cx="7620000" cy="5076826"/>
          </a:xfrm>
          <a:prstGeom prst="rect">
            <a:avLst/>
          </a:prstGeom>
          <a:noFill/>
        </p:spPr>
      </p:pic>
      <p:pic>
        <p:nvPicPr>
          <p:cNvPr id="30724" name="Picture 4" descr="http://zeltoday.ru/upload/resize_cache/iblock/881/480_340_2/881135403595cd3e95bb9d7b87ee83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886200"/>
            <a:ext cx="7261411" cy="51435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" y="642918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Тюка </a:t>
            </a:r>
            <a:r>
              <a:rPr lang="ru-RU" sz="3600" b="1" i="1" dirty="0" err="1">
                <a:solidFill>
                  <a:srgbClr val="002060"/>
                </a:solidFill>
              </a:rPr>
              <a:t>бэнто</a:t>
            </a:r>
            <a:r>
              <a:rPr lang="ru-RU" sz="3600" b="1" dirty="0">
                <a:solidFill>
                  <a:srgbClr val="002060"/>
                </a:solidFill>
              </a:rPr>
              <a:t> </a:t>
            </a:r>
            <a:r>
              <a:rPr lang="ru-RU" sz="3600" b="1" dirty="0"/>
              <a:t> </a:t>
            </a:r>
            <a:r>
              <a:rPr lang="ru-RU" sz="3600" b="1" dirty="0" smtClean="0"/>
              <a:t>—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для этого вида </a:t>
            </a:r>
            <a:r>
              <a:rPr lang="ru-RU" sz="3600" b="1" dirty="0" err="1"/>
              <a:t>бэнто</a:t>
            </a:r>
            <a:r>
              <a:rPr lang="ru-RU" sz="3600" b="1" dirty="0"/>
              <a:t> используют китайскую еду.</a:t>
            </a:r>
          </a:p>
        </p:txBody>
      </p:sp>
      <p:pic>
        <p:nvPicPr>
          <p:cNvPr id="3" name="Picture 2" descr="http://3.bp.blogspot.com/-jU1khfzxrX0/Txb6rdRIJaI/AAAAAAAAAXc/DEptoF86JAI/s1600/430741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187902"/>
            <a:ext cx="6553200" cy="5727498"/>
          </a:xfrm>
          <a:prstGeom prst="rect">
            <a:avLst/>
          </a:prstGeom>
          <a:noFill/>
        </p:spPr>
      </p:pic>
      <p:pic>
        <p:nvPicPr>
          <p:cNvPr id="4" name="Picture 4" descr="http://www2.fotki.ykt.ru/albums/userpics/17824/cooking_cut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1" y="228600"/>
            <a:ext cx="5554619" cy="541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EFDD5"/>
      </a:accent1>
      <a:accent2>
        <a:srgbClr val="FFCC00"/>
      </a:accent2>
      <a:accent3>
        <a:srgbClr val="FFFFFF"/>
      </a:accent3>
      <a:accent4>
        <a:srgbClr val="000000"/>
      </a:accent4>
      <a:accent5>
        <a:srgbClr val="FEFEE7"/>
      </a:accent5>
      <a:accent6>
        <a:srgbClr val="E7B900"/>
      </a:accent6>
      <a:hlink>
        <a:srgbClr val="CC9900"/>
      </a:hlink>
      <a:folHlink>
        <a:srgbClr val="996633"/>
      </a:folHlink>
    </a:clrScheme>
    <a:fontScheme name="Default - Title Slid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FDD5"/>
        </a:solidFill>
        <a:ln w="15875" cap="flat" cmpd="sng" algn="ctr">
          <a:solidFill>
            <a:srgbClr val="CDCDC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FDD5"/>
        </a:solidFill>
        <a:ln w="15875" cap="flat" cmpd="sng" algn="ctr">
          <a:solidFill>
            <a:srgbClr val="CDCDC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eorgia" pitchFamily="18" charset="0"/>
            <a:sym typeface="Georgia" pitchFamily="18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FDD5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EE7"/>
        </a:accent5>
        <a:accent6>
          <a:srgbClr val="E7B9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EFDD5"/>
      </a:accent1>
      <a:accent2>
        <a:srgbClr val="FFCC00"/>
      </a:accent2>
      <a:accent3>
        <a:srgbClr val="FFFFFF"/>
      </a:accent3>
      <a:accent4>
        <a:srgbClr val="000000"/>
      </a:accent4>
      <a:accent5>
        <a:srgbClr val="FEFEE7"/>
      </a:accent5>
      <a:accent6>
        <a:srgbClr val="E7B900"/>
      </a:accent6>
      <a:hlink>
        <a:srgbClr val="CC9900"/>
      </a:hlink>
      <a:folHlink>
        <a:srgbClr val="996633"/>
      </a:folHlink>
    </a:clrScheme>
    <a:fontScheme name="Default - Title and Conten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FDD5"/>
        </a:solidFill>
        <a:ln w="15875" cap="flat" cmpd="sng" algn="ctr">
          <a:solidFill>
            <a:srgbClr val="CDCDC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FDD5"/>
        </a:solidFill>
        <a:ln w="15875" cap="flat" cmpd="sng" algn="ctr">
          <a:solidFill>
            <a:srgbClr val="CDCDC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eorgia" pitchFamily="18" charset="0"/>
            <a:sym typeface="Georgia" pitchFamily="18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FDD5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EFEE7"/>
        </a:accent5>
        <a:accent6>
          <a:srgbClr val="E7B9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Pages>0</Pages>
  <Words>97</Words>
  <Characters>0</Characters>
  <PresentationFormat>Произвольный</PresentationFormat>
  <Lines>0</Lines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Default - Title Slide</vt:lpstr>
      <vt:lpstr>Default - Title and Content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Ресторан</dc:title>
  <dc:creator>kurspresent.ru</dc:creator>
  <cp:lastModifiedBy>user</cp:lastModifiedBy>
  <cp:revision>11</cp:revision>
  <dcterms:modified xsi:type="dcterms:W3CDTF">2016-10-01T19:04:40Z</dcterms:modified>
</cp:coreProperties>
</file>