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6" r:id="rId3"/>
    <p:sldId id="259" r:id="rId4"/>
    <p:sldId id="260" r:id="rId5"/>
    <p:sldId id="264" r:id="rId6"/>
    <p:sldId id="261" r:id="rId7"/>
    <p:sldId id="262" r:id="rId8"/>
    <p:sldId id="263" r:id="rId9"/>
    <p:sldId id="265" r:id="rId10"/>
    <p:sldId id="273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CCCCFF"/>
    <a:srgbClr val="CCFFFF"/>
    <a:srgbClr val="F8F8F8"/>
    <a:srgbClr val="EAEAEA"/>
    <a:srgbClr val="0000FF"/>
    <a:srgbClr val="0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1770-8C95-432C-B35C-EB32CB569167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F2B7-4910-49AD-B49A-79A02AE52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1770-8C95-432C-B35C-EB32CB569167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F2B7-4910-49AD-B49A-79A02AE52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1770-8C95-432C-B35C-EB32CB569167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F2B7-4910-49AD-B49A-79A02AE52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1770-8C95-432C-B35C-EB32CB569167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F2B7-4910-49AD-B49A-79A02AE52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1770-8C95-432C-B35C-EB32CB569167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F2B7-4910-49AD-B49A-79A02AE52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1770-8C95-432C-B35C-EB32CB569167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F2B7-4910-49AD-B49A-79A02AE52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1770-8C95-432C-B35C-EB32CB569167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F2B7-4910-49AD-B49A-79A02AE52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1770-8C95-432C-B35C-EB32CB569167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F2B7-4910-49AD-B49A-79A02AE52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1770-8C95-432C-B35C-EB32CB569167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F2B7-4910-49AD-B49A-79A02AE52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1770-8C95-432C-B35C-EB32CB569167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F2B7-4910-49AD-B49A-79A02AE52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1770-8C95-432C-B35C-EB32CB569167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F2B7-4910-49AD-B49A-79A02AE52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81770-8C95-432C-B35C-EB32CB569167}" type="datetimeFigureOut">
              <a:rPr lang="ru-RU" smtClean="0"/>
              <a:pPr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7F2B7-4910-49AD-B49A-79A02AE522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video" Target="file:///F:\&#1079;&#1072;&#1082;&#1083;&#1102;&#1095;&#1077;&#1085;&#1080;&#1077;.AVI" TargetMode="External"/><Relationship Id="rId1" Type="http://schemas.openxmlformats.org/officeDocument/2006/relationships/video" Target="file:///F:\&#1091;&#1087;&#1088;&#1072;&#1078;&#1085;&#1077;&#1085;&#1080;&#1103;%20&#1089;%20&#1084;&#1103;&#1095;&#1086;&#1084;.AVI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57908"/>
            <a:ext cx="8640960" cy="648072"/>
          </a:xfrm>
        </p:spPr>
        <p:txBody>
          <a:bodyPr>
            <a:noAutofit/>
          </a:bodyPr>
          <a:lstStyle/>
          <a:p>
            <a:r>
              <a:rPr lang="ru-RU" sz="1400" b="1" cap="all" dirty="0">
                <a:latin typeface="+mn-lt"/>
              </a:rPr>
              <a:t>Муниципальное дошкольное образовательное учреждение детский сад «сказка» октябрьского муниципального района костромской области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43DC71-8D95-9BA0-0748-763D6459F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175"/>
            <a:ext cx="8062975" cy="593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931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329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648072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000000"/>
                </a:solidFill>
              </a:rPr>
              <a:t>спортивный праздник «папа – гордость моя!»</a:t>
            </a:r>
            <a:endParaRPr lang="ru-RU" sz="2800" b="1" cap="all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F:\фото\23 2021\CIMG8663.JPG"/>
          <p:cNvPicPr>
            <a:picLocks noChangeAspect="1" noChangeArrowheads="1"/>
          </p:cNvPicPr>
          <p:nvPr/>
        </p:nvPicPr>
        <p:blipFill>
          <a:blip r:embed="rId3" cstate="print"/>
          <a:srcRect l="8861" t="21941" r="15190"/>
          <a:stretch>
            <a:fillRect/>
          </a:stretch>
        </p:blipFill>
        <p:spPr bwMode="auto">
          <a:xfrm>
            <a:off x="755576" y="692696"/>
            <a:ext cx="383004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F:\фото\23 2021\CIMG8703.JPG"/>
          <p:cNvPicPr>
            <a:picLocks noChangeAspect="1" noChangeArrowheads="1"/>
          </p:cNvPicPr>
          <p:nvPr/>
        </p:nvPicPr>
        <p:blipFill>
          <a:blip r:embed="rId4" cstate="print"/>
          <a:srcRect l="7819" r="6176"/>
          <a:stretch>
            <a:fillRect/>
          </a:stretch>
        </p:blipFill>
        <p:spPr bwMode="auto">
          <a:xfrm>
            <a:off x="4860032" y="692696"/>
            <a:ext cx="3384376" cy="2888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F:\фото\23 2021\CIMG8665.JPG"/>
          <p:cNvPicPr>
            <a:picLocks noChangeAspect="1" noChangeArrowheads="1"/>
          </p:cNvPicPr>
          <p:nvPr/>
        </p:nvPicPr>
        <p:blipFill>
          <a:blip r:embed="rId5" cstate="print"/>
          <a:srcRect l="29000" t="32000" r="30000"/>
          <a:stretch>
            <a:fillRect/>
          </a:stretch>
        </p:blipFill>
        <p:spPr bwMode="auto">
          <a:xfrm>
            <a:off x="467544" y="3717032"/>
            <a:ext cx="2880320" cy="2913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F:\фото\23 2021\CIMG8710.JPG"/>
          <p:cNvPicPr>
            <a:picLocks noChangeAspect="1" noChangeArrowheads="1"/>
          </p:cNvPicPr>
          <p:nvPr/>
        </p:nvPicPr>
        <p:blipFill>
          <a:blip r:embed="rId6" cstate="print"/>
          <a:srcRect l="8451" t="18779" r="7042" b="23005"/>
          <a:stretch>
            <a:fillRect/>
          </a:stretch>
        </p:blipFill>
        <p:spPr bwMode="auto">
          <a:xfrm>
            <a:off x="3491880" y="3717032"/>
            <a:ext cx="543544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1260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329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648072"/>
          </a:xfrm>
        </p:spPr>
        <p:txBody>
          <a:bodyPr>
            <a:noAutofit/>
          </a:bodyPr>
          <a:lstStyle/>
          <a:p>
            <a:r>
              <a:rPr lang="ru-RU" sz="2400" b="1" cap="all" dirty="0">
                <a:solidFill>
                  <a:srgbClr val="000000"/>
                </a:solidFill>
                <a:latin typeface="+mn-lt"/>
              </a:rPr>
              <a:t>Спортивный праздник «школа молодого бойца»</a:t>
            </a:r>
          </a:p>
        </p:txBody>
      </p:sp>
      <p:pic>
        <p:nvPicPr>
          <p:cNvPr id="23554" name="Picture 2" descr="F:\фото\23 февраля 2018\DSC_1039.JPG"/>
          <p:cNvPicPr>
            <a:picLocks noChangeAspect="1" noChangeArrowheads="1"/>
          </p:cNvPicPr>
          <p:nvPr/>
        </p:nvPicPr>
        <p:blipFill>
          <a:blip r:embed="rId3" cstate="print"/>
          <a:srcRect t="7595"/>
          <a:stretch>
            <a:fillRect/>
          </a:stretch>
        </p:blipFill>
        <p:spPr bwMode="auto">
          <a:xfrm>
            <a:off x="4211960" y="3628313"/>
            <a:ext cx="4702713" cy="2897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F:\фото\23 февраля 2018\DSC_08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764704"/>
            <a:ext cx="4176464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F:\фото\23 февраля 2018\DSC_0989.JPG"/>
          <p:cNvPicPr>
            <a:picLocks noChangeAspect="1" noChangeArrowheads="1"/>
          </p:cNvPicPr>
          <p:nvPr/>
        </p:nvPicPr>
        <p:blipFill>
          <a:blip r:embed="rId5" cstate="print"/>
          <a:srcRect r="22222"/>
          <a:stretch>
            <a:fillRect/>
          </a:stretch>
        </p:blipFill>
        <p:spPr bwMode="auto">
          <a:xfrm>
            <a:off x="395536" y="3645024"/>
            <a:ext cx="3384376" cy="2900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 descr="E:\Диск С 2021\Desktop\Фото детский сад\23 февраля\подгот груп 2018\DSC_0935.JPG"/>
          <p:cNvPicPr>
            <a:picLocks noChangeAspect="1" noChangeArrowheads="1"/>
          </p:cNvPicPr>
          <p:nvPr/>
        </p:nvPicPr>
        <p:blipFill>
          <a:blip r:embed="rId6" cstate="print"/>
          <a:srcRect l="4444" r="11111" b="16667"/>
          <a:stretch>
            <a:fillRect/>
          </a:stretch>
        </p:blipFill>
        <p:spPr bwMode="auto">
          <a:xfrm>
            <a:off x="4644008" y="836712"/>
            <a:ext cx="3960440" cy="2605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1260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329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648072"/>
          </a:xfrm>
        </p:spPr>
        <p:txBody>
          <a:bodyPr>
            <a:noAutofit/>
          </a:bodyPr>
          <a:lstStyle/>
          <a:p>
            <a:r>
              <a:rPr lang="ru-RU" sz="2400" b="1" cap="all" dirty="0">
                <a:solidFill>
                  <a:srgbClr val="000000"/>
                </a:solidFill>
                <a:latin typeface="+mn-lt"/>
              </a:rPr>
              <a:t>Спортивный праздник </a:t>
            </a:r>
            <a:br>
              <a:rPr lang="ru-RU" sz="2400" b="1" cap="all" dirty="0">
                <a:solidFill>
                  <a:srgbClr val="000000"/>
                </a:solidFill>
                <a:latin typeface="+mn-lt"/>
              </a:rPr>
            </a:br>
            <a:r>
              <a:rPr lang="ru-RU" sz="2400" b="1" cap="all" dirty="0">
                <a:solidFill>
                  <a:srgbClr val="000000"/>
                </a:solidFill>
                <a:latin typeface="+mn-lt"/>
              </a:rPr>
              <a:t>«Мамы разные нужны, а спортивные – важны!»</a:t>
            </a:r>
          </a:p>
        </p:txBody>
      </p:sp>
      <p:pic>
        <p:nvPicPr>
          <p:cNvPr id="1026" name="Picture 2" descr="F:\фото\день матери\CIMG8411.JPG"/>
          <p:cNvPicPr>
            <a:picLocks noChangeAspect="1" noChangeArrowheads="1"/>
          </p:cNvPicPr>
          <p:nvPr/>
        </p:nvPicPr>
        <p:blipFill>
          <a:blip r:embed="rId3" cstate="print"/>
          <a:srcRect l="11724" t="8624" r="13044" b="9306"/>
          <a:stretch>
            <a:fillRect/>
          </a:stretch>
        </p:blipFill>
        <p:spPr bwMode="auto">
          <a:xfrm>
            <a:off x="467544" y="908720"/>
            <a:ext cx="3528392" cy="2886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фото\день матери\CIMG8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3" y="3933056"/>
            <a:ext cx="3480387" cy="2610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фото\день матери\CIMG8429.JPG"/>
          <p:cNvPicPr>
            <a:picLocks noChangeAspect="1" noChangeArrowheads="1"/>
          </p:cNvPicPr>
          <p:nvPr/>
        </p:nvPicPr>
        <p:blipFill>
          <a:blip r:embed="rId5" cstate="print"/>
          <a:srcRect t="8658"/>
          <a:stretch>
            <a:fillRect/>
          </a:stretch>
        </p:blipFill>
        <p:spPr bwMode="auto">
          <a:xfrm>
            <a:off x="5076056" y="3861048"/>
            <a:ext cx="37840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F:\фото\день матери\CIMG84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908720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203848" y="3429000"/>
            <a:ext cx="2483768" cy="52322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Мама — супер,  мама класс!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Лучше в мире нету вас!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60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648072"/>
          </a:xfrm>
        </p:spPr>
        <p:txBody>
          <a:bodyPr>
            <a:noAutofit/>
          </a:bodyPr>
          <a:lstStyle/>
          <a:p>
            <a:r>
              <a:rPr lang="ru-RU" sz="2400" b="1" cap="all" dirty="0">
                <a:solidFill>
                  <a:srgbClr val="000000"/>
                </a:solidFill>
                <a:latin typeface="+mn-lt"/>
              </a:rPr>
              <a:t>Спортивный праздник </a:t>
            </a:r>
            <a:br>
              <a:rPr lang="ru-RU" sz="2400" b="1" cap="all" dirty="0">
                <a:solidFill>
                  <a:srgbClr val="000000"/>
                </a:solidFill>
                <a:latin typeface="+mn-lt"/>
              </a:rPr>
            </a:br>
            <a:r>
              <a:rPr lang="ru-RU" sz="2400" b="1" cap="all" dirty="0">
                <a:solidFill>
                  <a:srgbClr val="000000"/>
                </a:solidFill>
                <a:latin typeface="+mn-lt"/>
              </a:rPr>
              <a:t>«Моя мамочка самая спортивная»</a:t>
            </a:r>
          </a:p>
        </p:txBody>
      </p:sp>
      <p:pic>
        <p:nvPicPr>
          <p:cNvPr id="2050" name="Picture 2" descr="F:\фото\день матери 2019\CIMG0593.JPG"/>
          <p:cNvPicPr>
            <a:picLocks noChangeAspect="1" noChangeArrowheads="1"/>
          </p:cNvPicPr>
          <p:nvPr/>
        </p:nvPicPr>
        <p:blipFill>
          <a:blip r:embed="rId3" cstate="print"/>
          <a:srcRect t="14931" b="14893"/>
          <a:stretch>
            <a:fillRect/>
          </a:stretch>
        </p:blipFill>
        <p:spPr bwMode="auto">
          <a:xfrm>
            <a:off x="179512" y="836712"/>
            <a:ext cx="516712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фото\день матери 2019\CIMG0585.JPG"/>
          <p:cNvPicPr>
            <a:picLocks noChangeAspect="1" noChangeArrowheads="1"/>
          </p:cNvPicPr>
          <p:nvPr/>
        </p:nvPicPr>
        <p:blipFill>
          <a:blip r:embed="rId4" cstate="print"/>
          <a:srcRect l="4348" t="18841" r="4348"/>
          <a:stretch>
            <a:fillRect/>
          </a:stretch>
        </p:blipFill>
        <p:spPr bwMode="auto">
          <a:xfrm>
            <a:off x="5364088" y="908720"/>
            <a:ext cx="356439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фото\день матери 2019\CIMG0467.JPG"/>
          <p:cNvPicPr>
            <a:picLocks noChangeAspect="1" noChangeArrowheads="1"/>
          </p:cNvPicPr>
          <p:nvPr/>
        </p:nvPicPr>
        <p:blipFill>
          <a:blip r:embed="rId5" cstate="print"/>
          <a:srcRect l="3077" t="20513" r="1538" b="13846"/>
          <a:stretch>
            <a:fillRect/>
          </a:stretch>
        </p:blipFill>
        <p:spPr bwMode="auto">
          <a:xfrm>
            <a:off x="3842411" y="3573016"/>
            <a:ext cx="512207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211960" y="3140968"/>
            <a:ext cx="2267744" cy="52322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Мы красотки,  хоть куда!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Дети любят нас всегда!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 descr="F:\фото\день матери 2019\CIMG04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573016"/>
            <a:ext cx="360040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1260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329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8072"/>
          </a:xfrm>
        </p:spPr>
        <p:txBody>
          <a:bodyPr>
            <a:noAutofit/>
          </a:bodyPr>
          <a:lstStyle/>
          <a:p>
            <a:r>
              <a:rPr lang="ru-RU" sz="2400" b="1" cap="all" dirty="0">
                <a:solidFill>
                  <a:srgbClr val="000000"/>
                </a:solidFill>
                <a:latin typeface="+mn-lt"/>
              </a:rPr>
              <a:t>Физкультурное занятие «Путешествие на лесную полянку»</a:t>
            </a:r>
          </a:p>
        </p:txBody>
      </p:sp>
      <p:pic>
        <p:nvPicPr>
          <p:cNvPr id="1026" name="Picture 2" descr="F:\фото\по грибочки\SAM_5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5"/>
            <a:ext cx="4032448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фото\по грибочки\SAM_5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92696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фото\по грибочки\CIMG79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01008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F:\фото\по грибочки\CIMG79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9" y="3483006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1260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329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648072"/>
          </a:xfrm>
        </p:spPr>
        <p:txBody>
          <a:bodyPr>
            <a:noAutofit/>
          </a:bodyPr>
          <a:lstStyle/>
          <a:p>
            <a:r>
              <a:rPr lang="ru-RU" sz="2400" b="1" cap="all" dirty="0">
                <a:solidFill>
                  <a:srgbClr val="000000"/>
                </a:solidFill>
                <a:latin typeface="+mn-lt"/>
              </a:rPr>
              <a:t>Физкультурное занятие  «в гости к солнышку»</a:t>
            </a:r>
          </a:p>
        </p:txBody>
      </p:sp>
      <p:pic>
        <p:nvPicPr>
          <p:cNvPr id="2050" name="Picture 2" descr="F:\фото\в гости к солнышку\DSC_0188.JPG"/>
          <p:cNvPicPr>
            <a:picLocks noChangeAspect="1" noChangeArrowheads="1"/>
          </p:cNvPicPr>
          <p:nvPr/>
        </p:nvPicPr>
        <p:blipFill>
          <a:blip r:embed="rId3" cstate="print"/>
          <a:srcRect t="19413" b="16000"/>
          <a:stretch>
            <a:fillRect/>
          </a:stretch>
        </p:blipFill>
        <p:spPr bwMode="auto">
          <a:xfrm>
            <a:off x="1403648" y="3789040"/>
            <a:ext cx="652216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фото\в гости к солнышку\DSC_01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0728"/>
            <a:ext cx="421246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фото\в гости к солнышку\DSC_00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5576" y="1052736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1260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329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648072"/>
          </a:xfrm>
        </p:spPr>
        <p:txBody>
          <a:bodyPr>
            <a:noAutofit/>
          </a:bodyPr>
          <a:lstStyle/>
          <a:p>
            <a:r>
              <a:rPr lang="ru-RU" sz="2400" b="1" cap="all" dirty="0">
                <a:solidFill>
                  <a:srgbClr val="000000"/>
                </a:solidFill>
                <a:latin typeface="+mn-lt"/>
              </a:rPr>
              <a:t>Физкультурное занятие «наш веселый звонкий мяч»</a:t>
            </a:r>
          </a:p>
        </p:txBody>
      </p:sp>
      <p:pic>
        <p:nvPicPr>
          <p:cNvPr id="4097" name="Picture 1" descr="E:\Диск С 2021\Desktop\Фото детский сад\Совместные занятия с родителям\Наш веселый мяч гр елочка 2022\CIMG3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861048"/>
            <a:ext cx="4456159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E:\Диск С 2021\Desktop\Фото детский сад\Совместные занятия с родителям\Наш веселый мяч гр елочка 2022\CIMG3080.JPG"/>
          <p:cNvPicPr>
            <a:picLocks noChangeAspect="1" noChangeArrowheads="1"/>
          </p:cNvPicPr>
          <p:nvPr/>
        </p:nvPicPr>
        <p:blipFill>
          <a:blip r:embed="rId4" cstate="print"/>
          <a:srcRect r="10435"/>
          <a:stretch>
            <a:fillRect/>
          </a:stretch>
        </p:blipFill>
        <p:spPr bwMode="auto">
          <a:xfrm>
            <a:off x="323528" y="908720"/>
            <a:ext cx="4461871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E:\Диск С 2021\Desktop\Фото детский сад\Совместные занятия с родителям\Наш веселый мяч гр елочка 2022\CIMG3073.JPG"/>
          <p:cNvPicPr>
            <a:picLocks noChangeAspect="1" noChangeArrowheads="1"/>
          </p:cNvPicPr>
          <p:nvPr/>
        </p:nvPicPr>
        <p:blipFill>
          <a:blip r:embed="rId5" cstate="print"/>
          <a:srcRect l="8413" r="14159"/>
          <a:stretch>
            <a:fillRect/>
          </a:stretch>
        </p:blipFill>
        <p:spPr bwMode="auto">
          <a:xfrm>
            <a:off x="4932040" y="908720"/>
            <a:ext cx="3851920" cy="2804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E:\Диск С 2021\Desktop\Фото детский сад\Совместные занятия с родителям\Наш веселый мяч гр елочка 2022\CIMG3041.JPG"/>
          <p:cNvPicPr>
            <a:picLocks noChangeAspect="1" noChangeArrowheads="1"/>
          </p:cNvPicPr>
          <p:nvPr/>
        </p:nvPicPr>
        <p:blipFill>
          <a:blip r:embed="rId6" cstate="print"/>
          <a:srcRect l="4122" t="18281" r="23739"/>
          <a:stretch>
            <a:fillRect/>
          </a:stretch>
        </p:blipFill>
        <p:spPr bwMode="auto">
          <a:xfrm>
            <a:off x="4788024" y="3861048"/>
            <a:ext cx="4025704" cy="2642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1260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329"/>
            <a:ext cx="9144000" cy="6857999"/>
          </a:xfrm>
          <a:prstGeom prst="rect">
            <a:avLst/>
          </a:prstGeom>
        </p:spPr>
      </p:pic>
      <p:pic>
        <p:nvPicPr>
          <p:cNvPr id="3074" name="Picture 2" descr="F:\фото\в гости к солнышку\DSC_0122.JPG"/>
          <p:cNvPicPr>
            <a:picLocks noChangeAspect="1" noChangeArrowheads="1"/>
          </p:cNvPicPr>
          <p:nvPr/>
        </p:nvPicPr>
        <p:blipFill>
          <a:blip r:embed="rId3" cstate="print"/>
          <a:srcRect l="20362" t="8330" r="35211"/>
          <a:stretch>
            <a:fillRect/>
          </a:stretch>
        </p:blipFill>
        <p:spPr bwMode="auto">
          <a:xfrm>
            <a:off x="7236296" y="0"/>
            <a:ext cx="1728192" cy="2377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фото\23 февраля 2018\DSC_1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3307296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фото\23 2017\CIMG6020.JPG"/>
          <p:cNvPicPr>
            <a:picLocks noChangeAspect="1" noChangeArrowheads="1"/>
          </p:cNvPicPr>
          <p:nvPr/>
        </p:nvPicPr>
        <p:blipFill>
          <a:blip r:embed="rId5" cstate="print"/>
          <a:srcRect l="27273" t="12228" r="16477"/>
          <a:stretch>
            <a:fillRect/>
          </a:stretch>
        </p:blipFill>
        <p:spPr bwMode="auto">
          <a:xfrm>
            <a:off x="7020272" y="2348880"/>
            <a:ext cx="1872208" cy="219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F:\фото\23 2017\CIMG6018.JPG"/>
          <p:cNvPicPr>
            <a:picLocks noChangeAspect="1" noChangeArrowheads="1"/>
          </p:cNvPicPr>
          <p:nvPr/>
        </p:nvPicPr>
        <p:blipFill>
          <a:blip r:embed="rId6" cstate="print"/>
          <a:srcRect r="13889"/>
          <a:stretch>
            <a:fillRect/>
          </a:stretch>
        </p:blipFill>
        <p:spPr bwMode="auto">
          <a:xfrm>
            <a:off x="75500" y="4221088"/>
            <a:ext cx="2659788" cy="2316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F:\фото\день матери 2019\CIMG04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509120"/>
            <a:ext cx="2819805" cy="2114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F:\фото\игра викторина\CIMG03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4221088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F:\фото\игра викторина\CIMG0380.JPG"/>
          <p:cNvPicPr>
            <a:picLocks noChangeAspect="1" noChangeArrowheads="1"/>
          </p:cNvPicPr>
          <p:nvPr/>
        </p:nvPicPr>
        <p:blipFill>
          <a:blip r:embed="rId9" cstate="print"/>
          <a:srcRect b="25862"/>
          <a:stretch>
            <a:fillRect/>
          </a:stretch>
        </p:blipFill>
        <p:spPr bwMode="auto">
          <a:xfrm>
            <a:off x="3419872" y="188640"/>
            <a:ext cx="3672408" cy="2041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989016" y="2667982"/>
            <a:ext cx="3959248" cy="95410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Родители у нас – народ прекрасный,</a:t>
            </a:r>
            <a:endParaRPr kumimoji="0" lang="ru-RU" sz="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Смысл воспитания для них, предельно ясный.</a:t>
            </a:r>
            <a:endParaRPr kumimoji="0" lang="ru-RU" sz="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Ведь только творчество и труд,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Нам личность в будущем дадут</a:t>
            </a:r>
            <a:r>
              <a:rPr kumimoji="0" lang="ru-RU" sz="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  <a:endParaRPr kumimoji="0" lang="ru-RU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082" name="Picture 10" descr="E:\Диск С 2021\Desktop\Фото детский сад\день матери ноябрь\день матери\SAM_3866.JPG"/>
          <p:cNvPicPr>
            <a:picLocks noChangeAspect="1" noChangeArrowheads="1"/>
          </p:cNvPicPr>
          <p:nvPr/>
        </p:nvPicPr>
        <p:blipFill>
          <a:blip r:embed="rId10" cstate="print"/>
          <a:srcRect l="13081" t="10907" b="13954"/>
          <a:stretch>
            <a:fillRect/>
          </a:stretch>
        </p:blipFill>
        <p:spPr bwMode="auto">
          <a:xfrm>
            <a:off x="251520" y="2348880"/>
            <a:ext cx="266548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1260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329"/>
            <a:ext cx="9144000" cy="6857999"/>
          </a:xfrm>
          <a:prstGeom prst="rect">
            <a:avLst/>
          </a:prstGeom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971600" y="2492896"/>
            <a:ext cx="7416824" cy="255454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Спасибо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за внимание!</a:t>
            </a:r>
            <a:endParaRPr kumimoji="0" lang="ru-RU" sz="8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41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648072"/>
          </a:xfrm>
        </p:spPr>
        <p:txBody>
          <a:bodyPr>
            <a:noAutofit/>
          </a:bodyPr>
          <a:lstStyle/>
          <a:p>
            <a:r>
              <a:rPr lang="ru-RU" sz="1400" b="1" cap="all" dirty="0">
                <a:latin typeface="+mn-lt"/>
              </a:rPr>
              <a:t>Муниципальное дошкольное образовательное учреждение детский сад «сказка» октябрьского муниципального района костромской области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6D669D4-1A7B-4344-6557-A5F6AC6332EA}"/>
              </a:ext>
            </a:extLst>
          </p:cNvPr>
          <p:cNvSpPr txBox="1">
            <a:spLocks/>
          </p:cNvSpPr>
          <p:nvPr/>
        </p:nvSpPr>
        <p:spPr>
          <a:xfrm>
            <a:off x="719572" y="2132856"/>
            <a:ext cx="7704856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1" cap="all" dirty="0">
                <a:solidFill>
                  <a:srgbClr val="0000FF"/>
                </a:solidFill>
                <a:latin typeface="+mn-lt"/>
                <a:ea typeface="Segoe UI Black" panose="020B0A02040204020203" pitchFamily="34" charset="0"/>
              </a:rPr>
              <a:t>«Совместно проведенные физкультурные занятия, праздники, досуги в детском саду как одна из форм приобщения детей и родителей к здоровому образу жизни»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53F839A-82EE-0E9E-3C72-D3797CC4D749}"/>
              </a:ext>
            </a:extLst>
          </p:cNvPr>
          <p:cNvSpPr txBox="1">
            <a:spLocks/>
          </p:cNvSpPr>
          <p:nvPr/>
        </p:nvSpPr>
        <p:spPr>
          <a:xfrm>
            <a:off x="1763688" y="6396496"/>
            <a:ext cx="6192688" cy="257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cap="all" dirty="0">
                <a:latin typeface="+mn-lt"/>
              </a:rPr>
              <a:t>Подготовила: инструктор по физической культуре Цыберт Наталья Витальевна</a:t>
            </a:r>
          </a:p>
        </p:txBody>
      </p:sp>
      <p:pic>
        <p:nvPicPr>
          <p:cNvPr id="1026" name="Picture 2" descr="E:\Диск С 2021\Desktop\Цыберт Н.В\Картинки\Детские картинки фоны\family-exercise-clipart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293096"/>
            <a:ext cx="3312368" cy="2003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0967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329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1296144"/>
          </a:xfrm>
        </p:spPr>
        <p:txBody>
          <a:bodyPr>
            <a:noAutofit/>
          </a:bodyPr>
          <a:lstStyle/>
          <a:p>
            <a:r>
              <a:rPr lang="ru-RU" sz="2000" b="1" cap="all" dirty="0">
                <a:solidFill>
                  <a:srgbClr val="000000"/>
                </a:solidFill>
                <a:latin typeface="+mn-lt"/>
              </a:rPr>
              <a:t> взаимодействие с семьями по вопросам организации режима двигательной активности ребенка, мы используем в детском саду  следующие формы работы: </a:t>
            </a:r>
          </a:p>
        </p:txBody>
      </p:sp>
      <p:sp>
        <p:nvSpPr>
          <p:cNvPr id="5" name="Овал 4"/>
          <p:cNvSpPr/>
          <p:nvPr/>
        </p:nvSpPr>
        <p:spPr>
          <a:xfrm rot="19595772">
            <a:off x="998704" y="4181482"/>
            <a:ext cx="1944216" cy="1728192"/>
          </a:xfrm>
          <a:prstGeom prst="ellipse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Неделя здоровья</a:t>
            </a:r>
          </a:p>
        </p:txBody>
      </p:sp>
      <p:sp>
        <p:nvSpPr>
          <p:cNvPr id="13" name="Овал 12"/>
          <p:cNvSpPr/>
          <p:nvPr/>
        </p:nvSpPr>
        <p:spPr>
          <a:xfrm rot="19997880">
            <a:off x="439762" y="1330870"/>
            <a:ext cx="2483339" cy="2546687"/>
          </a:xfrm>
          <a:prstGeom prst="ellipse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Совместные физкультурные занятия, досуги, праздники, родительские собрания</a:t>
            </a:r>
          </a:p>
        </p:txBody>
      </p:sp>
      <p:sp>
        <p:nvSpPr>
          <p:cNvPr id="14" name="Овал 13"/>
          <p:cNvSpPr/>
          <p:nvPr/>
        </p:nvSpPr>
        <p:spPr>
          <a:xfrm rot="1107836">
            <a:off x="6078910" y="1290015"/>
            <a:ext cx="2304256" cy="2160240"/>
          </a:xfrm>
          <a:prstGeom prst="ellipse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Наглядные уголки для родителей, стенды, папки-передвижки.</a:t>
            </a:r>
          </a:p>
        </p:txBody>
      </p:sp>
      <p:sp>
        <p:nvSpPr>
          <p:cNvPr id="16" name="Овал 15"/>
          <p:cNvSpPr/>
          <p:nvPr/>
        </p:nvSpPr>
        <p:spPr>
          <a:xfrm>
            <a:off x="3275856" y="1412776"/>
            <a:ext cx="2376264" cy="1368152"/>
          </a:xfrm>
          <a:prstGeom prst="ellipse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Консультации,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беседы</a:t>
            </a:r>
          </a:p>
        </p:txBody>
      </p:sp>
      <p:sp>
        <p:nvSpPr>
          <p:cNvPr id="18" name="Овал 17"/>
          <p:cNvSpPr/>
          <p:nvPr/>
        </p:nvSpPr>
        <p:spPr>
          <a:xfrm>
            <a:off x="3491880" y="3140968"/>
            <a:ext cx="2079848" cy="172819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FF"/>
                </a:solidFill>
              </a:rPr>
              <a:t>Формы работы с родителями</a:t>
            </a:r>
          </a:p>
        </p:txBody>
      </p:sp>
      <p:sp>
        <p:nvSpPr>
          <p:cNvPr id="19" name="Овал 18"/>
          <p:cNvSpPr/>
          <p:nvPr/>
        </p:nvSpPr>
        <p:spPr>
          <a:xfrm>
            <a:off x="3275856" y="5157192"/>
            <a:ext cx="2592288" cy="1440160"/>
          </a:xfrm>
          <a:prstGeom prst="ellipse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Выпуск газет на спортивные темы</a:t>
            </a:r>
          </a:p>
        </p:txBody>
      </p:sp>
      <p:sp>
        <p:nvSpPr>
          <p:cNvPr id="21" name="Овал 20"/>
          <p:cNvSpPr/>
          <p:nvPr/>
        </p:nvSpPr>
        <p:spPr>
          <a:xfrm rot="1461010">
            <a:off x="6137945" y="3968968"/>
            <a:ext cx="1944216" cy="1728192"/>
          </a:xfrm>
          <a:prstGeom prst="ellipse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Выставки рисунков, 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20766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48680"/>
            <a:ext cx="8640960" cy="1728192"/>
          </a:xfrm>
        </p:spPr>
        <p:txBody>
          <a:bodyPr>
            <a:noAutofit/>
          </a:bodyPr>
          <a:lstStyle/>
          <a:p>
            <a:pPr indent="90170" algn="just">
              <a:lnSpc>
                <a:spcPct val="115000"/>
              </a:lnSpc>
              <a:spcAft>
                <a:spcPts val="1000"/>
              </a:spcAft>
            </a:pPr>
            <a:br>
              <a:rPr lang="ru-RU" sz="2400" b="1" cap="all" dirty="0">
                <a:solidFill>
                  <a:srgbClr val="000000"/>
                </a:solidFill>
                <a:latin typeface="+mn-lt"/>
              </a:rPr>
            </a:br>
            <a:r>
              <a:rPr lang="ru-RU" sz="2400" b="1" cap="all" dirty="0">
                <a:solidFill>
                  <a:srgbClr val="000000"/>
                </a:solidFill>
                <a:latin typeface="+mn-lt"/>
              </a:rPr>
              <a:t>Цель: </a:t>
            </a:r>
            <a:br>
              <a:rPr lang="ru-RU" sz="2400" b="1" cap="all" dirty="0">
                <a:solidFill>
                  <a:srgbClr val="000000"/>
                </a:solidFill>
                <a:latin typeface="+mn-lt"/>
              </a:rPr>
            </a:b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активного вовлечения родителей в образовательную деятельность в соответствии с ФГОС, для успешного решения задач физического развития.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dirty="0"/>
            </a:br>
            <a:endParaRPr lang="ru-RU" sz="2800" b="1" cap="all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 txBox="1">
            <a:spLocks/>
          </p:cNvSpPr>
          <p:nvPr/>
        </p:nvSpPr>
        <p:spPr>
          <a:xfrm>
            <a:off x="503040" y="1988840"/>
            <a:ext cx="864096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Задачи: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683568" y="3068960"/>
            <a:ext cx="80648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повышение компетенции родителей в физическом развитии и воспитании ребёнка;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4094203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000" dirty="0"/>
              <a:t>приобщение родителей  к  участию в жизни детского сада через</a:t>
            </a:r>
          </a:p>
          <a:p>
            <a:pPr algn="just"/>
            <a:r>
              <a:rPr lang="ru-RU" sz="2000" dirty="0"/>
              <a:t>поиск и внедрение наиболее эффективных форм работы;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75E71-9F23-F2C1-B69B-FF4E1034F914}"/>
              </a:ext>
            </a:extLst>
          </p:cNvPr>
          <p:cNvSpPr txBox="1"/>
          <p:nvPr/>
        </p:nvSpPr>
        <p:spPr>
          <a:xfrm>
            <a:off x="611560" y="5059282"/>
            <a:ext cx="80648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- </a:t>
            </a:r>
            <a:r>
              <a:rPr lang="ru-RU" sz="2000" dirty="0"/>
              <a:t>способствовать созданию содружества «родители – дети – педагоги» через активное включение родителей в образовательный процесс в рамках сохранения и укрепления здоровья детей и их физического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761260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2329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792088"/>
          </a:xfrm>
        </p:spPr>
        <p:txBody>
          <a:bodyPr>
            <a:noAutofit/>
          </a:bodyPr>
          <a:lstStyle/>
          <a:p>
            <a:r>
              <a:rPr lang="ru-RU" sz="2400" b="1" cap="all" dirty="0">
                <a:solidFill>
                  <a:srgbClr val="000000"/>
                </a:solidFill>
                <a:latin typeface="+mn-lt"/>
              </a:rPr>
              <a:t>Родительские собрания</a:t>
            </a:r>
            <a:r>
              <a:rPr lang="ru-RU" sz="2400" b="1" dirty="0"/>
              <a:t> </a:t>
            </a:r>
            <a:br>
              <a:rPr lang="ru-RU" sz="2800" b="1" dirty="0"/>
            </a:br>
            <a:r>
              <a:rPr lang="ru-RU" sz="2800" b="1" dirty="0"/>
              <a:t>«Где прячется наше здоровье?»</a:t>
            </a:r>
            <a:r>
              <a:rPr lang="ru-RU" sz="2800" dirty="0"/>
              <a:t> </a:t>
            </a:r>
            <a:endParaRPr lang="ru-RU" sz="2800" b="1" cap="all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" name="упражнения с мячом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67544" y="1340768"/>
            <a:ext cx="3744416" cy="2808312"/>
          </a:xfrm>
          <a:prstGeom prst="rect">
            <a:avLst/>
          </a:prstGeom>
        </p:spPr>
      </p:pic>
      <p:pic>
        <p:nvPicPr>
          <p:cNvPr id="5" name="заключение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004048" y="3807042"/>
            <a:ext cx="3744416" cy="2808312"/>
          </a:xfrm>
          <a:prstGeom prst="rect">
            <a:avLst/>
          </a:prstGeom>
        </p:spPr>
      </p:pic>
      <p:pic>
        <p:nvPicPr>
          <p:cNvPr id="1026" name="Picture 2" descr="E:\Диск С 2021\Desktop\Цыберт Н.В\Картинки\Детские картинки фоны\картинки\14013_X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293096"/>
            <a:ext cx="3838783" cy="2303645"/>
          </a:xfrm>
          <a:prstGeom prst="rect">
            <a:avLst/>
          </a:prstGeom>
          <a:noFill/>
        </p:spPr>
      </p:pic>
      <p:pic>
        <p:nvPicPr>
          <p:cNvPr id="1027" name="Picture 3" descr="E:\Диск С 2021\Desktop\Цыберт Н.В\Картинки\Детские картинки фоны\фоны\1786732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1772816"/>
            <a:ext cx="4320480" cy="1755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126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329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64096"/>
          </a:xfrm>
        </p:spPr>
        <p:txBody>
          <a:bodyPr>
            <a:noAutofit/>
          </a:bodyPr>
          <a:lstStyle/>
          <a:p>
            <a:r>
              <a:rPr lang="ru-RU" sz="2400" b="1" cap="all" dirty="0">
                <a:solidFill>
                  <a:srgbClr val="000000"/>
                </a:solidFill>
                <a:latin typeface="+mn-lt"/>
              </a:rPr>
              <a:t>Родительское собрание </a:t>
            </a:r>
            <a:br>
              <a:rPr lang="ru-RU" sz="2800" b="1" cap="all" dirty="0">
                <a:solidFill>
                  <a:srgbClr val="000000"/>
                </a:solidFill>
                <a:latin typeface="+mn-lt"/>
              </a:rPr>
            </a:br>
            <a:r>
              <a:rPr lang="ru-RU" sz="2800" b="1" dirty="0"/>
              <a:t>«Поговорим о здоровье». </a:t>
            </a:r>
            <a:endParaRPr lang="ru-RU" sz="2800" b="1" cap="all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050" name="Picture 2" descr="F:\фото\родит собрание медвеж\CIMG6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3816423" cy="2862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фото\родит собрание медвеж\CIMG6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24744"/>
            <a:ext cx="3816424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фото\родит собрание медвеж\CIMG57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933056"/>
            <a:ext cx="3744416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F:\фото\родит собрание медвеж\CIMG6081.JPG"/>
          <p:cNvPicPr>
            <a:picLocks noChangeAspect="1" noChangeArrowheads="1"/>
          </p:cNvPicPr>
          <p:nvPr/>
        </p:nvPicPr>
        <p:blipFill>
          <a:blip r:embed="rId6" cstate="print"/>
          <a:srcRect l="5357" b="17280"/>
          <a:stretch>
            <a:fillRect/>
          </a:stretch>
        </p:blipFill>
        <p:spPr bwMode="auto">
          <a:xfrm>
            <a:off x="5004048" y="4005064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1260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329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648072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000000"/>
                </a:solidFill>
                <a:latin typeface="+mn-lt"/>
              </a:rPr>
              <a:t>КВН «Школа здорового образа жизни»</a:t>
            </a:r>
          </a:p>
        </p:txBody>
      </p:sp>
      <p:pic>
        <p:nvPicPr>
          <p:cNvPr id="1026" name="Picture 2" descr="F:\фото\игра викторина\CIMG83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E:\Диск С 2021\Desktop\Фото детский сад\Родительские собрания\игра-викторина 2018\CIMG8368.JPG"/>
          <p:cNvPicPr>
            <a:picLocks noChangeAspect="1" noChangeArrowheads="1"/>
          </p:cNvPicPr>
          <p:nvPr/>
        </p:nvPicPr>
        <p:blipFill>
          <a:blip r:embed="rId4" cstate="print"/>
          <a:srcRect b="12155"/>
          <a:stretch>
            <a:fillRect/>
          </a:stretch>
        </p:blipFill>
        <p:spPr bwMode="auto">
          <a:xfrm>
            <a:off x="4716016" y="764704"/>
            <a:ext cx="420046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E:\Диск С 2021\Desktop\Фото детский сад\Родительские собрания\игра-викторина 2018\CIMG83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3" y="3645024"/>
            <a:ext cx="4056451" cy="304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E:\Диск С 2021\Desktop\Фото детский сад\Родительские собрания\игра-викторина 2018\CIMG83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789040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563888" y="3167970"/>
            <a:ext cx="2664296" cy="95410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Здоровья день, день красоты,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Его все любят – я и ты.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 все вокруг твердят всегда: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«Здоровым быть – вот это да!»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60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648072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000000"/>
                </a:solidFill>
                <a:latin typeface="+mn-lt"/>
              </a:rPr>
              <a:t>Игра-викторина «Мы здоровью скажем – ДА»</a:t>
            </a:r>
          </a:p>
        </p:txBody>
      </p:sp>
      <p:pic>
        <p:nvPicPr>
          <p:cNvPr id="2050" name="Picture 2" descr="E:\Диск С 2021\Desktop\Фото детский сад\Родительские собрания\игра-викторина ноябрь 2019\CIMG0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764704"/>
            <a:ext cx="3816424" cy="2718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E:\Диск С 2021\Desktop\Фото детский сад\Родительские собрания\игра-викторина ноябрь 2019\CIMG0391.JPG"/>
          <p:cNvPicPr>
            <a:picLocks noChangeAspect="1" noChangeArrowheads="1"/>
          </p:cNvPicPr>
          <p:nvPr/>
        </p:nvPicPr>
        <p:blipFill>
          <a:blip r:embed="rId4" cstate="print"/>
          <a:srcRect t="15493"/>
          <a:stretch>
            <a:fillRect/>
          </a:stretch>
        </p:blipFill>
        <p:spPr bwMode="auto">
          <a:xfrm>
            <a:off x="395536" y="692696"/>
            <a:ext cx="4090053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E:\Диск С 2021\Desktop\Фото детский сад\Родительские собрания\игра-викторина ноябрь 2019\CIMG0388.JPG"/>
          <p:cNvPicPr>
            <a:picLocks noChangeAspect="1" noChangeArrowheads="1"/>
          </p:cNvPicPr>
          <p:nvPr/>
        </p:nvPicPr>
        <p:blipFill>
          <a:blip r:embed="rId5" cstate="print"/>
          <a:srcRect l="6522" r="8696"/>
          <a:stretch>
            <a:fillRect/>
          </a:stretch>
        </p:blipFill>
        <p:spPr bwMode="auto">
          <a:xfrm>
            <a:off x="395536" y="3356992"/>
            <a:ext cx="4032448" cy="3184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E:\Диск С 2021\Desktop\Фото детский сад\Родительские собрания\игра-викторина ноябрь 2019\CIMG03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573016"/>
            <a:ext cx="376841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6D669D4-1A7B-4344-6557-A5F6AC6332EA}"/>
              </a:ext>
            </a:extLst>
          </p:cNvPr>
          <p:cNvSpPr txBox="1">
            <a:spLocks/>
          </p:cNvSpPr>
          <p:nvPr/>
        </p:nvSpPr>
        <p:spPr>
          <a:xfrm>
            <a:off x="3203848" y="2852936"/>
            <a:ext cx="3384376" cy="1152128"/>
          </a:xfrm>
          <a:prstGeom prst="rect">
            <a:avLst/>
          </a:prstGeom>
          <a:solidFill>
            <a:srgbClr val="CCECFF"/>
          </a:solidFill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latin typeface="+mn-lt"/>
                <a:ea typeface="Segoe UI Black" panose="020B0A02040204020203" pitchFamily="34" charset="0"/>
              </a:rPr>
              <a:t> </a:t>
            </a:r>
            <a:r>
              <a:rPr lang="ru-RU" sz="1400" b="1" dirty="0"/>
              <a:t>Пусть Викторина  надолго запомниться.</a:t>
            </a:r>
          </a:p>
          <a:p>
            <a:r>
              <a:rPr lang="ru-RU" sz="1400" b="1" dirty="0"/>
              <a:t>Пусть все желания ваши исполняться,</a:t>
            </a:r>
          </a:p>
          <a:p>
            <a:r>
              <a:rPr lang="ru-RU" sz="1400" b="1" dirty="0"/>
              <a:t>Пусть все болезни пройдут стороной,</a:t>
            </a:r>
          </a:p>
          <a:p>
            <a:r>
              <a:rPr lang="ru-RU" sz="1400" b="1" dirty="0"/>
              <a:t>А физкультура вам станет родной</a:t>
            </a:r>
            <a:endParaRPr lang="ru-RU" sz="1400" b="1" dirty="0">
              <a:latin typeface="+mn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60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DE80-6EA3-00D4-DB55-1088D0354B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329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8C9C5-5E9C-F184-1F63-17927E62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648072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000000"/>
                </a:solidFill>
              </a:rPr>
              <a:t>спортивный праздник «Будем в Армии служить»</a:t>
            </a:r>
            <a:endParaRPr lang="ru-RU" sz="2800" b="1" cap="all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075" name="Picture 3" descr="F:\фото\23 2017\CIMG6015.JPG"/>
          <p:cNvPicPr>
            <a:picLocks noChangeAspect="1" noChangeArrowheads="1"/>
          </p:cNvPicPr>
          <p:nvPr/>
        </p:nvPicPr>
        <p:blipFill>
          <a:blip r:embed="rId3" cstate="print"/>
          <a:srcRect t="6073" r="9524"/>
          <a:stretch>
            <a:fillRect/>
          </a:stretch>
        </p:blipFill>
        <p:spPr bwMode="auto">
          <a:xfrm>
            <a:off x="4932040" y="836712"/>
            <a:ext cx="3816424" cy="2771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фото\23 2017\CIMG5979.JPG"/>
          <p:cNvPicPr>
            <a:picLocks noChangeAspect="1" noChangeArrowheads="1"/>
          </p:cNvPicPr>
          <p:nvPr/>
        </p:nvPicPr>
        <p:blipFill>
          <a:blip r:embed="rId4" cstate="print"/>
          <a:srcRect t="16129"/>
          <a:stretch>
            <a:fillRect/>
          </a:stretch>
        </p:blipFill>
        <p:spPr bwMode="auto">
          <a:xfrm>
            <a:off x="251520" y="836712"/>
            <a:ext cx="4320480" cy="2717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F:\фото\23 2017\CIMG5947.JPG"/>
          <p:cNvPicPr>
            <a:picLocks noChangeAspect="1" noChangeArrowheads="1"/>
          </p:cNvPicPr>
          <p:nvPr/>
        </p:nvPicPr>
        <p:blipFill>
          <a:blip r:embed="rId5" cstate="print"/>
          <a:srcRect l="7877" t="13889" r="7407"/>
          <a:stretch>
            <a:fillRect/>
          </a:stretch>
        </p:blipFill>
        <p:spPr bwMode="auto">
          <a:xfrm>
            <a:off x="4932040" y="3645024"/>
            <a:ext cx="3888432" cy="279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F:\фото\23 2017\CIMG5943.JPG"/>
          <p:cNvPicPr>
            <a:picLocks noChangeAspect="1" noChangeArrowheads="1"/>
          </p:cNvPicPr>
          <p:nvPr/>
        </p:nvPicPr>
        <p:blipFill>
          <a:blip r:embed="rId6" cstate="print"/>
          <a:srcRect l="17898" t="16008" b="18182"/>
          <a:stretch>
            <a:fillRect/>
          </a:stretch>
        </p:blipFill>
        <p:spPr bwMode="auto">
          <a:xfrm>
            <a:off x="395536" y="3645024"/>
            <a:ext cx="410445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12609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414</Words>
  <Application>Microsoft Office PowerPoint</Application>
  <PresentationFormat>Экран (4:3)</PresentationFormat>
  <Paragraphs>49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Муниципальное дошкольное образовательное учреждение детский сад «сказка» октябрьского муниципального района костромской области</vt:lpstr>
      <vt:lpstr>Муниципальное дошкольное образовательное учреждение детский сад «сказка» октябрьского муниципального района костромской области</vt:lpstr>
      <vt:lpstr> взаимодействие с семьями по вопросам организации режима двигательной активности ребенка, мы используем в детском саду  следующие формы работы: </vt:lpstr>
      <vt:lpstr> Цель:  Создание условий для активного вовлечения родителей в образовательную деятельность в соответствии с ФГОС, для успешного решения задач физического развития.  </vt:lpstr>
      <vt:lpstr>Родительские собрания  «Где прячется наше здоровье?» </vt:lpstr>
      <vt:lpstr>Родительское собрание  «Поговорим о здоровье». </vt:lpstr>
      <vt:lpstr>КВН «Школа здорового образа жизни»</vt:lpstr>
      <vt:lpstr>Игра-викторина «Мы здоровью скажем – ДА»</vt:lpstr>
      <vt:lpstr>спортивный праздник «Будем в Армии служить»</vt:lpstr>
      <vt:lpstr>спортивный праздник «папа – гордость моя!»</vt:lpstr>
      <vt:lpstr>Спортивный праздник «школа молодого бойца»</vt:lpstr>
      <vt:lpstr>Спортивный праздник  «Мамы разные нужны, а спортивные – важны!»</vt:lpstr>
      <vt:lpstr>Спортивный праздник  «Моя мамочка самая спортивная»</vt:lpstr>
      <vt:lpstr>Физкультурное занятие «Путешествие на лесную полянку»</vt:lpstr>
      <vt:lpstr>Физкультурное занятие  «в гости к солнышку»</vt:lpstr>
      <vt:lpstr>Физкультурное занятие «наш веселый звонкий мяч»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Сказка</dc:creator>
  <cp:lastModifiedBy>Сказка</cp:lastModifiedBy>
  <cp:revision>51</cp:revision>
  <dcterms:created xsi:type="dcterms:W3CDTF">2022-09-21T08:49:10Z</dcterms:created>
  <dcterms:modified xsi:type="dcterms:W3CDTF">2022-09-26T11:17:01Z</dcterms:modified>
</cp:coreProperties>
</file>