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79" r:id="rId1"/>
  </p:sldMasterIdLst>
  <p:notesMasterIdLst>
    <p:notesMasterId r:id="rId2"/>
  </p:notesMasterIdLst>
  <p:sldIdLst>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Lst>
  <p:sldSz type="screen4x3" cy="6858000" cx="9144000"/>
  <p:notesSz cx="6858000" cy="9144000"/>
  <p:defaultText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p:scale>
          <a:sx n="60" d="100"/>
          <a:sy n="60" d="100"/>
        </p:scale>
        <p:origin x="-165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tableStyles" Target="tableStyles.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79" name=""/>
        <p:cNvGrpSpPr/>
        <p:nvPr/>
      </p:nvGrpSpPr>
      <p:grpSpPr>
        <a:xfrm>
          <a:off x="0" y="0"/>
          <a:ext cx="0" cy="0"/>
          <a:chOff x="0" y="0"/>
          <a:chExt cx="0" cy="0"/>
        </a:xfrm>
      </p:grpSpPr>
      <p:sp>
        <p:nvSpPr>
          <p:cNvPr id="104867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Титульный слайд">
    <p:spTree>
      <p:nvGrpSpPr>
        <p:cNvPr id="67" name=""/>
        <p:cNvGrpSpPr/>
        <p:nvPr/>
      </p:nvGrpSpPr>
      <p:grpSpPr>
        <a:xfrm>
          <a:off x="0" y="0"/>
          <a:ext cx="0" cy="0"/>
          <a:chOff x="0" y="0"/>
          <a:chExt cx="0" cy="0"/>
        </a:xfrm>
      </p:grpSpPr>
      <p:sp>
        <p:nvSpPr>
          <p:cNvPr id="1048619" name="Заголовок 1"/>
          <p:cNvSpPr>
            <a:spLocks noGrp="1"/>
          </p:cNvSpPr>
          <p:nvPr>
            <p:ph type="ctrTitle"/>
          </p:nvPr>
        </p:nvSpPr>
        <p:spPr>
          <a:xfrm>
            <a:off x="685800" y="2130425"/>
            <a:ext cx="7772400" cy="1470025"/>
          </a:xfrm>
        </p:spPr>
        <p:txBody>
          <a:bodyPr/>
          <a:p>
            <a:r>
              <a:rPr lang="ru-RU" smtClean="0"/>
              <a:t>Образец заголовка</a:t>
            </a:r>
            <a:endParaRPr lang="ru-RU"/>
          </a:p>
        </p:txBody>
      </p:sp>
      <p:sp>
        <p:nvSpPr>
          <p:cNvPr id="1048620" name="Подзаголовок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ru-RU" smtClean="0"/>
              <a:t>Образец подзаголовка</a:t>
            </a:r>
            <a:endParaRPr lang="ru-RU"/>
          </a:p>
        </p:txBody>
      </p:sp>
      <p:sp>
        <p:nvSpPr>
          <p:cNvPr id="1048621" name="Дата 3"/>
          <p:cNvSpPr>
            <a:spLocks noGrp="1"/>
          </p:cNvSpPr>
          <p:nvPr>
            <p:ph type="dt" sz="half" idx="10"/>
          </p:nvPr>
        </p:nvSpPr>
        <p:spPr/>
        <p:txBody>
          <a:bodyPr/>
          <a:p>
            <a:fld id="{B4C71EC6-210F-42DE-9C53-41977AD35B3D}" type="datetimeFigureOut">
              <a:rPr lang="ru-RU" smtClean="0"/>
              <a:t>13.04.2023</a:t>
            </a:fld>
            <a:endParaRPr lang="ru-RU"/>
          </a:p>
        </p:txBody>
      </p:sp>
      <p:sp>
        <p:nvSpPr>
          <p:cNvPr id="1048622" name="Нижний колонтитул 4"/>
          <p:cNvSpPr>
            <a:spLocks noGrp="1"/>
          </p:cNvSpPr>
          <p:nvPr>
            <p:ph type="ftr" sz="quarter" idx="11"/>
          </p:nvPr>
        </p:nvSpPr>
        <p:spPr/>
        <p:txBody>
          <a:bodyPr/>
          <a:p>
            <a:endParaRPr lang="ru-RU"/>
          </a:p>
        </p:txBody>
      </p:sp>
      <p:sp>
        <p:nvSpPr>
          <p:cNvPr id="1048623" name="Номер слайда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picTx">
  <p:cSld name="Рисунок с подписью">
    <p:spTree>
      <p:nvGrpSpPr>
        <p:cNvPr id="73" name=""/>
        <p:cNvGrpSpPr/>
        <p:nvPr/>
      </p:nvGrpSpPr>
      <p:grpSpPr>
        <a:xfrm>
          <a:off x="0" y="0"/>
          <a:ext cx="0" cy="0"/>
          <a:chOff x="0" y="0"/>
          <a:chExt cx="0" cy="0"/>
        </a:xfrm>
      </p:grpSpPr>
      <p:sp>
        <p:nvSpPr>
          <p:cNvPr id="1048649" name="Заголовок 1"/>
          <p:cNvSpPr>
            <a:spLocks noGrp="1"/>
          </p:cNvSpPr>
          <p:nvPr>
            <p:ph type="title"/>
          </p:nvPr>
        </p:nvSpPr>
        <p:spPr>
          <a:xfrm>
            <a:off x="1792288" y="4800600"/>
            <a:ext cx="5486400" cy="566738"/>
          </a:xfrm>
        </p:spPr>
        <p:txBody>
          <a:bodyPr anchor="b"/>
          <a:lstStyle>
            <a:lvl1pPr algn="l">
              <a:defRPr b="1" sz="2000"/>
            </a:lvl1pPr>
          </a:lstStyle>
          <a:p>
            <a:r>
              <a:rPr lang="ru-RU" smtClean="0"/>
              <a:t>Образец заголовка</a:t>
            </a:r>
            <a:endParaRPr lang="ru-RU"/>
          </a:p>
        </p:txBody>
      </p:sp>
      <p:sp>
        <p:nvSpPr>
          <p:cNvPr id="1048650" name="Рисунок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ru-RU"/>
          </a:p>
        </p:txBody>
      </p:sp>
      <p:sp>
        <p:nvSpPr>
          <p:cNvPr id="1048651" name="Текст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52" name="Дата 4"/>
          <p:cNvSpPr>
            <a:spLocks noGrp="1"/>
          </p:cNvSpPr>
          <p:nvPr>
            <p:ph type="dt" sz="half" idx="10"/>
          </p:nvPr>
        </p:nvSpPr>
        <p:spPr/>
        <p:txBody>
          <a:bodyPr/>
          <a:p>
            <a:fld id="{B4C71EC6-210F-42DE-9C53-41977AD35B3D}" type="datetimeFigureOut">
              <a:rPr lang="ru-RU" smtClean="0"/>
              <a:t>13.04.2023</a:t>
            </a:fld>
            <a:endParaRPr lang="ru-RU"/>
          </a:p>
        </p:txBody>
      </p:sp>
      <p:sp>
        <p:nvSpPr>
          <p:cNvPr id="1048653" name="Нижний колонтитул 5"/>
          <p:cNvSpPr>
            <a:spLocks noGrp="1"/>
          </p:cNvSpPr>
          <p:nvPr>
            <p:ph type="ftr" sz="quarter" idx="11"/>
          </p:nvPr>
        </p:nvSpPr>
        <p:spPr/>
        <p:txBody>
          <a:bodyPr/>
          <a:p>
            <a:endParaRPr lang="ru-RU"/>
          </a:p>
        </p:txBody>
      </p:sp>
      <p:sp>
        <p:nvSpPr>
          <p:cNvPr id="1048654" name="Номер слайда 6"/>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70" name=""/>
        <p:cNvGrpSpPr/>
        <p:nvPr/>
      </p:nvGrpSpPr>
      <p:grpSpPr>
        <a:xfrm>
          <a:off x="0" y="0"/>
          <a:ext cx="0" cy="0"/>
          <a:chOff x="0" y="0"/>
          <a:chExt cx="0" cy="0"/>
        </a:xfrm>
      </p:grpSpPr>
      <p:sp>
        <p:nvSpPr>
          <p:cNvPr id="1048633" name="Заголовок 1"/>
          <p:cNvSpPr>
            <a:spLocks noGrp="1"/>
          </p:cNvSpPr>
          <p:nvPr>
            <p:ph type="title"/>
          </p:nvPr>
        </p:nvSpPr>
        <p:spPr/>
        <p:txBody>
          <a:bodyPr/>
          <a:p>
            <a:r>
              <a:rPr lang="ru-RU" smtClean="0"/>
              <a:t>Образец заголовка</a:t>
            </a:r>
            <a:endParaRPr lang="ru-RU"/>
          </a:p>
        </p:txBody>
      </p:sp>
      <p:sp>
        <p:nvSpPr>
          <p:cNvPr id="1048634" name="Вертикальный текст 2"/>
          <p:cNvSpPr>
            <a:spLocks noGrp="1"/>
          </p:cNvSpPr>
          <p:nvPr>
            <p:ph type="body" orient="vert" idx="1"/>
          </p:nvPr>
        </p:nvSpPr>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35" name="Дата 3"/>
          <p:cNvSpPr>
            <a:spLocks noGrp="1"/>
          </p:cNvSpPr>
          <p:nvPr>
            <p:ph type="dt" sz="half" idx="10"/>
          </p:nvPr>
        </p:nvSpPr>
        <p:spPr/>
        <p:txBody>
          <a:bodyPr/>
          <a:p>
            <a:fld id="{B4C71EC6-210F-42DE-9C53-41977AD35B3D}" type="datetimeFigureOut">
              <a:rPr lang="ru-RU" smtClean="0"/>
              <a:t>13.04.2023</a:t>
            </a:fld>
            <a:endParaRPr lang="ru-RU"/>
          </a:p>
        </p:txBody>
      </p:sp>
      <p:sp>
        <p:nvSpPr>
          <p:cNvPr id="1048636" name="Нижний колонтитул 4"/>
          <p:cNvSpPr>
            <a:spLocks noGrp="1"/>
          </p:cNvSpPr>
          <p:nvPr>
            <p:ph type="ftr" sz="quarter" idx="11"/>
          </p:nvPr>
        </p:nvSpPr>
        <p:spPr/>
        <p:txBody>
          <a:bodyPr/>
          <a:p>
            <a:endParaRPr lang="ru-RU"/>
          </a:p>
        </p:txBody>
      </p:sp>
      <p:sp>
        <p:nvSpPr>
          <p:cNvPr id="1048637" name="Номер слайда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vertTitleAndTx">
  <p:cSld name="Вертикальный заголовок и текст">
    <p:spTree>
      <p:nvGrpSpPr>
        <p:cNvPr id="69" name=""/>
        <p:cNvGrpSpPr/>
        <p:nvPr/>
      </p:nvGrpSpPr>
      <p:grpSpPr>
        <a:xfrm>
          <a:off x="0" y="0"/>
          <a:ext cx="0" cy="0"/>
          <a:chOff x="0" y="0"/>
          <a:chExt cx="0" cy="0"/>
        </a:xfrm>
      </p:grpSpPr>
      <p:sp>
        <p:nvSpPr>
          <p:cNvPr id="1048628" name="Вертикальный заголовок 1"/>
          <p:cNvSpPr>
            <a:spLocks noGrp="1"/>
          </p:cNvSpPr>
          <p:nvPr>
            <p:ph type="title" orient="vert"/>
          </p:nvPr>
        </p:nvSpPr>
        <p:spPr>
          <a:xfrm>
            <a:off x="6629400" y="274638"/>
            <a:ext cx="2057400" cy="5851525"/>
          </a:xfrm>
        </p:spPr>
        <p:txBody>
          <a:bodyPr vert="eaVert"/>
          <a:p>
            <a:r>
              <a:rPr lang="ru-RU" smtClean="0"/>
              <a:t>Образец заголовка</a:t>
            </a:r>
            <a:endParaRPr lang="ru-RU"/>
          </a:p>
        </p:txBody>
      </p:sp>
      <p:sp>
        <p:nvSpPr>
          <p:cNvPr id="1048629" name="Вертикальный текст 2"/>
          <p:cNvSpPr>
            <a:spLocks noGrp="1"/>
          </p:cNvSpPr>
          <p:nvPr>
            <p:ph type="body" orient="vert" idx="1"/>
          </p:nvPr>
        </p:nvSpPr>
        <p:spPr>
          <a:xfrm>
            <a:off x="457200" y="274638"/>
            <a:ext cx="6019800" cy="5851525"/>
          </a:xfrm>
        </p:spPr>
        <p:txBody>
          <a:bodyPr vert="eaVert"/>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30" name="Дата 3"/>
          <p:cNvSpPr>
            <a:spLocks noGrp="1"/>
          </p:cNvSpPr>
          <p:nvPr>
            <p:ph type="dt" sz="half" idx="10"/>
          </p:nvPr>
        </p:nvSpPr>
        <p:spPr/>
        <p:txBody>
          <a:bodyPr/>
          <a:p>
            <a:fld id="{B4C71EC6-210F-42DE-9C53-41977AD35B3D}" type="datetimeFigureOut">
              <a:rPr lang="ru-RU" smtClean="0"/>
              <a:t>13.04.2023</a:t>
            </a:fld>
            <a:endParaRPr lang="ru-RU"/>
          </a:p>
        </p:txBody>
      </p:sp>
      <p:sp>
        <p:nvSpPr>
          <p:cNvPr id="1048631" name="Нижний колонтитул 4"/>
          <p:cNvSpPr>
            <a:spLocks noGrp="1"/>
          </p:cNvSpPr>
          <p:nvPr>
            <p:ph type="ftr" sz="quarter" idx="11"/>
          </p:nvPr>
        </p:nvSpPr>
        <p:spPr/>
        <p:txBody>
          <a:bodyPr/>
          <a:p>
            <a:endParaRPr lang="ru-RU"/>
          </a:p>
        </p:txBody>
      </p:sp>
      <p:sp>
        <p:nvSpPr>
          <p:cNvPr id="1048632" name="Номер слайда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71" name=""/>
        <p:cNvGrpSpPr/>
        <p:nvPr/>
      </p:nvGrpSpPr>
      <p:grpSpPr>
        <a:xfrm>
          <a:off x="0" y="0"/>
          <a:ext cx="0" cy="0"/>
          <a:chOff x="0" y="0"/>
          <a:chExt cx="0" cy="0"/>
        </a:xfrm>
      </p:grpSpPr>
      <p:sp>
        <p:nvSpPr>
          <p:cNvPr id="1048638" name="Заголовок 1"/>
          <p:cNvSpPr>
            <a:spLocks noGrp="1"/>
          </p:cNvSpPr>
          <p:nvPr>
            <p:ph type="title"/>
          </p:nvPr>
        </p:nvSpPr>
        <p:spPr/>
        <p:txBody>
          <a:bodyPr/>
          <a:p>
            <a:r>
              <a:rPr lang="ru-RU" smtClean="0"/>
              <a:t>Образец заголовка</a:t>
            </a:r>
            <a:endParaRPr lang="ru-RU"/>
          </a:p>
        </p:txBody>
      </p:sp>
      <p:sp>
        <p:nvSpPr>
          <p:cNvPr id="1048639" name="Содержимое 2"/>
          <p:cNvSpPr>
            <a:spLocks noGrp="1"/>
          </p:cNvSpPr>
          <p:nvPr>
            <p:ph idx="1"/>
          </p:nvPr>
        </p:nvSpPr>
        <p:spPr/>
        <p:txBody>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40" name="Дата 3"/>
          <p:cNvSpPr>
            <a:spLocks noGrp="1"/>
          </p:cNvSpPr>
          <p:nvPr>
            <p:ph type="dt" sz="half" idx="10"/>
          </p:nvPr>
        </p:nvSpPr>
        <p:spPr/>
        <p:txBody>
          <a:bodyPr/>
          <a:p>
            <a:fld id="{B4C71EC6-210F-42DE-9C53-41977AD35B3D}" type="datetimeFigureOut">
              <a:rPr lang="ru-RU" smtClean="0"/>
              <a:t>13.04.2023</a:t>
            </a:fld>
            <a:endParaRPr lang="ru-RU"/>
          </a:p>
        </p:txBody>
      </p:sp>
      <p:sp>
        <p:nvSpPr>
          <p:cNvPr id="1048641" name="Нижний колонтитул 4"/>
          <p:cNvSpPr>
            <a:spLocks noGrp="1"/>
          </p:cNvSpPr>
          <p:nvPr>
            <p:ph type="ftr" sz="quarter" idx="11"/>
          </p:nvPr>
        </p:nvSpPr>
        <p:spPr/>
        <p:txBody>
          <a:bodyPr/>
          <a:p>
            <a:endParaRPr lang="ru-RU"/>
          </a:p>
        </p:txBody>
      </p:sp>
      <p:sp>
        <p:nvSpPr>
          <p:cNvPr id="1048642" name="Номер слайда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Заголовок раздела">
    <p:spTree>
      <p:nvGrpSpPr>
        <p:cNvPr id="74" name=""/>
        <p:cNvGrpSpPr/>
        <p:nvPr/>
      </p:nvGrpSpPr>
      <p:grpSpPr>
        <a:xfrm>
          <a:off x="0" y="0"/>
          <a:ext cx="0" cy="0"/>
          <a:chOff x="0" y="0"/>
          <a:chExt cx="0" cy="0"/>
        </a:xfrm>
      </p:grpSpPr>
      <p:sp>
        <p:nvSpPr>
          <p:cNvPr id="1048655" name="Заголовок 1"/>
          <p:cNvSpPr>
            <a:spLocks noGrp="1"/>
          </p:cNvSpPr>
          <p:nvPr>
            <p:ph type="title"/>
          </p:nvPr>
        </p:nvSpPr>
        <p:spPr>
          <a:xfrm>
            <a:off x="722313" y="4406900"/>
            <a:ext cx="7772400" cy="1362075"/>
          </a:xfrm>
        </p:spPr>
        <p:txBody>
          <a:bodyPr anchor="t"/>
          <a:lstStyle>
            <a:lvl1pPr algn="l">
              <a:defRPr b="1" cap="all" sz="4000"/>
            </a:lvl1pPr>
          </a:lstStyle>
          <a:p>
            <a:r>
              <a:rPr lang="ru-RU" smtClean="0"/>
              <a:t>Образец заголовка</a:t>
            </a:r>
            <a:endParaRPr lang="ru-RU"/>
          </a:p>
        </p:txBody>
      </p:sp>
      <p:sp>
        <p:nvSpPr>
          <p:cNvPr id="1048656" name="Текст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smtClean="0"/>
              <a:t>Образец текста</a:t>
            </a:r>
          </a:p>
        </p:txBody>
      </p:sp>
      <p:sp>
        <p:nvSpPr>
          <p:cNvPr id="1048657" name="Дата 3"/>
          <p:cNvSpPr>
            <a:spLocks noGrp="1"/>
          </p:cNvSpPr>
          <p:nvPr>
            <p:ph type="dt" sz="half" idx="10"/>
          </p:nvPr>
        </p:nvSpPr>
        <p:spPr/>
        <p:txBody>
          <a:bodyPr/>
          <a:p>
            <a:fld id="{B4C71EC6-210F-42DE-9C53-41977AD35B3D}" type="datetimeFigureOut">
              <a:rPr lang="ru-RU" smtClean="0"/>
              <a:t>13.04.2023</a:t>
            </a:fld>
            <a:endParaRPr lang="ru-RU"/>
          </a:p>
        </p:txBody>
      </p:sp>
      <p:sp>
        <p:nvSpPr>
          <p:cNvPr id="1048658" name="Нижний колонтитул 4"/>
          <p:cNvSpPr>
            <a:spLocks noGrp="1"/>
          </p:cNvSpPr>
          <p:nvPr>
            <p:ph type="ftr" sz="quarter" idx="11"/>
          </p:nvPr>
        </p:nvSpPr>
        <p:spPr/>
        <p:txBody>
          <a:bodyPr/>
          <a:p>
            <a:endParaRPr lang="ru-RU"/>
          </a:p>
        </p:txBody>
      </p:sp>
      <p:sp>
        <p:nvSpPr>
          <p:cNvPr id="1048659" name="Номер слайда 5"/>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75" name=""/>
        <p:cNvGrpSpPr/>
        <p:nvPr/>
      </p:nvGrpSpPr>
      <p:grpSpPr>
        <a:xfrm>
          <a:off x="0" y="0"/>
          <a:ext cx="0" cy="0"/>
          <a:chOff x="0" y="0"/>
          <a:chExt cx="0" cy="0"/>
        </a:xfrm>
      </p:grpSpPr>
      <p:sp>
        <p:nvSpPr>
          <p:cNvPr id="1048660" name="Заголовок 1"/>
          <p:cNvSpPr>
            <a:spLocks noGrp="1"/>
          </p:cNvSpPr>
          <p:nvPr>
            <p:ph type="title"/>
          </p:nvPr>
        </p:nvSpPr>
        <p:spPr/>
        <p:txBody>
          <a:bodyPr/>
          <a:p>
            <a:r>
              <a:rPr lang="ru-RU" smtClean="0"/>
              <a:t>Образец заголовка</a:t>
            </a:r>
            <a:endParaRPr lang="ru-RU"/>
          </a:p>
        </p:txBody>
      </p:sp>
      <p:sp>
        <p:nvSpPr>
          <p:cNvPr id="1048661"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62"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63" name="Дата 4"/>
          <p:cNvSpPr>
            <a:spLocks noGrp="1"/>
          </p:cNvSpPr>
          <p:nvPr>
            <p:ph type="dt" sz="half" idx="10"/>
          </p:nvPr>
        </p:nvSpPr>
        <p:spPr/>
        <p:txBody>
          <a:bodyPr/>
          <a:p>
            <a:fld id="{B4C71EC6-210F-42DE-9C53-41977AD35B3D}" type="datetimeFigureOut">
              <a:rPr lang="ru-RU" smtClean="0"/>
              <a:t>13.04.2023</a:t>
            </a:fld>
            <a:endParaRPr lang="ru-RU"/>
          </a:p>
        </p:txBody>
      </p:sp>
      <p:sp>
        <p:nvSpPr>
          <p:cNvPr id="1048664" name="Нижний колонтитул 5"/>
          <p:cNvSpPr>
            <a:spLocks noGrp="1"/>
          </p:cNvSpPr>
          <p:nvPr>
            <p:ph type="ftr" sz="quarter" idx="11"/>
          </p:nvPr>
        </p:nvSpPr>
        <p:spPr/>
        <p:txBody>
          <a:bodyPr/>
          <a:p>
            <a:endParaRPr lang="ru-RU"/>
          </a:p>
        </p:txBody>
      </p:sp>
      <p:sp>
        <p:nvSpPr>
          <p:cNvPr id="1048665" name="Номер слайда 6"/>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76" name=""/>
        <p:cNvGrpSpPr/>
        <p:nvPr/>
      </p:nvGrpSpPr>
      <p:grpSpPr>
        <a:xfrm>
          <a:off x="0" y="0"/>
          <a:ext cx="0" cy="0"/>
          <a:chOff x="0" y="0"/>
          <a:chExt cx="0" cy="0"/>
        </a:xfrm>
      </p:grpSpPr>
      <p:sp>
        <p:nvSpPr>
          <p:cNvPr id="1048666" name="Заголовок 1"/>
          <p:cNvSpPr>
            <a:spLocks noGrp="1"/>
          </p:cNvSpPr>
          <p:nvPr>
            <p:ph type="title"/>
          </p:nvPr>
        </p:nvSpPr>
        <p:spPr/>
        <p:txBody>
          <a:bodyPr/>
          <a:p>
            <a:r>
              <a:rPr lang="ru-RU" smtClean="0"/>
              <a:t>Образец заголовка</a:t>
            </a:r>
            <a:endParaRPr lang="ru-RU"/>
          </a:p>
        </p:txBody>
      </p:sp>
      <p:sp>
        <p:nvSpPr>
          <p:cNvPr id="1048667" name="Текст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68"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69" name="Текст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smtClean="0"/>
              <a:t>Образец текста</a:t>
            </a:r>
          </a:p>
        </p:txBody>
      </p:sp>
      <p:sp>
        <p:nvSpPr>
          <p:cNvPr id="1048670"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71" name="Дата 6"/>
          <p:cNvSpPr>
            <a:spLocks noGrp="1"/>
          </p:cNvSpPr>
          <p:nvPr>
            <p:ph type="dt" sz="half" idx="10"/>
          </p:nvPr>
        </p:nvSpPr>
        <p:spPr/>
        <p:txBody>
          <a:bodyPr/>
          <a:p>
            <a:fld id="{B4C71EC6-210F-42DE-9C53-41977AD35B3D}" type="datetimeFigureOut">
              <a:rPr lang="ru-RU" smtClean="0"/>
              <a:t>13.04.2023</a:t>
            </a:fld>
            <a:endParaRPr lang="ru-RU"/>
          </a:p>
        </p:txBody>
      </p:sp>
      <p:sp>
        <p:nvSpPr>
          <p:cNvPr id="1048672" name="Нижний колонтитул 7"/>
          <p:cNvSpPr>
            <a:spLocks noGrp="1"/>
          </p:cNvSpPr>
          <p:nvPr>
            <p:ph type="ftr" sz="quarter" idx="11"/>
          </p:nvPr>
        </p:nvSpPr>
        <p:spPr/>
        <p:txBody>
          <a:bodyPr/>
          <a:p>
            <a:endParaRPr lang="ru-RU"/>
          </a:p>
        </p:txBody>
      </p:sp>
      <p:sp>
        <p:nvSpPr>
          <p:cNvPr id="1048673" name="Номер слайда 8"/>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68" name=""/>
        <p:cNvGrpSpPr/>
        <p:nvPr/>
      </p:nvGrpSpPr>
      <p:grpSpPr>
        <a:xfrm>
          <a:off x="0" y="0"/>
          <a:ext cx="0" cy="0"/>
          <a:chOff x="0" y="0"/>
          <a:chExt cx="0" cy="0"/>
        </a:xfrm>
      </p:grpSpPr>
      <p:sp>
        <p:nvSpPr>
          <p:cNvPr id="1048624" name="Заголовок 1"/>
          <p:cNvSpPr>
            <a:spLocks noGrp="1"/>
          </p:cNvSpPr>
          <p:nvPr>
            <p:ph type="title"/>
          </p:nvPr>
        </p:nvSpPr>
        <p:spPr/>
        <p:txBody>
          <a:bodyPr/>
          <a:p>
            <a:r>
              <a:rPr lang="ru-RU" smtClean="0"/>
              <a:t>Образец заголовка</a:t>
            </a:r>
            <a:endParaRPr lang="ru-RU"/>
          </a:p>
        </p:txBody>
      </p:sp>
      <p:sp>
        <p:nvSpPr>
          <p:cNvPr id="1048625" name="Дата 2"/>
          <p:cNvSpPr>
            <a:spLocks noGrp="1"/>
          </p:cNvSpPr>
          <p:nvPr>
            <p:ph type="dt" sz="half" idx="10"/>
          </p:nvPr>
        </p:nvSpPr>
        <p:spPr/>
        <p:txBody>
          <a:bodyPr/>
          <a:p>
            <a:fld id="{B4C71EC6-210F-42DE-9C53-41977AD35B3D}" type="datetimeFigureOut">
              <a:rPr lang="ru-RU" smtClean="0"/>
              <a:t>13.04.2023</a:t>
            </a:fld>
            <a:endParaRPr lang="ru-RU"/>
          </a:p>
        </p:txBody>
      </p:sp>
      <p:sp>
        <p:nvSpPr>
          <p:cNvPr id="1048626" name="Нижний колонтитул 3"/>
          <p:cNvSpPr>
            <a:spLocks noGrp="1"/>
          </p:cNvSpPr>
          <p:nvPr>
            <p:ph type="ftr" sz="quarter" idx="11"/>
          </p:nvPr>
        </p:nvSpPr>
        <p:spPr/>
        <p:txBody>
          <a:bodyPr/>
          <a:p>
            <a:endParaRPr lang="ru-RU"/>
          </a:p>
        </p:txBody>
      </p:sp>
      <p:sp>
        <p:nvSpPr>
          <p:cNvPr id="1048627" name="Номер слайда 4"/>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Пустой слайд">
    <p:spTree>
      <p:nvGrpSpPr>
        <p:cNvPr id="24" name=""/>
        <p:cNvGrpSpPr/>
        <p:nvPr/>
      </p:nvGrpSpPr>
      <p:grpSpPr>
        <a:xfrm>
          <a:off x="0" y="0"/>
          <a:ext cx="0" cy="0"/>
          <a:chOff x="0" y="0"/>
          <a:chExt cx="0" cy="0"/>
        </a:xfrm>
      </p:grpSpPr>
      <p:pic>
        <p:nvPicPr>
          <p:cNvPr id="2097152" name="Picture 2"/>
          <p:cNvPicPr>
            <a:picLocks noChangeAspect="1" noChangeArrowheads="1"/>
          </p:cNvPicPr>
          <p:nvPr userDrawn="1"/>
        </p:nvPicPr>
        <p:blipFill>
          <a:blip xmlns:r="http://schemas.openxmlformats.org/officeDocument/2006/relationships" r:embed="rId1"/>
          <a:srcRect/>
          <a:stretch>
            <a:fillRect/>
          </a:stretch>
        </p:blipFill>
        <p:spPr bwMode="auto">
          <a:xfrm>
            <a:off x="0" y="0"/>
            <a:ext cx="9144000" cy="6860324"/>
          </a:xfrm>
          <a:prstGeom prst="rect"/>
          <a:noFill/>
          <a:ln>
            <a:noFill/>
          </a:ln>
          <a:effectLst/>
        </p:spPr>
      </p:pic>
    </p:spTree>
  </p:cSld>
  <p:clrMapOvr>
    <a:masterClrMapping/>
  </p:clrMapOvr>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77" name=""/>
        <p:cNvGrpSpPr/>
        <p:nvPr/>
      </p:nvGrpSpPr>
      <p:grpSpPr>
        <a:xfrm>
          <a:off x="0" y="0"/>
          <a:ext cx="0" cy="0"/>
          <a:chOff x="0" y="0"/>
          <a:chExt cx="0" cy="0"/>
        </a:xfrm>
      </p:grpSpPr>
      <p:sp>
        <p:nvSpPr>
          <p:cNvPr id="1048674" name="Заголовок 1"/>
          <p:cNvSpPr>
            <a:spLocks noGrp="1"/>
          </p:cNvSpPr>
          <p:nvPr>
            <p:ph type="title"/>
          </p:nvPr>
        </p:nvSpPr>
        <p:spPr/>
        <p:txBody>
          <a:bodyPr/>
          <a:p>
            <a:r>
              <a:rPr lang="ru-RU" smtClean="0"/>
              <a:t>Образец заголовка</a:t>
            </a:r>
            <a:endParaRPr lang="ru-RU"/>
          </a:p>
        </p:txBody>
      </p:sp>
      <p:sp>
        <p:nvSpPr>
          <p:cNvPr id="1048675" name="Дата 2"/>
          <p:cNvSpPr>
            <a:spLocks noGrp="1"/>
          </p:cNvSpPr>
          <p:nvPr>
            <p:ph type="dt" sz="half" idx="10"/>
          </p:nvPr>
        </p:nvSpPr>
        <p:spPr/>
        <p:txBody>
          <a:bodyPr/>
          <a:p>
            <a:fld id="{B4C71EC6-210F-42DE-9C53-41977AD35B3D}" type="datetimeFigureOut">
              <a:rPr lang="ru-RU" smtClean="0"/>
              <a:t>13.04.2023</a:t>
            </a:fld>
            <a:endParaRPr lang="ru-RU"/>
          </a:p>
        </p:txBody>
      </p:sp>
      <p:sp>
        <p:nvSpPr>
          <p:cNvPr id="1048676" name="Нижний колонтитул 3"/>
          <p:cNvSpPr>
            <a:spLocks noGrp="1"/>
          </p:cNvSpPr>
          <p:nvPr>
            <p:ph type="ftr" sz="quarter" idx="11"/>
          </p:nvPr>
        </p:nvSpPr>
        <p:spPr/>
        <p:txBody>
          <a:bodyPr/>
          <a:p>
            <a:endParaRPr lang="ru-RU"/>
          </a:p>
        </p:txBody>
      </p:sp>
      <p:sp>
        <p:nvSpPr>
          <p:cNvPr id="1048677" name="Номер слайда 4"/>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objTx">
  <p:cSld name="Объект с подписью">
    <p:spTree>
      <p:nvGrpSpPr>
        <p:cNvPr id="72" name=""/>
        <p:cNvGrpSpPr/>
        <p:nvPr/>
      </p:nvGrpSpPr>
      <p:grpSpPr>
        <a:xfrm>
          <a:off x="0" y="0"/>
          <a:ext cx="0" cy="0"/>
          <a:chOff x="0" y="0"/>
          <a:chExt cx="0" cy="0"/>
        </a:xfrm>
      </p:grpSpPr>
      <p:sp>
        <p:nvSpPr>
          <p:cNvPr id="1048643" name="Заголовок 1"/>
          <p:cNvSpPr>
            <a:spLocks noGrp="1"/>
          </p:cNvSpPr>
          <p:nvPr>
            <p:ph type="title"/>
          </p:nvPr>
        </p:nvSpPr>
        <p:spPr>
          <a:xfrm>
            <a:off x="457200" y="273050"/>
            <a:ext cx="3008313" cy="1162050"/>
          </a:xfrm>
        </p:spPr>
        <p:txBody>
          <a:bodyPr anchor="b"/>
          <a:lstStyle>
            <a:lvl1pPr algn="l">
              <a:defRPr b="1" sz="2000"/>
            </a:lvl1pPr>
          </a:lstStyle>
          <a:p>
            <a:r>
              <a:rPr lang="ru-RU" smtClean="0"/>
              <a:t>Образец заголовка</a:t>
            </a:r>
            <a:endParaRPr lang="ru-RU"/>
          </a:p>
        </p:txBody>
      </p:sp>
      <p:sp>
        <p:nvSpPr>
          <p:cNvPr id="1048644"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45" name="Текст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smtClean="0"/>
              <a:t>Образец текста</a:t>
            </a:r>
          </a:p>
        </p:txBody>
      </p:sp>
      <p:sp>
        <p:nvSpPr>
          <p:cNvPr id="1048646" name="Дата 4"/>
          <p:cNvSpPr>
            <a:spLocks noGrp="1"/>
          </p:cNvSpPr>
          <p:nvPr>
            <p:ph type="dt" sz="half" idx="10"/>
          </p:nvPr>
        </p:nvSpPr>
        <p:spPr/>
        <p:txBody>
          <a:bodyPr/>
          <a:p>
            <a:fld id="{B4C71EC6-210F-42DE-9C53-41977AD35B3D}" type="datetimeFigureOut">
              <a:rPr lang="ru-RU" smtClean="0"/>
              <a:t>13.04.2023</a:t>
            </a:fld>
            <a:endParaRPr lang="ru-RU"/>
          </a:p>
        </p:txBody>
      </p:sp>
      <p:sp>
        <p:nvSpPr>
          <p:cNvPr id="1048647" name="Нижний колонтитул 5"/>
          <p:cNvSpPr>
            <a:spLocks noGrp="1"/>
          </p:cNvSpPr>
          <p:nvPr>
            <p:ph type="ftr" sz="quarter" idx="11"/>
          </p:nvPr>
        </p:nvSpPr>
        <p:spPr/>
        <p:txBody>
          <a:bodyPr/>
          <a:p>
            <a:endParaRPr lang="ru-RU"/>
          </a:p>
        </p:txBody>
      </p:sp>
      <p:sp>
        <p:nvSpPr>
          <p:cNvPr id="1048648" name="Номер слайда 6"/>
          <p:cNvSpPr>
            <a:spLocks noGrp="1"/>
          </p:cNvSpPr>
          <p:nvPr>
            <p:ph type="sldNum" sz="quarter" idx="12"/>
          </p:nvPr>
        </p:nvSpPr>
        <p:spPr/>
        <p:txBody>
          <a:bodyPr/>
          <a:p>
            <a:fld id="{B19B0651-EE4F-4900-A07F-96A6BFA9D0F0}" type="slidenum">
              <a:rPr lang="ru-RU" smtClean="0"/>
              <a:t>‹#›</a:t>
            </a:fld>
            <a:endParaRPr lang="ru-RU"/>
          </a:p>
        </p:txBody>
      </p:sp>
    </p:spTree>
  </p:cSld>
  <p:clrMapOvr>
    <a:masterClrMapping/>
  </p:clrMapOvr>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Заголовок 1"/>
          <p:cNvSpPr>
            <a:spLocks noGrp="1"/>
          </p:cNvSpPr>
          <p:nvPr>
            <p:ph type="title"/>
          </p:nvPr>
        </p:nvSpPr>
        <p:spPr>
          <a:xfrm>
            <a:off x="457200" y="274638"/>
            <a:ext cx="8229600" cy="1143000"/>
          </a:xfrm>
          <a:prstGeom prst="rect"/>
        </p:spPr>
        <p:txBody>
          <a:bodyPr anchor="ctr" bIns="45720" lIns="91440" rIns="91440" rtlCol="0" tIns="45720" vert="horz">
            <a:normAutofit/>
          </a:bodyPr>
          <a:p>
            <a:r>
              <a:rPr lang="ru-RU" smtClean="0"/>
              <a:t>Образец заголовка</a:t>
            </a:r>
            <a:endParaRPr lang="ru-RU"/>
          </a:p>
        </p:txBody>
      </p:sp>
      <p:sp>
        <p:nvSpPr>
          <p:cNvPr id="1048577" name="Текст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578" name="Дата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B4C71EC6-210F-42DE-9C53-41977AD35B3D}" type="datetimeFigureOut">
              <a:rPr lang="ru-RU" smtClean="0"/>
              <a:t>13.04.2023</a:t>
            </a:fld>
            <a:endParaRPr lang="ru-RU"/>
          </a:p>
        </p:txBody>
      </p:sp>
      <p:sp>
        <p:nvSpPr>
          <p:cNvPr id="1048579" name="Нижний колонтитул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ru-RU"/>
          </a:p>
        </p:txBody>
      </p:sp>
      <p:sp>
        <p:nvSpPr>
          <p:cNvPr id="1048580" name="Номер слайда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accent1="accent1" accent2="accent2" accent3="accent3" accent4="accent4" accent5="accent5" accent6="accent6" bg1="lt1" bg2="lt2" tx1="dk1" tx2="dk2"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1" name="TextBox 1"/>
          <p:cNvSpPr txBox="1"/>
          <p:nvPr/>
        </p:nvSpPr>
        <p:spPr>
          <a:xfrm>
            <a:off x="611560" y="1700808"/>
            <a:ext cx="7920880" cy="1348740"/>
          </a:xfrm>
          <a:prstGeom prst="rect"/>
          <a:noFill/>
        </p:spPr>
        <p:txBody>
          <a:bodyPr rtlCol="0" wrap="square">
            <a:spAutoFit/>
          </a:bodyPr>
          <a:p>
            <a:pPr algn="ctr"/>
            <a:r>
              <a:rPr dirty="0" sz="2800" lang="ru-RU" smtClean="0"/>
              <a:t>Особенности функциональной грамотности педагога-предметника </a:t>
            </a:r>
          </a:p>
          <a:p>
            <a:pPr algn="ctr"/>
            <a:r>
              <a:rPr dirty="0" sz="2800" lang="ru-RU" smtClean="0"/>
              <a:t>(на примере урока </a:t>
            </a:r>
            <a:r>
              <a:rPr dirty="0" sz="2800" lang="ru-RU" smtClean="0"/>
              <a:t>математики )</a:t>
            </a:r>
            <a:endParaRPr dirty="0" sz="2800" lang="ru-RU"/>
          </a:p>
        </p:txBody>
      </p:sp>
      <p:sp>
        <p:nvSpPr>
          <p:cNvPr id="1048582" name="TextBox 2"/>
          <p:cNvSpPr txBox="1"/>
          <p:nvPr/>
        </p:nvSpPr>
        <p:spPr>
          <a:xfrm>
            <a:off x="3563888" y="4365104"/>
            <a:ext cx="5184576" cy="1323439"/>
          </a:xfrm>
          <a:prstGeom prst="rect"/>
          <a:noFill/>
        </p:spPr>
        <p:txBody>
          <a:bodyPr rtlCol="0" wrap="square">
            <a:spAutoFit/>
          </a:bodyPr>
          <a:p>
            <a:r>
              <a:rPr dirty="0" sz="2000" lang="ru-RU" smtClean="0"/>
              <a:t>Подготовила: Полунова Ирина Ивановна</a:t>
            </a:r>
          </a:p>
          <a:p>
            <a:r>
              <a:rPr dirty="0" sz="2000" lang="ru-RU"/>
              <a:t>у</a:t>
            </a:r>
            <a:r>
              <a:rPr dirty="0" sz="2000" lang="ru-RU" smtClean="0"/>
              <a:t>читель физики и математики </a:t>
            </a:r>
          </a:p>
          <a:p>
            <a:r>
              <a:rPr dirty="0" sz="2000" lang="ru-RU" smtClean="0"/>
              <a:t>МОУ </a:t>
            </a:r>
            <a:r>
              <a:rPr dirty="0" sz="2000" lang="ru-RU" smtClean="0"/>
              <a:t>СОШ №1</a:t>
            </a:r>
          </a:p>
          <a:p>
            <a:r>
              <a:rPr dirty="0" sz="2000" lang="ru-RU" smtClean="0"/>
              <a:t>села </a:t>
            </a:r>
            <a:r>
              <a:rPr dirty="0" sz="2000" lang="ru-RU" smtClean="0"/>
              <a:t>Покойного, Буденновского района</a:t>
            </a:r>
            <a:endParaRPr dirty="0" sz="2000" lang="ru-RU"/>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593" name="TextBox 1"/>
          <p:cNvSpPr txBox="1"/>
          <p:nvPr/>
        </p:nvSpPr>
        <p:spPr>
          <a:xfrm>
            <a:off x="323528" y="404664"/>
            <a:ext cx="8352928" cy="4003040"/>
          </a:xfrm>
          <a:prstGeom prst="rect"/>
          <a:noFill/>
        </p:spPr>
        <p:txBody>
          <a:bodyPr rtlCol="0" wrap="square">
            <a:spAutoFit/>
          </a:bodyPr>
          <a:p>
            <a:pPr algn="just"/>
            <a:r>
              <a:rPr dirty="0" sz="2400" lang="ru-RU" smtClean="0"/>
              <a:t>4) </a:t>
            </a:r>
            <a:r>
              <a:rPr dirty="0" sz="2400" lang="ru-RU"/>
              <a:t>выявляется недостаточный уровень профессиональной компетентности многих учителей, которые остаются приверженцами традиционного подхода к обучению и, в силу этого, не могут </a:t>
            </a:r>
            <a:r>
              <a:rPr dirty="0" sz="2400" lang="ru-RU" smtClean="0"/>
              <a:t>эффективно</a:t>
            </a:r>
          </a:p>
          <a:p>
            <a:pPr algn="just"/>
            <a:r>
              <a:rPr dirty="0" sz="2400" lang="ru-RU" smtClean="0"/>
              <a:t> </a:t>
            </a:r>
            <a:r>
              <a:rPr dirty="0" sz="2400" lang="ru-RU"/>
              <a:t>решать проблему </a:t>
            </a:r>
            <a:endParaRPr dirty="0" sz="2400" lang="ru-RU" smtClean="0"/>
          </a:p>
          <a:p>
            <a:pPr algn="just"/>
            <a:r>
              <a:rPr dirty="0" sz="2400" lang="ru-RU" smtClean="0"/>
              <a:t>формирования </a:t>
            </a:r>
          </a:p>
          <a:p>
            <a:pPr algn="just"/>
            <a:r>
              <a:rPr dirty="0" sz="2400" lang="ru-RU" smtClean="0"/>
              <a:t>функциональной </a:t>
            </a:r>
          </a:p>
          <a:p>
            <a:pPr algn="just"/>
            <a:r>
              <a:rPr dirty="0" sz="2400" lang="ru-RU" smtClean="0"/>
              <a:t>грамотности на</a:t>
            </a:r>
          </a:p>
          <a:p>
            <a:pPr algn="just"/>
            <a:r>
              <a:rPr dirty="0" sz="2400" lang="ru-RU" smtClean="0"/>
              <a:t> </a:t>
            </a:r>
            <a:r>
              <a:rPr dirty="0" sz="2400" lang="ru-RU"/>
              <a:t>современном этапе.</a:t>
            </a:r>
          </a:p>
          <a:p>
            <a:pPr algn="just"/>
            <a:endParaRPr dirty="0" sz="2400" lang="ru-RU"/>
          </a:p>
        </p:txBody>
      </p:sp>
      <p:pic>
        <p:nvPicPr>
          <p:cNvPr id="2097158" name="Picture 2" descr="D:\2023\пр\Screenshot_2023-04-12-12-04-51-284_com.yandex.browser.jpg"/>
          <p:cNvPicPr>
            <a:picLocks noChangeAspect="1" noChangeArrowheads="1"/>
          </p:cNvPicPr>
          <p:nvPr/>
        </p:nvPicPr>
        <p:blipFill rotWithShape="1">
          <a:blip xmlns:r="http://schemas.openxmlformats.org/officeDocument/2006/relationships" r:embed="rId1"/>
          <a:srcRect l="9845" t="8324" r="9266" b="56804"/>
          <a:stretch>
            <a:fillRect/>
          </a:stretch>
        </p:blipFill>
        <p:spPr bwMode="auto">
          <a:xfrm>
            <a:off x="3635896" y="2296806"/>
            <a:ext cx="4856728" cy="4536504"/>
          </a:xfrm>
          <a:prstGeom prst="rect"/>
          <a:noFill/>
        </p:spPr>
      </p:pic>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594" name="TextBox 1"/>
          <p:cNvSpPr txBox="1"/>
          <p:nvPr/>
        </p:nvSpPr>
        <p:spPr>
          <a:xfrm>
            <a:off x="323528" y="332656"/>
            <a:ext cx="8496944" cy="4701541"/>
          </a:xfrm>
          <a:prstGeom prst="rect"/>
          <a:noFill/>
        </p:spPr>
        <p:txBody>
          <a:bodyPr rtlCol="0" wrap="square">
            <a:spAutoFit/>
          </a:bodyPr>
          <a:p>
            <a:pPr algn="ctr"/>
            <a:r>
              <a:rPr b="1" dirty="0" sz="2800" lang="ru-RU"/>
              <a:t>Формирования функциональной грамотности учащихся основной школы обеспечивается и достигается, если</a:t>
            </a:r>
            <a:r>
              <a:rPr b="1" dirty="0" sz="2800" lang="ru-RU" smtClean="0"/>
              <a:t>:</a:t>
            </a:r>
          </a:p>
          <a:p>
            <a:endParaRPr b="1" dirty="0" sz="2800" lang="ru-RU"/>
          </a:p>
          <a:p>
            <a:pPr algn="just"/>
            <a:r>
              <a:rPr dirty="0" sz="2800" lang="ru-RU" smtClean="0"/>
              <a:t>1) </a:t>
            </a:r>
            <a:r>
              <a:rPr dirty="0" sz="2800" lang="ru-RU"/>
              <a:t>рассматривать функциональную грамотность учащихся как базовый уровень образованности учащихся, характеризующий степень овладения способами работы с информацией и позволяющий решать реальные жизненные проблемы, адаптироваться к внешнему миру;</a:t>
            </a:r>
          </a:p>
          <a:p>
            <a:pPr algn="just"/>
            <a:endParaRPr dirty="0" sz="2800" lang="ru-RU"/>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5" name="TextBox 1"/>
          <p:cNvSpPr txBox="1"/>
          <p:nvPr/>
        </p:nvSpPr>
        <p:spPr>
          <a:xfrm>
            <a:off x="382216" y="4725144"/>
            <a:ext cx="8568952" cy="1938992"/>
          </a:xfrm>
          <a:prstGeom prst="rect"/>
          <a:noFill/>
        </p:spPr>
        <p:txBody>
          <a:bodyPr rtlCol="0" wrap="square">
            <a:spAutoFit/>
          </a:bodyPr>
          <a:p>
            <a:pPr algn="just"/>
            <a:r>
              <a:rPr dirty="0" sz="2400" lang="ru-RU"/>
              <a:t>2) включить в состав профессиональной компетентности учителя по формированию функциональной грамотности учащихся три составляющих: когнитивный, операционально-технологический и личностный компоненты, опирающиеся на функциональную грамотность ученика</a:t>
            </a:r>
            <a:r>
              <a:rPr dirty="0" sz="2400" lang="ru-RU" smtClean="0"/>
              <a:t>;</a:t>
            </a:r>
            <a:endParaRPr dirty="0" sz="2400" lang="ru-RU"/>
          </a:p>
        </p:txBody>
      </p:sp>
      <p:pic>
        <p:nvPicPr>
          <p:cNvPr id="2097159" name="Picture 2" descr="D:\2023\пр\Screenshot_2023-04-12-12-04-20-884_com.yandex.browser.jpg"/>
          <p:cNvPicPr>
            <a:picLocks noChangeAspect="1" noChangeArrowheads="1"/>
          </p:cNvPicPr>
          <p:nvPr/>
        </p:nvPicPr>
        <p:blipFill rotWithShape="1">
          <a:blip xmlns:r="http://schemas.openxmlformats.org/officeDocument/2006/relationships" r:embed="rId1"/>
          <a:srcRect l="41111" t="4872" r="4074" b="72872"/>
          <a:stretch>
            <a:fillRect/>
          </a:stretch>
        </p:blipFill>
        <p:spPr bwMode="auto">
          <a:xfrm>
            <a:off x="1966392" y="19150"/>
            <a:ext cx="5400600" cy="4751068"/>
          </a:xfrm>
          <a:prstGeom prst="rect"/>
          <a:noFill/>
        </p:spPr>
      </p:pic>
      <p:sp>
        <p:nvSpPr>
          <p:cNvPr id="1048596" name="Прямоугольник 2"/>
          <p:cNvSpPr/>
          <p:nvPr/>
        </p:nvSpPr>
        <p:spPr>
          <a:xfrm>
            <a:off x="1966392" y="3933056"/>
            <a:ext cx="733400" cy="576064"/>
          </a:xfrm>
          <a:prstGeom prst="rect"/>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ru-RU"/>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597" name="TextBox 1"/>
          <p:cNvSpPr txBox="1"/>
          <p:nvPr/>
        </p:nvSpPr>
        <p:spPr>
          <a:xfrm>
            <a:off x="251520" y="332656"/>
            <a:ext cx="8496944" cy="1446550"/>
          </a:xfrm>
          <a:prstGeom prst="rect"/>
          <a:noFill/>
        </p:spPr>
        <p:txBody>
          <a:bodyPr rtlCol="0" wrap="square">
            <a:spAutoFit/>
          </a:bodyPr>
          <a:p>
            <a:pPr algn="just"/>
            <a:r>
              <a:rPr dirty="0" sz="2200" lang="ru-RU"/>
              <a:t>3) реализовать содержание профессиональной компетентности учителя по формированию функциональной грамотности учащихся в процессе повышения квалификации в условиях школьной методической работы</a:t>
            </a:r>
            <a:r>
              <a:rPr dirty="0" sz="2200" lang="ru-RU" smtClean="0"/>
              <a:t>;</a:t>
            </a:r>
            <a:endParaRPr dirty="0" sz="2200" lang="ru-RU"/>
          </a:p>
        </p:txBody>
      </p:sp>
      <p:pic>
        <p:nvPicPr>
          <p:cNvPr id="2097160" name="Picture 2" descr="D:\2023\пр\Screenshot_2023-04-12-12-04-12-811_com.yandex.browser.jpg"/>
          <p:cNvPicPr>
            <a:picLocks noChangeAspect="1" noChangeArrowheads="1"/>
          </p:cNvPicPr>
          <p:nvPr/>
        </p:nvPicPr>
        <p:blipFill rotWithShape="1">
          <a:blip xmlns:r="http://schemas.openxmlformats.org/officeDocument/2006/relationships" r:embed="rId1"/>
          <a:srcRect l="51287" t="4665" r="6140" b="72879"/>
          <a:stretch>
            <a:fillRect/>
          </a:stretch>
        </p:blipFill>
        <p:spPr bwMode="auto">
          <a:xfrm>
            <a:off x="4344904" y="1756609"/>
            <a:ext cx="4379495" cy="5005137"/>
          </a:xfrm>
          <a:prstGeom prst="rect"/>
          <a:noFill/>
        </p:spPr>
      </p:pic>
      <p:sp>
        <p:nvSpPr>
          <p:cNvPr id="1048598" name="TextBox 2"/>
          <p:cNvSpPr txBox="1"/>
          <p:nvPr/>
        </p:nvSpPr>
        <p:spPr>
          <a:xfrm>
            <a:off x="251520" y="1779206"/>
            <a:ext cx="3600400" cy="3416320"/>
          </a:xfrm>
          <a:prstGeom prst="rect"/>
          <a:noFill/>
        </p:spPr>
        <p:txBody>
          <a:bodyPr rtlCol="0" wrap="square">
            <a:spAutoFit/>
          </a:bodyPr>
          <a:p>
            <a:pPr algn="just"/>
            <a:r>
              <a:rPr dirty="0" sz="2200" lang="ru-RU"/>
              <a:t>4) выявить совокупность организационно-педагогических условий, обеспечивающих развитие профессиональной компетентности учителя по формированию функциональной грамотности учащихся.</a:t>
            </a:r>
          </a:p>
          <a:p>
            <a:endParaRPr dirty="0" lang="ru-RU"/>
          </a:p>
        </p:txBody>
      </p:sp>
      <p:sp>
        <p:nvSpPr>
          <p:cNvPr id="1048599" name="Прямоугольник 3"/>
          <p:cNvSpPr/>
          <p:nvPr/>
        </p:nvSpPr>
        <p:spPr>
          <a:xfrm>
            <a:off x="4344904" y="4259177"/>
            <a:ext cx="443120" cy="465967"/>
          </a:xfrm>
          <a:prstGeom prst="rect"/>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ru-RU"/>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00" name="TextBox 1"/>
          <p:cNvSpPr txBox="1"/>
          <p:nvPr/>
        </p:nvSpPr>
        <p:spPr>
          <a:xfrm>
            <a:off x="179512" y="476672"/>
            <a:ext cx="8712968" cy="1908215"/>
          </a:xfrm>
          <a:prstGeom prst="rect"/>
          <a:noFill/>
        </p:spPr>
        <p:txBody>
          <a:bodyPr rtlCol="0" wrap="square">
            <a:spAutoFit/>
          </a:bodyPr>
          <a:p>
            <a:r>
              <a:rPr dirty="0" sz="2000" lang="ru-RU"/>
              <a:t>Методические рекомендации по формированию функциональной грамотности школьников.</a:t>
            </a:r>
          </a:p>
          <a:p>
            <a:r>
              <a:rPr dirty="0" sz="2000" lang="ru-RU"/>
              <a:t>Реализация основ формирования функциональной грамотности учащихся на уровне основного среднего образования по предметам естественнонаучного цикла сводится к решению следующих задач</a:t>
            </a:r>
            <a:r>
              <a:rPr dirty="0" sz="2000" lang="ru-RU" smtClean="0"/>
              <a:t>:</a:t>
            </a:r>
          </a:p>
          <a:p>
            <a:endParaRPr dirty="0" lang="ru-RU"/>
          </a:p>
        </p:txBody>
      </p:sp>
      <p:pic>
        <p:nvPicPr>
          <p:cNvPr id="2097161" name="Picture 2" descr="D:\2023\пр\Screenshot_2023-04-12-12-05-12-115_com.yandex.browser.jpg"/>
          <p:cNvPicPr>
            <a:picLocks noChangeAspect="1" noChangeArrowheads="1"/>
          </p:cNvPicPr>
          <p:nvPr/>
        </p:nvPicPr>
        <p:blipFill rotWithShape="1">
          <a:blip xmlns:r="http://schemas.openxmlformats.org/officeDocument/2006/relationships" r:embed="rId1"/>
          <a:srcRect l="11404" t="8200" r="9532" b="57468"/>
          <a:stretch>
            <a:fillRect/>
          </a:stretch>
        </p:blipFill>
        <p:spPr bwMode="auto">
          <a:xfrm>
            <a:off x="2123728" y="2302371"/>
            <a:ext cx="4824536" cy="4539061"/>
          </a:xfrm>
          <a:prstGeom prst="rect"/>
          <a:noFill/>
        </p:spPr>
      </p:pic>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01" name="TextBox 1"/>
          <p:cNvSpPr txBox="1"/>
          <p:nvPr/>
        </p:nvSpPr>
        <p:spPr>
          <a:xfrm>
            <a:off x="251520" y="143985"/>
            <a:ext cx="8784976" cy="6740307"/>
          </a:xfrm>
          <a:prstGeom prst="rect"/>
          <a:noFill/>
        </p:spPr>
        <p:txBody>
          <a:bodyPr rtlCol="0" wrap="square">
            <a:spAutoFit/>
          </a:bodyPr>
          <a:p>
            <a:r>
              <a:rPr dirty="0" sz="2400" lang="ru-RU"/>
              <a:t>1) изучить состояние проблемы формирования и оценивания функциональной грамотности учащихся по предметам естественнонаучного цикла в теории и практике обучения на данном уровне;</a:t>
            </a:r>
          </a:p>
          <a:p>
            <a:endParaRPr dirty="0" sz="2400" lang="ru-RU" smtClean="0"/>
          </a:p>
          <a:p>
            <a:r>
              <a:rPr dirty="0" sz="2400" lang="ru-RU" smtClean="0"/>
              <a:t>2</a:t>
            </a:r>
            <a:r>
              <a:rPr dirty="0" sz="2400" lang="ru-RU"/>
              <a:t>) определить методические основы формирования и оценивания функциональной грамотности учащихся</a:t>
            </a:r>
            <a:r>
              <a:rPr dirty="0" sz="2400" lang="ru-RU" smtClean="0"/>
              <a:t>;</a:t>
            </a:r>
          </a:p>
          <a:p>
            <a:endParaRPr dirty="0" sz="2400" lang="ru-RU"/>
          </a:p>
          <a:p>
            <a:r>
              <a:rPr dirty="0" sz="2400" lang="ru-RU"/>
              <a:t>3) определить методы и принципы преемственности развития функциональной грамотности учащихся</a:t>
            </a:r>
            <a:r>
              <a:rPr dirty="0" sz="2400" lang="ru-RU" smtClean="0"/>
              <a:t>;</a:t>
            </a:r>
          </a:p>
          <a:p>
            <a:endParaRPr dirty="0" sz="2400" lang="ru-RU"/>
          </a:p>
          <a:p>
            <a:r>
              <a:rPr dirty="0" sz="2400" lang="ru-RU"/>
              <a:t>4) проектировать содержание предметов естественнонаучного цикла</a:t>
            </a:r>
            <a:r>
              <a:rPr dirty="0" sz="2400" lang="ru-RU" smtClean="0"/>
              <a:t>;</a:t>
            </a:r>
          </a:p>
          <a:p>
            <a:endParaRPr dirty="0" sz="2400" lang="ru-RU"/>
          </a:p>
          <a:p>
            <a:r>
              <a:rPr dirty="0" sz="2400" lang="ru-RU"/>
              <a:t>5) разработать методические рекомендации по формированию функциональной грамотности учащихся на уровне основного среднего образования.</a:t>
            </a:r>
          </a:p>
          <a:p>
            <a:endParaRPr dirty="0" sz="2400" lang="ru-RU"/>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02" name="TextBox 1"/>
          <p:cNvSpPr txBox="1"/>
          <p:nvPr/>
        </p:nvSpPr>
        <p:spPr>
          <a:xfrm>
            <a:off x="395536" y="404664"/>
            <a:ext cx="8280920" cy="3785652"/>
          </a:xfrm>
          <a:prstGeom prst="rect"/>
          <a:noFill/>
        </p:spPr>
        <p:txBody>
          <a:bodyPr rtlCol="0" wrap="square">
            <a:spAutoFit/>
          </a:bodyPr>
          <a:p>
            <a:r>
              <a:rPr dirty="0" sz="2000" lang="ru-RU"/>
              <a:t>Функциональная грамотность, в первую очередь, требует формирование таких аспектов, как естественнонаучная грамотность и грамотность чтения. Необходимо обеспечить целенаправленное формирование этих аспектов в условиях преподавания предметов естественнонаучного цикла. На уровне основного среднего образования закладываются основы для последующего изучения предметов естественнонаучного цикла; </a:t>
            </a:r>
            <a:r>
              <a:rPr dirty="0" sz="2000" lang="ru-RU" smtClean="0"/>
              <a:t> </a:t>
            </a:r>
            <a:r>
              <a:rPr dirty="0" sz="2000" lang="ru-RU"/>
              <a:t>формируется эмпирический базис для знакомства с теориями и закономерностями предметов естественно-научного цикла</a:t>
            </a:r>
            <a:r>
              <a:rPr dirty="0" sz="2000" lang="ru-RU" smtClean="0"/>
              <a:t>.</a:t>
            </a:r>
          </a:p>
          <a:p>
            <a:endParaRPr dirty="0" sz="2000" lang="ru-RU"/>
          </a:p>
          <a:p>
            <a:r>
              <a:rPr dirty="0" sz="2000" lang="ru-RU"/>
              <a:t>Характеристиками уровневых показателей функциональной грамотности учащихся являются:</a:t>
            </a:r>
          </a:p>
          <a:p>
            <a:endParaRPr dirty="0" sz="2000" lang="ru-RU"/>
          </a:p>
        </p:txBody>
      </p:sp>
      <p:pic>
        <p:nvPicPr>
          <p:cNvPr id="2097162" name="Picture 2" descr="D:\2023\пр\Screenshot_2023-04-12-12-03-59-442_com.yandex.browser.jpg"/>
          <p:cNvPicPr>
            <a:picLocks noChangeAspect="1" noChangeArrowheads="1"/>
          </p:cNvPicPr>
          <p:nvPr/>
        </p:nvPicPr>
        <p:blipFill rotWithShape="1">
          <a:blip xmlns:r="http://schemas.openxmlformats.org/officeDocument/2006/relationships" r:embed="rId1"/>
          <a:srcRect t="8487" b="78479"/>
          <a:stretch>
            <a:fillRect/>
          </a:stretch>
        </p:blipFill>
        <p:spPr bwMode="auto">
          <a:xfrm>
            <a:off x="323528" y="4221088"/>
            <a:ext cx="8523306" cy="2407111"/>
          </a:xfrm>
          <a:prstGeom prst="rect"/>
          <a:noFill/>
        </p:spPr>
      </p:pic>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03" name="TextBox 1"/>
          <p:cNvSpPr txBox="1"/>
          <p:nvPr/>
        </p:nvSpPr>
        <p:spPr>
          <a:xfrm>
            <a:off x="157003" y="116632"/>
            <a:ext cx="8640960" cy="6863417"/>
          </a:xfrm>
          <a:prstGeom prst="rect"/>
          <a:noFill/>
        </p:spPr>
        <p:txBody>
          <a:bodyPr rtlCol="0" wrap="square">
            <a:spAutoFit/>
          </a:bodyPr>
          <a:p>
            <a:pPr lvl="0"/>
            <a:r>
              <a:rPr dirty="0" sz="2200" i="1" lang="ru-RU" u="sng"/>
              <a:t>Целеполагание:</a:t>
            </a:r>
            <a:endParaRPr dirty="0" sz="2200" lang="ru-RU"/>
          </a:p>
          <a:p>
            <a:r>
              <a:rPr dirty="0" sz="2200" lang="ru-RU"/>
              <a:t> осознание учеником потребности и способности к самореализации,  возникновение учебно-познавательного интереса; владение приемами самостоятельной работы;  отслеживание результатов; осмысление терминов, понятий, учебных умений и навыков</a:t>
            </a:r>
            <a:r>
              <a:rPr dirty="0" sz="2200" lang="ru-RU" smtClean="0"/>
              <a:t>;</a:t>
            </a:r>
          </a:p>
          <a:p>
            <a:endParaRPr dirty="0" sz="2200" lang="ru-RU"/>
          </a:p>
          <a:p>
            <a:pPr lvl="0"/>
            <a:r>
              <a:rPr dirty="0" sz="2200" i="1" lang="ru-RU" u="sng"/>
              <a:t>Планирование:</a:t>
            </a:r>
            <a:endParaRPr dirty="0" sz="2200" lang="ru-RU"/>
          </a:p>
          <a:p>
            <a:r>
              <a:rPr dirty="0" sz="2200" lang="ru-RU"/>
              <a:t>способность ориентироваться в условиях задачи;</a:t>
            </a:r>
          </a:p>
          <a:p>
            <a:r>
              <a:rPr dirty="0" sz="2200" lang="ru-RU"/>
              <a:t> выделение алгоритма поиска необходимой информации</a:t>
            </a:r>
            <a:r>
              <a:rPr dirty="0" sz="2200" lang="ru-RU" smtClean="0"/>
              <a:t>;</a:t>
            </a:r>
          </a:p>
          <a:p>
            <a:endParaRPr dirty="0" sz="2200" lang="ru-RU"/>
          </a:p>
          <a:p>
            <a:pPr lvl="0"/>
            <a:r>
              <a:rPr dirty="0" sz="2200" i="1" lang="ru-RU" u="sng"/>
              <a:t>Принятие решения:</a:t>
            </a:r>
            <a:endParaRPr dirty="0" sz="2200" lang="ru-RU"/>
          </a:p>
          <a:p>
            <a:r>
              <a:rPr dirty="0" sz="2200" lang="ru-RU"/>
              <a:t> выбор оптимального варианта для решения поставленной задачи;</a:t>
            </a:r>
          </a:p>
          <a:p>
            <a:r>
              <a:rPr dirty="0" sz="2200" lang="ru-RU"/>
              <a:t> анализ планов деятельности</a:t>
            </a:r>
            <a:r>
              <a:rPr dirty="0" sz="2200" lang="ru-RU" smtClean="0"/>
              <a:t>;</a:t>
            </a:r>
          </a:p>
          <a:p>
            <a:endParaRPr dirty="0" sz="2200" lang="ru-RU"/>
          </a:p>
          <a:p>
            <a:pPr lvl="0"/>
            <a:r>
              <a:rPr dirty="0" sz="2200" i="1" lang="ru-RU" u="sng"/>
              <a:t>Выполнение:</a:t>
            </a:r>
            <a:endParaRPr dirty="0" sz="2200" lang="ru-RU"/>
          </a:p>
          <a:p>
            <a:r>
              <a:rPr dirty="0" sz="2200" lang="ru-RU"/>
              <a:t> умение работать с текстом, рисунком, схемой и графиком</a:t>
            </a:r>
            <a:r>
              <a:rPr dirty="0" sz="2200" lang="ru-RU" smtClean="0"/>
              <a:t>.</a:t>
            </a:r>
          </a:p>
          <a:p>
            <a:endParaRPr dirty="0" sz="2200" lang="ru-RU"/>
          </a:p>
          <a:p>
            <a:pPr lvl="0"/>
            <a:r>
              <a:rPr dirty="0" sz="2200" i="1" lang="ru-RU" u="sng"/>
              <a:t>Оценка результатов:</a:t>
            </a:r>
            <a:endParaRPr dirty="0" sz="2200" lang="ru-RU"/>
          </a:p>
          <a:p>
            <a:r>
              <a:rPr dirty="0" sz="2200" lang="ru-RU"/>
              <a:t> самооценка достигнутых учебных умений и навыков; самоанализ.</a:t>
            </a:r>
          </a:p>
          <a:p>
            <a:endParaRPr dirty="0" sz="2200" lang="ru-RU"/>
          </a:p>
        </p:txBody>
      </p:sp>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04" name="TextBox 1"/>
          <p:cNvSpPr txBox="1"/>
          <p:nvPr/>
        </p:nvSpPr>
        <p:spPr>
          <a:xfrm>
            <a:off x="395536" y="404664"/>
            <a:ext cx="8208912" cy="6001643"/>
          </a:xfrm>
          <a:prstGeom prst="rect"/>
          <a:noFill/>
        </p:spPr>
        <p:txBody>
          <a:bodyPr rtlCol="0" wrap="square">
            <a:spAutoFit/>
          </a:bodyPr>
          <a:p>
            <a:pPr algn="just"/>
            <a:r>
              <a:rPr dirty="0" sz="2400" lang="ru-RU"/>
              <a:t>Важнейшей задачей и функцией школьного образования является </a:t>
            </a:r>
            <a:r>
              <a:rPr dirty="0" sz="2400" i="1" lang="ru-RU"/>
              <a:t>социальная адаптация учащихся</a:t>
            </a:r>
            <a:r>
              <a:rPr dirty="0" sz="2400" lang="ru-RU"/>
              <a:t>, которая осуществляется в процессе социализации. Задача школы – создать условия для успешной социализации. На эффективность социализации влияет образованность человека, проявляющаяся в </a:t>
            </a:r>
            <a:r>
              <a:rPr dirty="0" sz="2400" lang="ru-RU" err="1"/>
              <a:t>обученности</a:t>
            </a:r>
            <a:r>
              <a:rPr dirty="0" sz="2400" lang="ru-RU"/>
              <a:t>, воспитанности и развитости</a:t>
            </a:r>
            <a:r>
              <a:rPr dirty="0" sz="2400" lang="ru-RU" smtClean="0"/>
              <a:t>.</a:t>
            </a:r>
          </a:p>
          <a:p>
            <a:pPr algn="just"/>
            <a:endParaRPr dirty="0" sz="2400" lang="ru-RU"/>
          </a:p>
          <a:p>
            <a:pPr algn="just"/>
            <a:r>
              <a:rPr dirty="0" sz="2400" lang="ru-RU"/>
              <a:t>Начальным условием социализации является </a:t>
            </a:r>
            <a:r>
              <a:rPr dirty="0" sz="2400" i="1" lang="ru-RU" u="sng"/>
              <a:t>грамотность</a:t>
            </a:r>
            <a:r>
              <a:rPr dirty="0" sz="2400" lang="ru-RU"/>
              <a:t>. Задача определения функциональной грамотности обучающихся, заключается в определении:</a:t>
            </a:r>
          </a:p>
          <a:p>
            <a:pPr algn="just"/>
            <a:r>
              <a:rPr dirty="0" sz="2400" lang="ru-RU"/>
              <a:t>1) их способности решать функциональные проблемы, с которыми они встречаются как субъекты;</a:t>
            </a:r>
          </a:p>
          <a:p>
            <a:pPr algn="just"/>
            <a:r>
              <a:rPr dirty="0" sz="2400" lang="ru-RU"/>
              <a:t>2) обучения, общения, социальной деятельности и профессионального выбора.</a:t>
            </a:r>
          </a:p>
          <a:p>
            <a:pPr algn="just"/>
            <a:endParaRPr dirty="0" sz="2400" lang="ru-RU"/>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5" name="TextBox 1"/>
          <p:cNvSpPr txBox="1"/>
          <p:nvPr/>
        </p:nvSpPr>
        <p:spPr>
          <a:xfrm>
            <a:off x="251520" y="369530"/>
            <a:ext cx="8640960" cy="1200329"/>
          </a:xfrm>
          <a:prstGeom prst="rect"/>
          <a:noFill/>
        </p:spPr>
        <p:txBody>
          <a:bodyPr rtlCol="0" wrap="square">
            <a:spAutoFit/>
          </a:bodyPr>
          <a:p>
            <a:r>
              <a:rPr dirty="0" sz="2400" lang="ru-RU"/>
              <a:t>Формирование функциональной грамотности реализуется во всех образовательных областях. Основными этапами является следующее</a:t>
            </a:r>
            <a:r>
              <a:rPr dirty="0" lang="ru-RU" smtClean="0"/>
              <a:t>:</a:t>
            </a:r>
            <a:endParaRPr dirty="0" lang="ru-RU"/>
          </a:p>
        </p:txBody>
      </p:sp>
      <p:pic>
        <p:nvPicPr>
          <p:cNvPr id="2097163" name="Picture 2" descr="D:\2023\пр\Screenshot_2023-04-12-12-04-20-884_com.yandex.browser.jpg"/>
          <p:cNvPicPr>
            <a:picLocks noChangeAspect="1" noChangeArrowheads="1"/>
          </p:cNvPicPr>
          <p:nvPr/>
        </p:nvPicPr>
        <p:blipFill rotWithShape="1">
          <a:blip xmlns:r="http://schemas.openxmlformats.org/officeDocument/2006/relationships" r:embed="rId1"/>
          <a:srcRect l="41111" t="4872" r="4074" b="72872"/>
          <a:stretch>
            <a:fillRect/>
          </a:stretch>
        </p:blipFill>
        <p:spPr bwMode="auto">
          <a:xfrm>
            <a:off x="2718489" y="1196752"/>
            <a:ext cx="6435212" cy="5661248"/>
          </a:xfrm>
          <a:prstGeom prst="rect"/>
          <a:noFill/>
        </p:spPr>
      </p:pic>
      <p:sp>
        <p:nvSpPr>
          <p:cNvPr id="1048606" name="TextBox 3"/>
          <p:cNvSpPr txBox="1"/>
          <p:nvPr/>
        </p:nvSpPr>
        <p:spPr>
          <a:xfrm>
            <a:off x="251520" y="1548100"/>
            <a:ext cx="2880320" cy="5786199"/>
          </a:xfrm>
          <a:prstGeom prst="rect"/>
          <a:noFill/>
        </p:spPr>
        <p:txBody>
          <a:bodyPr rtlCol="0" wrap="square">
            <a:spAutoFit/>
          </a:bodyPr>
          <a:p>
            <a:r>
              <a:rPr dirty="0" sz="2200" lang="ru-RU"/>
              <a:t>1) создание образовательных маршрутов в соответствии с разделами программы;</a:t>
            </a:r>
          </a:p>
          <a:p>
            <a:r>
              <a:rPr dirty="0" sz="2200" lang="ru-RU"/>
              <a:t>2) разработка методических рекомендаций;</a:t>
            </a:r>
          </a:p>
          <a:p>
            <a:r>
              <a:rPr dirty="0" sz="2200" lang="ru-RU"/>
              <a:t>Например, представления о функциональной грамотности по предмету физика включает в себя:</a:t>
            </a:r>
          </a:p>
          <a:p>
            <a:r>
              <a:rPr dirty="0" sz="2200" lang="ru-RU"/>
              <a:t> </a:t>
            </a:r>
          </a:p>
          <a:p>
            <a:endParaRPr dirty="0" lang="ru-RU"/>
          </a:p>
        </p:txBody>
      </p:sp>
      <p:sp>
        <p:nvSpPr>
          <p:cNvPr id="1048607" name="Прямоугольник 4"/>
          <p:cNvSpPr/>
          <p:nvPr/>
        </p:nvSpPr>
        <p:spPr>
          <a:xfrm>
            <a:off x="2719370" y="5661248"/>
            <a:ext cx="864096" cy="864096"/>
          </a:xfrm>
          <a:prstGeom prst="rect"/>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ru-RU"/>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583" name="TextBox 1"/>
          <p:cNvSpPr txBox="1"/>
          <p:nvPr/>
        </p:nvSpPr>
        <p:spPr>
          <a:xfrm>
            <a:off x="467544" y="476672"/>
            <a:ext cx="8208912" cy="2225040"/>
          </a:xfrm>
          <a:prstGeom prst="rect"/>
          <a:noFill/>
        </p:spPr>
        <p:txBody>
          <a:bodyPr rtlCol="0" wrap="square">
            <a:spAutoFit/>
          </a:bodyPr>
          <a:p>
            <a:pPr algn="just"/>
            <a:r>
              <a:rPr dirty="0" sz="2000" lang="ru-RU"/>
              <a:t>Функциональная грамотность есть уровень знаний, умений и навыков, обеспечивающий нормальное функционирование личности в системе социальных отношений, который считается минимально необходимым для осуществления жизнедеятельности личности в конкретной среде. Функциональная грамотность обнаруживает себя в конкретной жизненной ситуации. </a:t>
            </a:r>
          </a:p>
        </p:txBody>
      </p:sp>
      <p:pic>
        <p:nvPicPr>
          <p:cNvPr id="2097153" name="Picture 2" descr="D:\2023\пр\Screenshot_2023-04-12-12-03-21-804_com.yandex.browser.jpg"/>
          <p:cNvPicPr>
            <a:picLocks noChangeAspect="1" noChangeArrowheads="1"/>
          </p:cNvPicPr>
          <p:nvPr/>
        </p:nvPicPr>
        <p:blipFill rotWithShape="1">
          <a:blip xmlns:r="http://schemas.openxmlformats.org/officeDocument/2006/relationships" r:embed="rId1"/>
          <a:srcRect l="28171" t="26783" b="51172"/>
          <a:stretch>
            <a:fillRect/>
          </a:stretch>
        </p:blipFill>
        <p:spPr bwMode="auto">
          <a:xfrm>
            <a:off x="1763688" y="2415664"/>
            <a:ext cx="6192688" cy="4117965"/>
          </a:xfrm>
          <a:prstGeom prst="rect"/>
          <a:noFill/>
        </p:spPr>
      </p:pic>
      <p:sp>
        <p:nvSpPr>
          <p:cNvPr id="1048584" name="Прямоугольник 2"/>
          <p:cNvSpPr/>
          <p:nvPr/>
        </p:nvSpPr>
        <p:spPr>
          <a:xfrm>
            <a:off x="1763688" y="2415664"/>
            <a:ext cx="1512168" cy="1589400"/>
          </a:xfrm>
          <a:prstGeom prst="rect"/>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ru-RU"/>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08" name="TextBox 1"/>
          <p:cNvSpPr txBox="1"/>
          <p:nvPr/>
        </p:nvSpPr>
        <p:spPr>
          <a:xfrm>
            <a:off x="107504" y="260648"/>
            <a:ext cx="8856984" cy="6524863"/>
          </a:xfrm>
          <a:prstGeom prst="rect"/>
          <a:noFill/>
        </p:spPr>
        <p:txBody>
          <a:bodyPr rtlCol="0" wrap="square">
            <a:spAutoFit/>
          </a:bodyPr>
          <a:p>
            <a:r>
              <a:rPr b="1" dirty="0" sz="2200" i="1" lang="ru-RU"/>
              <a:t>процесс овладения грамотностью</a:t>
            </a:r>
            <a:r>
              <a:rPr dirty="0" sz="2200" lang="ru-RU"/>
              <a:t> – освоение математического языка и знаковых систем, без которых невозможно получение математической информации и использование знаний в той или иной сфере жизни и деятельности;</a:t>
            </a:r>
          </a:p>
          <a:p>
            <a:endParaRPr dirty="0" sz="2200" i="1" lang="ru-RU" smtClean="0"/>
          </a:p>
          <a:p>
            <a:r>
              <a:rPr b="1" dirty="0" sz="2200" i="1" lang="ru-RU" smtClean="0"/>
              <a:t>процесс </a:t>
            </a:r>
            <a:r>
              <a:rPr b="1" dirty="0" sz="2200" i="1" lang="ru-RU"/>
              <a:t>обучения</a:t>
            </a:r>
            <a:r>
              <a:rPr dirty="0" sz="2200" lang="ru-RU"/>
              <a:t> – освоение знаний, умений, навыков по предмету и учебным дисциплинам</a:t>
            </a:r>
            <a:r>
              <a:rPr dirty="0" sz="2200" lang="ru-RU" smtClean="0"/>
              <a:t>;</a:t>
            </a:r>
          </a:p>
          <a:p>
            <a:endParaRPr dirty="0" sz="2200" lang="ru-RU"/>
          </a:p>
          <a:p>
            <a:r>
              <a:rPr b="1" dirty="0" sz="2200" i="1" lang="ru-RU"/>
              <a:t>процесс подготовки</a:t>
            </a:r>
            <a:r>
              <a:rPr dirty="0" sz="2200" lang="ru-RU"/>
              <a:t> – адаптация имеющихся и получаемых знаний, умений и навыков для использования алгоритмов при решении задач</a:t>
            </a:r>
            <a:r>
              <a:rPr dirty="0" sz="2200" lang="ru-RU" smtClean="0"/>
              <a:t>.</a:t>
            </a:r>
          </a:p>
          <a:p>
            <a:endParaRPr dirty="0" sz="2200" lang="ru-RU"/>
          </a:p>
          <a:p>
            <a:r>
              <a:rPr b="1" dirty="0" sz="2200" i="1" lang="ru-RU"/>
              <a:t>процесс воспитания</a:t>
            </a:r>
            <a:r>
              <a:rPr dirty="0" sz="2200" lang="ru-RU"/>
              <a:t> – освоение правил и норм культуры, традиций и особенностей народа, социального положения</a:t>
            </a:r>
            <a:r>
              <a:rPr dirty="0" sz="2200" lang="ru-RU" smtClean="0"/>
              <a:t>;</a:t>
            </a:r>
          </a:p>
          <a:p>
            <a:endParaRPr dirty="0" sz="2200" lang="ru-RU"/>
          </a:p>
          <a:p>
            <a:r>
              <a:rPr b="1" dirty="0" sz="2200" lang="ru-RU"/>
              <a:t> </a:t>
            </a:r>
            <a:r>
              <a:rPr b="1" dirty="0" sz="2200" i="1" lang="ru-RU"/>
              <a:t>процесс образования</a:t>
            </a:r>
            <a:r>
              <a:rPr dirty="0" sz="2200" lang="ru-RU"/>
              <a:t> (в узком значении этого термина) – составная часть интегрального процесса образования, имеющая целью обеспечить общий уровень культуры и знакомство с ценностями, установками и стандартами цивилизации.</a:t>
            </a:r>
          </a:p>
          <a:p>
            <a:endParaRPr dirty="0" sz="2200" lang="ru-RU"/>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09" name="TextBox 1"/>
          <p:cNvSpPr txBox="1"/>
          <p:nvPr/>
        </p:nvSpPr>
        <p:spPr>
          <a:xfrm>
            <a:off x="395536" y="620688"/>
            <a:ext cx="8352928" cy="5570756"/>
          </a:xfrm>
          <a:prstGeom prst="rect"/>
          <a:noFill/>
        </p:spPr>
        <p:txBody>
          <a:bodyPr rtlCol="0" wrap="square">
            <a:spAutoFit/>
          </a:bodyPr>
          <a:p>
            <a:pPr algn="ctr"/>
            <a:r>
              <a:rPr b="1" dirty="0" sz="2400" lang="ru-RU"/>
              <a:t>Что способствует формированию функциональной грамотности учащихся</a:t>
            </a:r>
            <a:r>
              <a:rPr b="1" dirty="0" sz="2400" lang="ru-RU" smtClean="0"/>
              <a:t>.</a:t>
            </a:r>
          </a:p>
          <a:p>
            <a:endParaRPr dirty="0" sz="2400" lang="ru-RU"/>
          </a:p>
          <a:p>
            <a:r>
              <a:rPr dirty="0" sz="2400" lang="ru-RU"/>
              <a:t>     Учащиеся, уверенно использующие некоторое умение на одном предмете, далеко не всегда смогут применить его на другой дисциплине. Говоря об использовании сведений из разных областей знаний, следует иметь ввиду не только использование материала из других наук на уроках математики, но и использование понятий и методов математики на других уроках и в жизни. Для преодоления этого барьера нужна специальная работа, в которой учитель помогает ребенку прояснить задачу, выделить предметную составляющую, показать применение известных способов в новой ситуации.</a:t>
            </a:r>
          </a:p>
          <a:p>
            <a:endParaRPr dirty="0" sz="2000" lang="ru-RU"/>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10" name="TextBox 1"/>
          <p:cNvSpPr txBox="1"/>
          <p:nvPr/>
        </p:nvSpPr>
        <p:spPr>
          <a:xfrm>
            <a:off x="431540" y="188640"/>
            <a:ext cx="8496944" cy="1661993"/>
          </a:xfrm>
          <a:prstGeom prst="rect"/>
          <a:noFill/>
        </p:spPr>
        <p:txBody>
          <a:bodyPr rtlCol="0" wrap="square">
            <a:spAutoFit/>
          </a:bodyPr>
          <a:p>
            <a:pPr algn="just"/>
            <a:r>
              <a:rPr dirty="0" sz="2200" lang="ru-RU"/>
              <a:t>У</a:t>
            </a:r>
            <a:r>
              <a:rPr dirty="0" sz="2200" lang="ru-RU" smtClean="0"/>
              <a:t>читель </a:t>
            </a:r>
            <a:r>
              <a:rPr dirty="0" sz="2200" lang="ru-RU"/>
              <a:t>может сам продемонстрировать некоторые способы работы с символическим текстом на предметных и непредметных материалах, раскрывая смысл, логику, особенности преобразований;</a:t>
            </a:r>
          </a:p>
          <a:p>
            <a:endParaRPr dirty="0" lang="ru-RU" smtClean="0"/>
          </a:p>
          <a:p>
            <a:endParaRPr dirty="0" lang="ru-RU"/>
          </a:p>
        </p:txBody>
      </p:sp>
      <p:sp>
        <p:nvSpPr>
          <p:cNvPr id="1048611" name="TextBox 2"/>
          <p:cNvSpPr txBox="1"/>
          <p:nvPr/>
        </p:nvSpPr>
        <p:spPr>
          <a:xfrm>
            <a:off x="268243" y="4784472"/>
            <a:ext cx="8712968" cy="2123658"/>
          </a:xfrm>
          <a:prstGeom prst="rect"/>
          <a:noFill/>
        </p:spPr>
        <p:txBody>
          <a:bodyPr rtlCol="0" wrap="square">
            <a:spAutoFit/>
          </a:bodyPr>
          <a:p>
            <a:pPr algn="just"/>
            <a:r>
              <a:rPr dirty="0" sz="2200" lang="ru-RU"/>
              <a:t>Можно организовать групповую или самостоятельную индивидуальную работу с символическим текстом, в которой необходимо переводить текст с обычного языка на математический, с геометрического – на язык векторов, а также переводить модель, заданную одним способом, в иную модель.</a:t>
            </a:r>
          </a:p>
          <a:p>
            <a:endParaRPr dirty="0" sz="2200" lang="ru-RU"/>
          </a:p>
        </p:txBody>
      </p:sp>
      <p:pic>
        <p:nvPicPr>
          <p:cNvPr id="2097164" name="Picture 2" descr="D:\2023\пр\Screenshot_2023-04-12-12-04-59-123_com.yandex.browser.jpg"/>
          <p:cNvPicPr>
            <a:picLocks noChangeAspect="1" noChangeArrowheads="1"/>
          </p:cNvPicPr>
          <p:nvPr/>
        </p:nvPicPr>
        <p:blipFill rotWithShape="1">
          <a:blip xmlns:r="http://schemas.openxmlformats.org/officeDocument/2006/relationships" r:embed="rId1"/>
          <a:srcRect l="10749" t="8711" r="10124" b="73139"/>
          <a:stretch>
            <a:fillRect/>
          </a:stretch>
        </p:blipFill>
        <p:spPr bwMode="auto">
          <a:xfrm>
            <a:off x="899592" y="1268760"/>
            <a:ext cx="7200800" cy="3578774"/>
          </a:xfrm>
          <a:prstGeom prst="rect"/>
          <a:noFill/>
        </p:spPr>
      </p:pic>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12" name="TextBox 2"/>
          <p:cNvSpPr txBox="1"/>
          <p:nvPr/>
        </p:nvSpPr>
        <p:spPr>
          <a:xfrm>
            <a:off x="239643" y="588604"/>
            <a:ext cx="4490324" cy="5509200"/>
          </a:xfrm>
          <a:prstGeom prst="rect"/>
          <a:noFill/>
        </p:spPr>
        <p:txBody>
          <a:bodyPr rtlCol="0" wrap="square">
            <a:spAutoFit/>
          </a:bodyPr>
          <a:p>
            <a:pPr algn="just"/>
            <a:r>
              <a:rPr b="1" dirty="0" sz="2200" i="1" lang="ru-RU"/>
              <a:t>Метод проектов</a:t>
            </a:r>
            <a:r>
              <a:rPr dirty="0" sz="2200" lang="ru-RU"/>
              <a:t>. По своей дидактической сущности нацелен на формирование способности адаптироваться в изменяющихся условиях, ориентироваться в разнообразных ситуациях, работать в различных коллективах. Использование игровых технологии (ребусы, кроссворды, ролевые игры) – это вид деятельности в условиях ситуаций, направленных на воссоздание и усвоение общественного опыта, в котором складывается и совершенствуется самоуправление поведением.</a:t>
            </a:r>
          </a:p>
          <a:p>
            <a:pPr algn="just"/>
            <a:endParaRPr dirty="0" sz="2200" lang="ru-RU"/>
          </a:p>
        </p:txBody>
      </p:sp>
      <p:pic>
        <p:nvPicPr>
          <p:cNvPr id="2097165" name="Picture 2" descr="D:\2023\пр\Screenshot_2023-04-12-12-04-12-811_com.yandex.browser.jpg"/>
          <p:cNvPicPr>
            <a:picLocks noChangeAspect="1" noChangeArrowheads="1"/>
          </p:cNvPicPr>
          <p:nvPr/>
        </p:nvPicPr>
        <p:blipFill rotWithShape="1">
          <a:blip xmlns:r="http://schemas.openxmlformats.org/officeDocument/2006/relationships" r:embed="rId1"/>
          <a:srcRect l="51287" t="4665" r="6140" b="72879"/>
          <a:stretch>
            <a:fillRect/>
          </a:stretch>
        </p:blipFill>
        <p:spPr bwMode="auto">
          <a:xfrm>
            <a:off x="4728204" y="1052736"/>
            <a:ext cx="4379495" cy="5005137"/>
          </a:xfrm>
          <a:prstGeom prst="rect"/>
          <a:noFill/>
        </p:spPr>
      </p:pic>
      <p:sp>
        <p:nvSpPr>
          <p:cNvPr id="1048613" name="Прямоугольник 4"/>
          <p:cNvSpPr/>
          <p:nvPr/>
        </p:nvSpPr>
        <p:spPr>
          <a:xfrm>
            <a:off x="4728204" y="3555304"/>
            <a:ext cx="419860" cy="521768"/>
          </a:xfrm>
          <a:prstGeom prst="rect"/>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ru-RU"/>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4" name="TextBox 1"/>
          <p:cNvSpPr txBox="1"/>
          <p:nvPr/>
        </p:nvSpPr>
        <p:spPr>
          <a:xfrm>
            <a:off x="107504" y="404664"/>
            <a:ext cx="8784976" cy="1446550"/>
          </a:xfrm>
          <a:prstGeom prst="rect"/>
          <a:noFill/>
        </p:spPr>
        <p:txBody>
          <a:bodyPr rtlCol="0" wrap="square">
            <a:spAutoFit/>
          </a:bodyPr>
          <a:p>
            <a:r>
              <a:rPr dirty="0" sz="2200" lang="ru-RU"/>
              <a:t>Также формированию функциональной грамотности способствует </a:t>
            </a:r>
            <a:r>
              <a:rPr b="1" dirty="0" sz="2200" i="1" lang="ru-RU"/>
              <a:t>проблемное обучение</a:t>
            </a:r>
            <a:r>
              <a:rPr dirty="0" sz="2200" lang="ru-RU"/>
              <a:t>. Проблема – это всегда препятствие. Преодоление препятствий – движение, неизменный спутник развития. </a:t>
            </a:r>
          </a:p>
        </p:txBody>
      </p:sp>
      <p:pic>
        <p:nvPicPr>
          <p:cNvPr id="2097166" name="Picture 2" descr="D:\2023\пр\Screenshot_2023-04-12-12-05-12-115_com.yandex.browser.jpg"/>
          <p:cNvPicPr>
            <a:picLocks noChangeAspect="1" noChangeArrowheads="1"/>
          </p:cNvPicPr>
          <p:nvPr/>
        </p:nvPicPr>
        <p:blipFill rotWithShape="1">
          <a:blip xmlns:r="http://schemas.openxmlformats.org/officeDocument/2006/relationships" r:embed="rId1"/>
          <a:srcRect l="11404" t="8200" r="9532" b="57468"/>
          <a:stretch>
            <a:fillRect/>
          </a:stretch>
        </p:blipFill>
        <p:spPr bwMode="auto">
          <a:xfrm>
            <a:off x="251520" y="1974324"/>
            <a:ext cx="4824536" cy="4539061"/>
          </a:xfrm>
          <a:prstGeom prst="rect"/>
          <a:noFill/>
        </p:spPr>
      </p:pic>
      <p:sp>
        <p:nvSpPr>
          <p:cNvPr id="1048615" name="TextBox 4"/>
          <p:cNvSpPr txBox="1"/>
          <p:nvPr/>
        </p:nvSpPr>
        <p:spPr>
          <a:xfrm>
            <a:off x="5076056" y="1979275"/>
            <a:ext cx="3816424" cy="4431983"/>
          </a:xfrm>
          <a:prstGeom prst="rect"/>
          <a:noFill/>
        </p:spPr>
        <p:txBody>
          <a:bodyPr rtlCol="0" wrap="square">
            <a:spAutoFit/>
          </a:bodyPr>
          <a:p>
            <a:r>
              <a:rPr dirty="0" sz="2200" lang="ru-RU"/>
              <a:t>Использование проблемных заданий на уроках, позволяет развивать такие качества личности как: находчивость, сообразительность, способность к нестандартным решениям, проблемное видение, гибкость ума, мобильность, информационная и коммуникативная культура.</a:t>
            </a:r>
          </a:p>
          <a:p>
            <a:endParaRPr dirty="0" sz="2200" lang="ru-RU"/>
          </a:p>
          <a:p>
            <a:endParaRPr dirty="0" lang="ru-RU"/>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6" name="TextBox 1"/>
          <p:cNvSpPr txBox="1"/>
          <p:nvPr/>
        </p:nvSpPr>
        <p:spPr>
          <a:xfrm>
            <a:off x="395536" y="692696"/>
            <a:ext cx="8280920" cy="4893647"/>
          </a:xfrm>
          <a:prstGeom prst="rect"/>
          <a:noFill/>
        </p:spPr>
        <p:txBody>
          <a:bodyPr rtlCol="0" wrap="square">
            <a:spAutoFit/>
          </a:bodyPr>
          <a:p>
            <a:pPr algn="just"/>
            <a:r>
              <a:rPr dirty="0" sz="2400" lang="ru-RU"/>
              <a:t>Среди методов также важным является </a:t>
            </a:r>
            <a:r>
              <a:rPr b="1" dirty="0" sz="2400" i="1" lang="ru-RU"/>
              <a:t>работа с текстом</a:t>
            </a:r>
            <a:r>
              <a:rPr dirty="0" sz="2400" lang="ru-RU"/>
              <a:t>. Ученик должен понимать тексты различных видов, размышлять над их содержанием, оценивать их смысл и значение и излагать свои мысли о прочитанном. На уроках мы работаем с текстами разных видов и жанров, такими как научные тексты, биографии, документы, статьи из газет и журналов, инструкции к лабораторным работам и т.п. Очень часто используемый прием – это </a:t>
            </a:r>
            <a:r>
              <a:rPr dirty="0" sz="2400" i="1" lang="ru-RU" u="sng"/>
              <a:t>кластер</a:t>
            </a:r>
            <a:r>
              <a:rPr dirty="0" sz="2400" lang="ru-RU"/>
              <a:t>, выделение смысловых единиц текста и графическое их оформление. </a:t>
            </a:r>
            <a:endParaRPr dirty="0" sz="2400" lang="ru-RU" smtClean="0"/>
          </a:p>
          <a:p>
            <a:pPr algn="just"/>
            <a:r>
              <a:rPr dirty="0" sz="2400" lang="ru-RU"/>
              <a:t> </a:t>
            </a:r>
            <a:r>
              <a:rPr dirty="0" sz="2400" lang="ru-RU" smtClean="0"/>
              <a:t>       Эти </a:t>
            </a:r>
            <a:r>
              <a:rPr dirty="0" sz="2400" lang="ru-RU"/>
              <a:t>методы формируют умение сворачивать и разворачивать полученные знания в зависимости от жизненной ситуации.</a:t>
            </a:r>
          </a:p>
          <a:p>
            <a:pPr algn="just"/>
            <a:endParaRPr dirty="0" sz="2400" lang="ru-RU"/>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17" name="TextBox 1"/>
          <p:cNvSpPr txBox="1"/>
          <p:nvPr/>
        </p:nvSpPr>
        <p:spPr>
          <a:xfrm>
            <a:off x="328145" y="4149080"/>
            <a:ext cx="8424936" cy="2123658"/>
          </a:xfrm>
          <a:prstGeom prst="rect"/>
          <a:noFill/>
        </p:spPr>
        <p:txBody>
          <a:bodyPr rtlCol="0" wrap="square">
            <a:spAutoFit/>
          </a:bodyPr>
          <a:p>
            <a:pPr algn="just"/>
            <a:r>
              <a:rPr dirty="0" sz="2200" lang="ru-RU"/>
              <a:t>модели учебного процесса </a:t>
            </a:r>
            <a:r>
              <a:rPr dirty="0" sz="2200" lang="ru-RU" smtClean="0"/>
              <a:t>должно осуществляться </a:t>
            </a:r>
            <a:r>
              <a:rPr dirty="0" sz="2200" lang="ru-RU"/>
              <a:t>на основе развития взаимоотношений сотрудничества учителя и ученика, гармоничного сочетания различных методов обучения, обеспечивающих использование разнообразных видов учебной деятельности. Эти приоритеты составляют основу развития современного школьного  </a:t>
            </a:r>
            <a:r>
              <a:rPr dirty="0" sz="2200" lang="ru-RU" smtClean="0"/>
              <a:t>образования</a:t>
            </a:r>
            <a:r>
              <a:rPr dirty="0" sz="2200" lang="ru-RU"/>
              <a:t>.</a:t>
            </a:r>
          </a:p>
        </p:txBody>
      </p:sp>
      <p:pic>
        <p:nvPicPr>
          <p:cNvPr id="2097167" name="Picture 2" descr="D:\2023\пр\Screenshot_2023-04-12-12-03-21-804_com.yandex.browser.jpg"/>
          <p:cNvPicPr>
            <a:picLocks noChangeAspect="1" noChangeArrowheads="1"/>
          </p:cNvPicPr>
          <p:nvPr/>
        </p:nvPicPr>
        <p:blipFill rotWithShape="1">
          <a:blip xmlns:r="http://schemas.openxmlformats.org/officeDocument/2006/relationships" r:embed="rId1"/>
          <a:srcRect l="28171" t="26783" b="51172"/>
          <a:stretch>
            <a:fillRect/>
          </a:stretch>
        </p:blipFill>
        <p:spPr bwMode="auto">
          <a:xfrm>
            <a:off x="539552" y="102208"/>
            <a:ext cx="5652628" cy="3758840"/>
          </a:xfrm>
          <a:prstGeom prst="rect"/>
          <a:noFill/>
        </p:spPr>
      </p:pic>
      <p:sp>
        <p:nvSpPr>
          <p:cNvPr id="1048618" name="TextBox 3"/>
          <p:cNvSpPr txBox="1"/>
          <p:nvPr/>
        </p:nvSpPr>
        <p:spPr>
          <a:xfrm>
            <a:off x="6372200" y="391573"/>
            <a:ext cx="2556284" cy="3477875"/>
          </a:xfrm>
          <a:prstGeom prst="rect"/>
          <a:noFill/>
        </p:spPr>
        <p:txBody>
          <a:bodyPr rtlCol="0" wrap="square">
            <a:spAutoFit/>
          </a:bodyPr>
          <a:p>
            <a:r>
              <a:rPr dirty="0" sz="2200" lang="ru-RU"/>
              <a:t>Концепция обновления современной школы определила новые приоритеты общего образования, которые предполагают, что </a:t>
            </a:r>
            <a:r>
              <a:rPr dirty="0" sz="2200" lang="ru-RU" smtClean="0"/>
              <a:t>формирование</a:t>
            </a:r>
            <a:endParaRPr dirty="0" sz="2200" lang="ru-RU"/>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85" name="TextBox 1"/>
          <p:cNvSpPr txBox="1"/>
          <p:nvPr/>
        </p:nvSpPr>
        <p:spPr>
          <a:xfrm>
            <a:off x="251520" y="404664"/>
            <a:ext cx="8640960" cy="5781040"/>
          </a:xfrm>
          <a:prstGeom prst="rect"/>
          <a:noFill/>
        </p:spPr>
        <p:txBody>
          <a:bodyPr rtlCol="0" wrap="square">
            <a:spAutoFit/>
          </a:bodyPr>
          <a:p>
            <a:pPr algn="just"/>
            <a:r>
              <a:rPr dirty="0" sz="2400" lang="ru-RU"/>
              <a:t> В понятие «функциональная грамотность» вкладывается следующий смысл</a:t>
            </a:r>
            <a:r>
              <a:rPr dirty="0" sz="2400" lang="ru-RU" smtClean="0"/>
              <a:t>:</a:t>
            </a:r>
          </a:p>
          <a:p>
            <a:pPr algn="just"/>
            <a:endParaRPr dirty="0" sz="2400" lang="ru-RU"/>
          </a:p>
          <a:p>
            <a:pPr algn="just"/>
            <a:r>
              <a:rPr dirty="0" sz="2400" lang="ru-RU"/>
              <a:t>1.Читательская грамотность – способность прочитать с пониманием и осмыслением письменных </a:t>
            </a:r>
            <a:r>
              <a:rPr dirty="0" sz="2400" lang="ru-RU" smtClean="0"/>
              <a:t>текстов.</a:t>
            </a:r>
          </a:p>
          <a:p>
            <a:pPr algn="just"/>
            <a:endParaRPr dirty="0" sz="2400" lang="ru-RU"/>
          </a:p>
          <a:p>
            <a:pPr algn="just"/>
            <a:r>
              <a:rPr dirty="0" sz="2400" lang="ru-RU"/>
              <a:t>2. Математическая грамотность – способность человека определять и понимать роль математики в мире, в котором он живет, высказывать хорошо обоснованные математические суждения и использовать </a:t>
            </a:r>
            <a:r>
              <a:rPr dirty="0" sz="2400" lang="ru-RU" smtClean="0"/>
              <a:t>математику.</a:t>
            </a:r>
          </a:p>
          <a:p>
            <a:pPr algn="just"/>
            <a:endParaRPr dirty="0" sz="2400" lang="ru-RU"/>
          </a:p>
          <a:p>
            <a:pPr algn="just"/>
            <a:r>
              <a:rPr dirty="0" sz="2400" lang="ru-RU"/>
              <a:t>3. Естественнонаучная грамотность – способность использовать естественнонаучные знания для отбора в реальных жизненных ситуациях тех проблем, которые могут быть исследованы и решены с помощью научных </a:t>
            </a:r>
            <a:r>
              <a:rPr dirty="0" sz="2400" lang="ru-RU" smtClean="0"/>
              <a:t>методов.</a:t>
            </a:r>
            <a:endParaRPr dirty="0" sz="2400" lang="ru-RU"/>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586" name="TextBox 1"/>
          <p:cNvSpPr txBox="1"/>
          <p:nvPr/>
        </p:nvSpPr>
        <p:spPr>
          <a:xfrm>
            <a:off x="539552" y="476672"/>
            <a:ext cx="8064896" cy="3583940"/>
          </a:xfrm>
          <a:prstGeom prst="rect"/>
          <a:noFill/>
        </p:spPr>
        <p:txBody>
          <a:bodyPr rtlCol="0" wrap="square">
            <a:spAutoFit/>
          </a:bodyPr>
          <a:p>
            <a:pPr algn="ctr" lvl="0"/>
            <a:r>
              <a:rPr b="1" dirty="0" sz="2200" lang="ru-RU"/>
              <a:t>Естественнонаучная грамотность</a:t>
            </a:r>
            <a:r>
              <a:rPr dirty="0" sz="2200" lang="ru-RU" smtClean="0"/>
              <a:t>.</a:t>
            </a:r>
            <a:endParaRPr dirty="0" sz="2200" lang="ru-RU"/>
          </a:p>
          <a:p>
            <a:pPr algn="just"/>
            <a:r>
              <a:rPr dirty="0" sz="2200" lang="ru-RU"/>
              <a:t>     Одним </a:t>
            </a:r>
            <a:r>
              <a:rPr dirty="0" sz="2200" lang="ru-RU" smtClean="0"/>
              <a:t>из </a:t>
            </a:r>
            <a:r>
              <a:rPr dirty="0" sz="2200" lang="ru-RU"/>
              <a:t>основных направлении модернизации системы образования является обучение учащихся самостоятельно добывать и анализировать, структурировать и эффективно использовать информацию для максимальной самореализации и полезного участия в жизни общества. В условиях модернизации системы образования роль предметов естественнонаучного цикла, возрастает и обеспечивает разработку эффективных путей и средств решения жизненно важных для людей задач и проблем. </a:t>
            </a:r>
          </a:p>
        </p:txBody>
      </p:sp>
      <p:pic>
        <p:nvPicPr>
          <p:cNvPr id="2097154" name="Picture 2" descr="D:\2023\пр\Screenshot_2023-04-12-12-03-59-442_com.yandex.browser.jpg"/>
          <p:cNvPicPr>
            <a:picLocks noChangeAspect="1" noChangeArrowheads="1"/>
          </p:cNvPicPr>
          <p:nvPr/>
        </p:nvPicPr>
        <p:blipFill rotWithShape="1">
          <a:blip xmlns:r="http://schemas.openxmlformats.org/officeDocument/2006/relationships" r:embed="rId1"/>
          <a:srcRect t="8487" b="78479"/>
          <a:stretch>
            <a:fillRect/>
          </a:stretch>
        </p:blipFill>
        <p:spPr bwMode="auto">
          <a:xfrm>
            <a:off x="323528" y="4005064"/>
            <a:ext cx="8523306" cy="2407111"/>
          </a:xfrm>
          <a:prstGeom prst="rect"/>
          <a:noFill/>
        </p:spPr>
      </p:pic>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587" name="TextBox 1"/>
          <p:cNvSpPr txBox="1"/>
          <p:nvPr/>
        </p:nvSpPr>
        <p:spPr>
          <a:xfrm>
            <a:off x="251520" y="476672"/>
            <a:ext cx="8496944" cy="5781040"/>
          </a:xfrm>
          <a:prstGeom prst="rect"/>
          <a:noFill/>
        </p:spPr>
        <p:txBody>
          <a:bodyPr rtlCol="0" wrap="square">
            <a:spAutoFit/>
          </a:bodyPr>
          <a:p>
            <a:pPr algn="just"/>
            <a:r>
              <a:rPr dirty="0" sz="2400" lang="ru-RU"/>
              <a:t>Требования  к компетентностям учителя, который ставит задачу формирования естественнонаучной грамотности учащихся</a:t>
            </a:r>
            <a:r>
              <a:rPr dirty="0" sz="2400" lang="ru-RU" smtClean="0"/>
              <a:t>:</a:t>
            </a:r>
          </a:p>
          <a:p>
            <a:pPr algn="just"/>
            <a:endParaRPr dirty="0" sz="2400" lang="ru-RU"/>
          </a:p>
          <a:p>
            <a:pPr algn="just" indent="-342900" marL="342900">
              <a:buAutoNum type="arabicPeriod"/>
            </a:pPr>
            <a:r>
              <a:rPr dirty="0" sz="2400" lang="ru-RU" smtClean="0"/>
              <a:t>Учитель </a:t>
            </a:r>
            <a:r>
              <a:rPr dirty="0" sz="2400" lang="ru-RU"/>
              <a:t>сам должен обладать компетентностями, которые составляют функциональную грамотность. Только так учитель сможет целенаправленно использовать задания по функциональной грамотности в учебном процессе и тем более самостоятельно разрабатывать такие задания</a:t>
            </a:r>
            <a:r>
              <a:rPr dirty="0" sz="2400" lang="ru-RU" smtClean="0"/>
              <a:t>.</a:t>
            </a:r>
          </a:p>
          <a:p>
            <a:pPr algn="just"/>
            <a:endParaRPr dirty="0" sz="2400" lang="ru-RU"/>
          </a:p>
          <a:p>
            <a:pPr algn="just"/>
            <a:r>
              <a:rPr dirty="0" sz="2400" lang="ru-RU"/>
              <a:t>2. Учитель должен выступать в качестве организатора (или координатора) продуктивной деятельности учащихся. А это требует педагогической компетентности.</a:t>
            </a:r>
          </a:p>
          <a:p>
            <a:endParaRPr dirty="0" sz="2400" lang="ru-RU"/>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88" name="TextBox 1"/>
          <p:cNvSpPr txBox="1"/>
          <p:nvPr/>
        </p:nvSpPr>
        <p:spPr>
          <a:xfrm>
            <a:off x="476126" y="404664"/>
            <a:ext cx="7848872" cy="1869441"/>
          </a:xfrm>
          <a:prstGeom prst="rect"/>
          <a:noFill/>
        </p:spPr>
        <p:txBody>
          <a:bodyPr rtlCol="0" wrap="square">
            <a:spAutoFit/>
          </a:bodyPr>
          <a:p>
            <a:pPr algn="just"/>
            <a:r>
              <a:rPr dirty="0" lang="ru-RU"/>
              <a:t> </a:t>
            </a:r>
            <a:r>
              <a:rPr dirty="0" sz="2400" lang="ru-RU"/>
              <a:t>Таким образом, проблема развития функциональной грамотности учащихся в процессе обучения предметам естественнонаучного цикла должна быть реализована в аспекте содержания учебной деятельности и компетентности учителя.</a:t>
            </a:r>
          </a:p>
        </p:txBody>
      </p:sp>
      <p:pic>
        <p:nvPicPr>
          <p:cNvPr id="2097155" name="Picture 2" descr="D:\2023\пр\Screenshot_2023-04-12-12-04-59-123_com.yandex.browser.jpg"/>
          <p:cNvPicPr>
            <a:picLocks noChangeAspect="1" noChangeArrowheads="1"/>
          </p:cNvPicPr>
          <p:nvPr/>
        </p:nvPicPr>
        <p:blipFill rotWithShape="1">
          <a:blip xmlns:r="http://schemas.openxmlformats.org/officeDocument/2006/relationships" r:embed="rId1"/>
          <a:srcRect l="10749" t="6434" r="10124" b="70995"/>
          <a:stretch>
            <a:fillRect/>
          </a:stretch>
        </p:blipFill>
        <p:spPr bwMode="auto">
          <a:xfrm>
            <a:off x="899592" y="2365566"/>
            <a:ext cx="7200800" cy="4450362"/>
          </a:xfrm>
          <a:prstGeom prst="rect"/>
          <a:noFill/>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589" name="TextBox 1"/>
          <p:cNvSpPr txBox="1"/>
          <p:nvPr/>
        </p:nvSpPr>
        <p:spPr>
          <a:xfrm>
            <a:off x="179512" y="332656"/>
            <a:ext cx="8424936" cy="4714240"/>
          </a:xfrm>
          <a:prstGeom prst="rect"/>
          <a:noFill/>
        </p:spPr>
        <p:txBody>
          <a:bodyPr rtlCol="0" wrap="square">
            <a:spAutoFit/>
          </a:bodyPr>
          <a:p>
            <a:pPr algn="just"/>
            <a:r>
              <a:rPr dirty="0" lang="ru-RU"/>
              <a:t> </a:t>
            </a:r>
            <a:r>
              <a:rPr dirty="0" sz="2400" lang="ru-RU"/>
              <a:t>Развитие профессиональной компетентности учителя, обеспечивающей реализацию педагогического процесса, инициирующего и формирующего функциональную грамотность учащегося, является на современном этапе развития образования одной из главных задач. Трудности, связанные с организацией и содержанием процесса формирования функциональной грамотности учащихся, связаны с тем, что</a:t>
            </a:r>
            <a:r>
              <a:rPr dirty="0" sz="2400" lang="ru-RU" smtClean="0"/>
              <a:t>:</a:t>
            </a:r>
          </a:p>
          <a:p>
            <a:pPr algn="just"/>
            <a:endParaRPr dirty="0" sz="2400" lang="ru-RU"/>
          </a:p>
          <a:p>
            <a:pPr algn="just"/>
            <a:r>
              <a:rPr dirty="0" sz="2400" lang="ru-RU"/>
              <a:t>1) недостаточно полно определено само понятие функциональной грамотности, не учитываются изменения в понимании и содержании понятия на современном этапе развития образования</a:t>
            </a:r>
            <a:r>
              <a:rPr dirty="0" sz="2400" lang="ru-RU" smtClean="0"/>
              <a:t>;</a:t>
            </a:r>
            <a:endParaRPr dirty="0" sz="2400" lang="ru-RU"/>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90" name="TextBox 1"/>
          <p:cNvSpPr txBox="1"/>
          <p:nvPr/>
        </p:nvSpPr>
        <p:spPr>
          <a:xfrm>
            <a:off x="251520" y="332656"/>
            <a:ext cx="8640960" cy="1361440"/>
          </a:xfrm>
          <a:prstGeom prst="rect"/>
          <a:noFill/>
        </p:spPr>
        <p:txBody>
          <a:bodyPr rtlCol="0" wrap="square">
            <a:spAutoFit/>
          </a:bodyPr>
          <a:p>
            <a:pPr algn="just"/>
            <a:r>
              <a:rPr dirty="0" sz="2200" lang="ru-RU"/>
              <a:t>2) вследствие этого функциональная грамотность не формируется в школьной практике как целостная система, как правило, общеобразовательные учреждения работают над </a:t>
            </a:r>
            <a:r>
              <a:rPr dirty="0" sz="2200" lang="ru-RU" smtClean="0"/>
              <a:t>формированием</a:t>
            </a:r>
            <a:endParaRPr dirty="0" sz="2200" lang="ru-RU"/>
          </a:p>
        </p:txBody>
      </p:sp>
      <p:pic>
        <p:nvPicPr>
          <p:cNvPr id="2097156" name="Picture 2" descr="D:\2023\пр\Screenshot_2023-04-12-12-05-12-115_com.yandex.browser.jpg"/>
          <p:cNvPicPr>
            <a:picLocks noChangeAspect="1" noChangeArrowheads="1"/>
          </p:cNvPicPr>
          <p:nvPr/>
        </p:nvPicPr>
        <p:blipFill rotWithShape="1">
          <a:blip xmlns:r="http://schemas.openxmlformats.org/officeDocument/2006/relationships" r:embed="rId1"/>
          <a:srcRect l="9853" t="7915" r="9381" b="57002"/>
          <a:stretch>
            <a:fillRect/>
          </a:stretch>
        </p:blipFill>
        <p:spPr bwMode="auto">
          <a:xfrm>
            <a:off x="3707904" y="1639955"/>
            <a:ext cx="5184576" cy="4879601"/>
          </a:xfrm>
          <a:prstGeom prst="rect"/>
          <a:noFill/>
        </p:spPr>
      </p:pic>
      <p:sp>
        <p:nvSpPr>
          <p:cNvPr id="1048591" name="TextBox 4"/>
          <p:cNvSpPr txBox="1"/>
          <p:nvPr/>
        </p:nvSpPr>
        <p:spPr>
          <a:xfrm>
            <a:off x="247344" y="1440652"/>
            <a:ext cx="3460560" cy="5704840"/>
          </a:xfrm>
          <a:prstGeom prst="rect"/>
          <a:noFill/>
        </p:spPr>
        <p:txBody>
          <a:bodyPr rtlCol="0" wrap="square">
            <a:spAutoFit/>
          </a:bodyPr>
          <a:p>
            <a:r>
              <a:rPr dirty="0" sz="2200" lang="ru-RU"/>
              <a:t>учебных умений и навыков (технологический компонент), но без опоры на субъектный опыт учащихся, что не способствует развитию качеств личности, необходимых современному школьнику для успешного функционирования и адаптации в обществе (личностный компонент);</a:t>
            </a:r>
          </a:p>
          <a:p>
            <a:pPr algn="just"/>
            <a:endParaRPr dirty="0" lang="ru-RU"/>
          </a:p>
          <a:p>
            <a:endParaRPr dirty="0" lang="ru-RU"/>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592" name="TextBox 1"/>
          <p:cNvSpPr txBox="1"/>
          <p:nvPr/>
        </p:nvSpPr>
        <p:spPr>
          <a:xfrm>
            <a:off x="179512" y="476672"/>
            <a:ext cx="8568952" cy="1678941"/>
          </a:xfrm>
          <a:prstGeom prst="rect"/>
          <a:noFill/>
        </p:spPr>
        <p:txBody>
          <a:bodyPr rtlCol="0" wrap="square">
            <a:spAutoFit/>
          </a:bodyPr>
          <a:p>
            <a:pPr algn="just"/>
            <a:r>
              <a:rPr dirty="0" sz="2200" lang="ru-RU" smtClean="0"/>
              <a:t>3) не уделяется должного внимания формированию новых составляющих функциональной грамотности учащихся: коммуникативной, компьютерной, экологической, экономической, правовой и др.;</a:t>
            </a:r>
          </a:p>
          <a:p>
            <a:endParaRPr dirty="0" sz="2200" lang="ru-RU"/>
          </a:p>
        </p:txBody>
      </p:sp>
      <p:pic>
        <p:nvPicPr>
          <p:cNvPr id="2097157" name="Picture 2" descr="D:\2023\пр\Screenshot_2023-04-12-12-04-39-963_com.yandex.browser.jpg"/>
          <p:cNvPicPr>
            <a:picLocks noChangeAspect="1" noChangeArrowheads="1"/>
          </p:cNvPicPr>
          <p:nvPr/>
        </p:nvPicPr>
        <p:blipFill rotWithShape="1">
          <a:blip xmlns:r="http://schemas.openxmlformats.org/officeDocument/2006/relationships" r:embed="rId1"/>
          <a:srcRect l="17409" t="19442" r="10886" b="55511"/>
          <a:stretch>
            <a:fillRect/>
          </a:stretch>
        </p:blipFill>
        <p:spPr bwMode="auto">
          <a:xfrm>
            <a:off x="1197750" y="1880184"/>
            <a:ext cx="6532476" cy="4944002"/>
          </a:xfrm>
          <a:prstGeom prst="rect"/>
          <a:noFill/>
        </p:spPr>
      </p:pic>
    </p:spTree>
  </p:cSld>
  <p:clrMapOvr>
    <a:masterClrMapping/>
  </p:clrMapOvr>
  <p:timing/>
</p:sld>
</file>

<file path=ppt/theme/theme1.xml><?xml version="1.0" encoding="utf-8"?>
<a:theme xmlns:a="http://schemas.openxmlformats.org/drawingml/2006/main" name="Тема Office">
  <a:themeElements>
    <a:clrScheme name="Стандартная">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Презентация PowerPoint</dc:title>
  <dc:creator>Администратор</dc:creator>
  <cp:lastModifiedBy>MASHEENA</cp:lastModifiedBy>
  <dcterms:created xsi:type="dcterms:W3CDTF">2023-05-15T06:04:24Z</dcterms:created>
  <dcterms:modified xsi:type="dcterms:W3CDTF">2023-05-15T06:04:24Z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316386d4c3b843409cbbbd33e70c3985</vt:lpwstr>
  </property>
</Properties>
</file>