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66" r:id="rId7"/>
    <p:sldId id="269" r:id="rId8"/>
    <p:sldId id="270" r:id="rId9"/>
    <p:sldId id="290" r:id="rId10"/>
    <p:sldId id="267" r:id="rId11"/>
    <p:sldId id="268" r:id="rId12"/>
    <p:sldId id="281" r:id="rId13"/>
    <p:sldId id="282" r:id="rId14"/>
    <p:sldId id="271" r:id="rId15"/>
    <p:sldId id="289" r:id="rId16"/>
    <p:sldId id="288" r:id="rId17"/>
    <p:sldId id="291" r:id="rId18"/>
    <p:sldId id="286" r:id="rId19"/>
    <p:sldId id="275" r:id="rId20"/>
    <p:sldId id="307" r:id="rId21"/>
    <p:sldId id="300" r:id="rId22"/>
    <p:sldId id="279" r:id="rId23"/>
    <p:sldId id="298" r:id="rId24"/>
    <p:sldId id="302" r:id="rId25"/>
    <p:sldId id="306" r:id="rId26"/>
    <p:sldId id="309" r:id="rId27"/>
    <p:sldId id="301" r:id="rId28"/>
    <p:sldId id="292" r:id="rId29"/>
    <p:sldId id="287" r:id="rId30"/>
    <p:sldId id="303" r:id="rId31"/>
    <p:sldId id="294" r:id="rId32"/>
    <p:sldId id="293" r:id="rId33"/>
    <p:sldId id="299" r:id="rId34"/>
    <p:sldId id="304" r:id="rId35"/>
    <p:sldId id="305" r:id="rId36"/>
    <p:sldId id="308" r:id="rId37"/>
    <p:sldId id="285" r:id="rId38"/>
    <p:sldId id="27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805" autoAdjust="0"/>
  </p:normalViewPr>
  <p:slideViewPr>
    <p:cSldViewPr>
      <p:cViewPr varScale="1">
        <p:scale>
          <a:sx n="48" d="100"/>
          <a:sy n="48" d="100"/>
        </p:scale>
        <p:origin x="-130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7868"/>
            <a:ext cx="8501122" cy="63758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1285860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2"/>
                </a:solidFill>
              </a:rPr>
              <a:t>Познавательно –  исследовательский </a:t>
            </a:r>
          </a:p>
          <a:p>
            <a:r>
              <a:rPr lang="ru-RU" sz="2800" b="1" i="1" dirty="0" smtClean="0">
                <a:solidFill>
                  <a:schemeClr val="tx2"/>
                </a:solidFill>
              </a:rPr>
              <a:t>                            проект</a:t>
            </a:r>
            <a:endParaRPr lang="ru-RU" sz="2400" b="1" i="1" dirty="0" smtClean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357166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Муниципальное автономное дошкольное образовательное учреждение Детский сад 15« Березка»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городского округа город Октябрьский Республики Башкортостан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3174" y="5715016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проекта</a:t>
            </a:r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 Марина Анатольевна  </a:t>
            </a:r>
            <a:r>
              <a:rPr lang="ru-RU" b="1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Минниханова</a:t>
            </a:r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                   </a:t>
            </a:r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воспитатель  первой квалификационной  категории</a:t>
            </a:r>
            <a:endParaRPr lang="ru-RU" b="1" i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6" descr="F:\коллектив и лошадь\Лошадка\IMG_6004.JPG"/>
          <p:cNvPicPr>
            <a:picLocks noChangeAspect="1" noChangeArrowheads="1"/>
          </p:cNvPicPr>
          <p:nvPr/>
        </p:nvPicPr>
        <p:blipFill>
          <a:blip r:embed="rId4" cstate="print"/>
          <a:srcRect t="12341"/>
          <a:stretch>
            <a:fillRect/>
          </a:stretch>
        </p:blipFill>
        <p:spPr bwMode="auto">
          <a:xfrm>
            <a:off x="6286512" y="2143116"/>
            <a:ext cx="2228706" cy="266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48" y="2428868"/>
            <a:ext cx="5572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« МОЯ  ЛЮБОВЬ                                                                К КОННОМУ  СПОРТУ»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285729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Лошадь – источник любви, почитания и восхищения</a:t>
            </a:r>
            <a:endParaRPr lang="ru-RU" sz="2000" i="1" dirty="0"/>
          </a:p>
        </p:txBody>
      </p:sp>
      <p:pic>
        <p:nvPicPr>
          <p:cNvPr id="5" name="Picture 2" descr="C:\Documents and Settings\почемучка\Рабочий стол\фон\0931f06640d71696ac1043d5581065e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714356"/>
            <a:ext cx="6758123" cy="464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5357826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just"/>
            <a:r>
              <a:rPr lang="ru-RU" b="1" i="1" dirty="0" smtClean="0">
                <a:solidFill>
                  <a:srgbClr val="002060"/>
                </a:solidFill>
              </a:rPr>
              <a:t>Лошадь почитаема у всех народов. Она обладает врожденной грацией, свободой и легкостью, элегантностью движений и стремлением нравиться.  Мы смотрим на них и в наших сердцах оживают самые чистые и счастливые образы. </a:t>
            </a:r>
            <a:endParaRPr lang="ru-RU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7.jpg"/>
          <p:cNvPicPr>
            <a:picLocks noChangeAspect="1" noChangeArrowheads="1"/>
          </p:cNvPicPr>
          <p:nvPr/>
        </p:nvPicPr>
        <p:blipFill>
          <a:blip r:embed="rId2"/>
          <a:srcRect l="1885" t="25892" r="12591" b="-3864"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058" y="1997839"/>
            <a:ext cx="5214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Узнали, что  из молока кобылиц получают целебный напиток – кумыс. </a:t>
            </a:r>
            <a:r>
              <a:rPr lang="ru-RU" b="1" i="1" dirty="0" smtClean="0">
                <a:solidFill>
                  <a:srgbClr val="002060"/>
                </a:solidFill>
              </a:rPr>
              <a:t>Кумыс называют «живой водой» , в нем содержатся антибиотики, помогающие при лечении многих заболеваний. Витаминов в кобыльем молоке в 10 раз больше, чем в коровьем.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У нас в Башкирии  большим спросом пользуется этот вкусный лечебный напиток. </a:t>
            </a:r>
            <a:endParaRPr lang="ru-RU" dirty="0"/>
          </a:p>
        </p:txBody>
      </p:sp>
      <p:pic>
        <p:nvPicPr>
          <p:cNvPr id="4" name="Picture 2" descr="C:\Documents and Settings\почемучка\Рабочий стол\фон\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566422"/>
            <a:ext cx="2643206" cy="1914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C:\Documents and Settings\почемучка\Рабочий стол\фон\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431454"/>
            <a:ext cx="1857388" cy="205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почемучка\Рабочий стол\фон\kimiz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357694"/>
            <a:ext cx="2860714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7.jpg"/>
          <p:cNvPicPr>
            <a:picLocks noChangeAspect="1" noChangeArrowheads="1"/>
          </p:cNvPicPr>
          <p:nvPr/>
        </p:nvPicPr>
        <p:blipFill>
          <a:blip r:embed="rId2"/>
          <a:srcRect l="1885" t="25892" r="12591" b="-38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4744" y="1571612"/>
            <a:ext cx="5214973" cy="2904619"/>
          </a:xfrm>
          <a:prstGeom prst="rect">
            <a:avLst/>
          </a:prstGeom>
        </p:spPr>
        <p:txBody>
          <a:bodyPr wrap="square" lIns="102850" tIns="51424" rIns="102850" bIns="51424">
            <a:spAutoFit/>
          </a:bodyPr>
          <a:lstStyle/>
          <a:p>
            <a:pPr algn="ctr"/>
            <a:r>
              <a:rPr lang="ru-RU" sz="2300" b="1" i="1" dirty="0" smtClean="0">
                <a:solidFill>
                  <a:schemeClr val="accent2">
                    <a:lumMod val="75000"/>
                  </a:schemeClr>
                </a:solidFill>
              </a:rPr>
              <a:t>Лошадь - средство передвижения</a:t>
            </a:r>
            <a:endParaRPr lang="ru-RU" sz="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1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        Какой вездеход заменит человеку верную лошадь?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Она повинуется малейшему приказанию, а главное – человек доверяет ей. Огромные пространства на нашей земле покрыты труднопроходимыми местами. Отправляясь туда, мы уверенно чувствуем себя  рядом с лошадьми. </a:t>
            </a:r>
          </a:p>
          <a:p>
            <a:pPr algn="ctr"/>
            <a:endParaRPr lang="ru-RU" sz="23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5" descr="C:\Documents and Settings\почемучка\Рабочий стол\фон\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214818"/>
            <a:ext cx="3176804" cy="227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C:\Documents and Settings\почемучка\Рабочий стол\фон\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786322"/>
            <a:ext cx="2365063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Documents and Settings\почемучка\Рабочий стол\фон\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28596" y="4643446"/>
            <a:ext cx="2643206" cy="1889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286388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Лошадь – рабочая сила. Она незаменимый помощник в поле, может пахать, везти  косилку, грабли, молотилку, но при этом живое существо, имеет свою кличку, особенный характер, индивидуальные качества и привычки.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3" name="Picture 4" descr="C:\Documents and Settings\почемучка\Рабочий стол\фон\2457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00042"/>
            <a:ext cx="6316645" cy="4574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21495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С развитием техники лошади  утратили свое былое значение: во многом их заменили машины. Однако и в наше время домашние лошади незаменимы на селе и в небольшом городе. На селе их используют для обработки почвы, перевозки урожая с огородов, дров и сена.</a:t>
            </a:r>
            <a:endParaRPr lang="ru-RU" dirty="0"/>
          </a:p>
        </p:txBody>
      </p:sp>
      <p:pic>
        <p:nvPicPr>
          <p:cNvPr id="3" name="Picture 2" descr="C:\Documents and Settings\почемучка\Рабочий стол\фон\ph_107_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7429642" cy="477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3" name="Picture 13" descr="C:\Documents and Settings\почемучка\Рабочий стол\фон\53b81b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24" y="416789"/>
            <a:ext cx="5061013" cy="412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почемучка\Рабочий стол\фон\33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776" y="3929066"/>
            <a:ext cx="4109549" cy="264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429256" y="642918"/>
            <a:ext cx="3286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Легкоупряжные лошади отличаются быстротой бега.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Их запрягают в сани, телеги, перевозят они легкие грузы.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857628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Узнали, кто такие пони, и откуда ?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На них не только работают, но и проводят свой досуг: ездят на прогулку, в гости, на охоту. Маленькие лошадки умеют за себя постоять.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Любители – коневоды их разводят, устраивают выставки и шоу мини-лошадок. Детей обучают верховой езде на пони.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3" name="Picture 5" descr="F:\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9859" r="24860" b="24709"/>
          <a:stretch>
            <a:fillRect/>
          </a:stretch>
        </p:blipFill>
        <p:spPr bwMode="auto">
          <a:xfrm>
            <a:off x="747180" y="571480"/>
            <a:ext cx="3286297" cy="284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F:\5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072066" y="3357562"/>
            <a:ext cx="3214710" cy="2761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6733" y="357166"/>
            <a:ext cx="1648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Узнали: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1000109"/>
            <a:ext cx="4572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Что только у нас в России  придумали запрягать лошадей тройками.</a:t>
            </a:r>
            <a:r>
              <a:rPr lang="ru-RU" b="1" i="1" dirty="0" smtClean="0">
                <a:solidFill>
                  <a:srgbClr val="002060"/>
                </a:solidFill>
              </a:rPr>
              <a:t> Раньше ни один праздник не обходился без тройки с бубенцами . ( Я и Гусар участвовали в театрализованном представлении «Золотая свадьба)</a:t>
            </a:r>
            <a:endParaRPr lang="ru-RU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3500438"/>
            <a:ext cx="328614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Что лошадь дает человеку возможность заниматься таким видам спорта как конный.</a:t>
            </a:r>
            <a:r>
              <a:rPr lang="ru-RU" b="1" i="1" dirty="0" smtClean="0">
                <a:solidFill>
                  <a:srgbClr val="002060"/>
                </a:solidFill>
              </a:rPr>
              <a:t> С тех пор, как лошадь стала домашней, скачки были всегда и у всех народов, имевших лошадей. </a:t>
            </a:r>
          </a:p>
          <a:p>
            <a:pPr algn="just"/>
            <a:endParaRPr lang="ru-RU" sz="1100" b="1" i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i="1" dirty="0" smtClean="0">
                <a:solidFill>
                  <a:srgbClr val="002060"/>
                </a:solidFill>
              </a:rPr>
              <a:t> (Принимали участие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b="1" i="1" dirty="0" smtClean="0">
                <a:solidFill>
                  <a:srgbClr val="002060"/>
                </a:solidFill>
              </a:rPr>
              <a:t>в бегах на сабантуе. Заняли 1 место и получили  приз – холодильник).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3" name="Picture 9" descr="C:\Documents and Settings\почемучка\Рабочий стол\фон\x_abe1ec9e.jpg"/>
          <p:cNvPicPr>
            <a:picLocks noChangeAspect="1" noChangeArrowheads="1"/>
          </p:cNvPicPr>
          <p:nvPr/>
        </p:nvPicPr>
        <p:blipFill>
          <a:blip r:embed="rId3" cstate="print"/>
          <a:srcRect b="12871"/>
          <a:stretch>
            <a:fillRect/>
          </a:stretch>
        </p:blipFill>
        <p:spPr bwMode="auto">
          <a:xfrm>
            <a:off x="714348" y="1571612"/>
            <a:ext cx="7534766" cy="483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214290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Лошади! Знакомство с ними лечит тело и душу. Прогулка на лошадях – прекрасный отдых. Но главная радость- общение с лошадьми приносит детям. Доказано, что простое общение с животными действует благотворно на психику детей, на их физическое состояние.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85729"/>
            <a:ext cx="5929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Помощь лошадей в восстановлении здоровья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714356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Конный спорт обладает отличными лечебными свойствами, особенно при поражении позвоночника, конечностей и расстройствах вестибулярного аппарата. Лошадь такая мягкая, теплая, красивая. И помогает детям стать сильным, смелым, правильно сидеть и ходить.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	 Детям нравятся занятия, они полностью доверяют животному, учатся общению с ней: гладят, угощают лакомством, запоминают ее кличку.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	Общение с лошадьми дает детям с ограниченными возможностями больше, чем различные врачебные процедуры.  Верховая езда лечебная!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Picture 8" descr="C:\Documents and Settings\почемучка\Рабочий стол\фон\106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286124"/>
            <a:ext cx="2089514" cy="3038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0" descr="C:\Documents and Settings\почемучка\Рабочий стол\фон\1296998094_foto9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821440"/>
            <a:ext cx="3450445" cy="2576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1" descr="C:\Documents and Settings\почемучка\Рабочий стол\фон\kis321313shorse-w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500438"/>
            <a:ext cx="2243575" cy="2881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2066" y="285728"/>
            <a:ext cx="3345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Узнали, что такое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иппотерапия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6" name="Picture 6" descr="F:\2.jpg"/>
          <p:cNvPicPr>
            <a:picLocks noChangeAspect="1" noChangeArrowheads="1"/>
          </p:cNvPicPr>
          <p:nvPr/>
        </p:nvPicPr>
        <p:blipFill>
          <a:blip r:embed="rId2" cstate="print"/>
          <a:srcRect r="18757"/>
          <a:stretch>
            <a:fillRect/>
          </a:stretch>
        </p:blipFill>
        <p:spPr bwMode="auto">
          <a:xfrm>
            <a:off x="1000100" y="571480"/>
            <a:ext cx="3163678" cy="250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 descr="C:\Documents and Settings\почемучка\Рабочий стол\фон\GetImage.ashx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786190"/>
            <a:ext cx="3461594" cy="2506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C:\Documents and Settings\почемучка\Рабочий стол\фон\post-8-1157015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57752" y="3857628"/>
            <a:ext cx="3682677" cy="242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29124" y="1000108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Лошадь при движении шагом выступает в роли «терапевтического посредника» для всадника, передавая двигательные импульсы, аналогичные движению человека при ходьбе. 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Лошадь передает пациенту от 90 до 110 разнонаправленных двигательных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импульсов в минуту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85728"/>
            <a:ext cx="864399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: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Исследовать с детьми, какое удивительное, благородное 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животное – лошадь!	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	Привлекать родителей к участию  в педагогическом  процессе         	детского сада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</a:p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Задачи:</a:t>
            </a:r>
          </a:p>
          <a:p>
            <a:endParaRPr lang="ru-RU" sz="105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</a:rPr>
              <a:t>  Расширять, обогащать и систематизировать познавательную  акт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ивность дошкольников по данной теме: дать представления о том, как появилась и была приручена лошадь, и какую помощь она оказывает человеку</a:t>
            </a:r>
          </a:p>
          <a:p>
            <a:pPr>
              <a:buFont typeface="Wingdings" pitchFamily="2" charset="2"/>
              <a:buChar char="ü"/>
            </a:pPr>
            <a:endParaRPr lang="ru-RU" sz="1000" dirty="0" smtClean="0"/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Учить детей любить, заботиться и ценить домашних животных</a:t>
            </a:r>
          </a:p>
          <a:p>
            <a:pPr>
              <a:buFont typeface="Wingdings" pitchFamily="2" charset="2"/>
              <a:buChar char="ü"/>
            </a:pPr>
            <a:endParaRPr lang="ru-RU" sz="105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Формировать информационную компетентность в совместной  и самостоятельной деятельности</a:t>
            </a:r>
          </a:p>
          <a:p>
            <a:pPr>
              <a:buFont typeface="Wingdings" pitchFamily="2" charset="2"/>
              <a:buChar char="ü"/>
            </a:pPr>
            <a:endParaRPr lang="ru-RU" sz="105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Развивать внимание, логическое мышление, речь, навыки самоконтроля</a:t>
            </a:r>
          </a:p>
          <a:p>
            <a:pPr>
              <a:buFont typeface="Wingdings" pitchFamily="2" charset="2"/>
              <a:buChar char="ü"/>
            </a:pPr>
            <a:endParaRPr lang="ru-RU" sz="105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Воспитывать наблюдательность, познавательный интерес к жизни лошади, любовь к природе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7686" y="500042"/>
            <a:ext cx="457203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Праздник «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Навруз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algn="ctr"/>
            <a:endParaRPr lang="ru-RU" sz="11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    Мне посчастливилось участвовать вместе с лошадью, по кличке Уникальная, в весеннем празднике.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В нарядном убранстве, лошадь выглядела прекрасно. Дети безбоязненно подходили к ней, гладили и с  удовольствием  катались  по площади.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F:\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142976" y="642918"/>
            <a:ext cx="2500330" cy="3802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F:\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429124" y="3714752"/>
            <a:ext cx="4002068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14414" y="4572008"/>
            <a:ext cx="3143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Верховая езда и конный спорт - очень популярное направление спорта. Это еще и увлекательное общение с удивительным животным. 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4" descr="C:\Documents and Settings\почемучка\Рабочий стол\фон\000000001_7300.jpg"/>
          <p:cNvPicPr>
            <a:picLocks noChangeAspect="1" noChangeArrowheads="1"/>
          </p:cNvPicPr>
          <p:nvPr/>
        </p:nvPicPr>
        <p:blipFill>
          <a:blip r:embed="rId3" cstate="print"/>
          <a:srcRect l="7412" r="7354"/>
          <a:stretch>
            <a:fillRect/>
          </a:stretch>
        </p:blipFill>
        <p:spPr bwMode="auto">
          <a:xfrm>
            <a:off x="500035" y="3618168"/>
            <a:ext cx="3071834" cy="2505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Documents and Settings\почемучка\Рабочий стол\фон\c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71876"/>
            <a:ext cx="4239484" cy="2717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571481"/>
            <a:ext cx="80724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Узнали,  что лошади выступают в цирке.</a:t>
            </a:r>
            <a:endParaRPr lang="ru-RU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b="1" i="1" dirty="0" smtClean="0">
                <a:solidFill>
                  <a:srgbClr val="002060"/>
                </a:solidFill>
              </a:rPr>
              <a:t>Лошадиные бега и скачки пользуются огромной популярностью.  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Не менее популярен,  среди жителей многих стран мира конный цирк, который приносит счастье и радость, не только детям, но и взрослым. Грациозные  лошади, стремительные скачки, головокружительное мастерство, блестяще  отточенные трюки под руководством талантливых наездников и опытных тренеров, удивительная выучка и взаимопонимание человека и животного восхищают и поражают.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2" descr="C:\Documents and Settings\почемучка\Рабочий стол\фон\fonstola.ru-58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85794"/>
            <a:ext cx="3160295" cy="2288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7" descr="C:\Documents and Settings\почемучка\Рабочий стол\фон\riding-horses-on-the-be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43380"/>
            <a:ext cx="3000396" cy="216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2" descr="C:\Documents and Settings\почемучка\Рабочий стол\фон\43edb8b71b8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71942"/>
            <a:ext cx="3388784" cy="2217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71934" y="928670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Верховые лошади - быстрые, словно ветер.  </a:t>
            </a:r>
            <a:r>
              <a:rPr lang="ru-RU" b="1" dirty="0" smtClean="0">
                <a:solidFill>
                  <a:srgbClr val="002060"/>
                </a:solidFill>
              </a:rPr>
              <a:t>Их используют для верховой езды.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00496" y="1857364"/>
            <a:ext cx="4714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Общение с лошадьми делает человека добрее, счастливее, он получает много положительных эмоций. Занятие верховой ездой улучшают здоровье, укрепляют организм. 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2" descr="C:\Documents and Settings\почемучка\Рабочий стол\фон\0a10c24b86d8448aec0d784426668e9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86190"/>
            <a:ext cx="3646139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C:\Documents and Settings\почемучка\Рабочий стол\фон\Донские_казаки_на_службе_Вермахта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14942" y="500042"/>
            <a:ext cx="3518011" cy="2806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571481"/>
            <a:ext cx="48577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Лошади на войне</a:t>
            </a:r>
          </a:p>
          <a:p>
            <a:endParaRPr lang="ru-RU" sz="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Как лошадь помогала на войне?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Они перевозили пушки, боеприпасы,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продовольствие, раненых солдат.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 В партизанских отрядах лошадь была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не заменимым спутником  людей.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Партизанская конница шла по кратчайшему пути, через овраги и болота, форсируя реки и просачиваясь  сквозь лесные чащобы.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3714752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Быстрые и неутомимые, целые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партизанские соединения иногда проходили незамеченными в 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нескольких метрах от фашистов.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Трудно представить нашу победу без этих красивых и благородных животных.</a:t>
            </a:r>
            <a:endParaRPr lang="ru-RU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5" descr="C:\Documents and Settings\почемучка\Рабочий стол\фон\ussr_1945_victory_parad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928802"/>
            <a:ext cx="6511723" cy="447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5918" y="928670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Военный парад  в 1945 году на Красной площади. Жуков и Рокоссовский    проехали  на белом и вороном конях. </a:t>
            </a:r>
            <a:endParaRPr lang="ru-RU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443841"/>
            <a:ext cx="600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5" name="Picture 14" descr="C:\Documents and Settings\почемучка\Рабочий стол\фон\0c98a00a9c252f00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3429024" cy="441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9124" y="1714488"/>
            <a:ext cx="4357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Рассмотрели икону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Георгия Победоносца, где  святой верхом на белом коне поражает копьем дракона – символа зла. </a:t>
            </a:r>
          </a:p>
          <a:p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b="1" i="1" dirty="0" smtClean="0">
                <a:solidFill>
                  <a:srgbClr val="002060"/>
                </a:solidFill>
              </a:rPr>
              <a:t>Узнали, что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Георгий Победоносец является покровителем воинов и защитником родины.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endParaRPr lang="ru-RU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15" descr="C:\Documents and Settings\почемучка\Рабочий стол\фон\ref-3_666126598-126976.coolpi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042"/>
            <a:ext cx="7463116" cy="474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14414" y="5214950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Картина Васнецова «Богатыри» - Илья Муромец, Добрыня Никитич, Алеша Попович.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	Вспомнили легенды и сказки, в которых русские богатыри, витязи на добрых    конях стоят на страже земли русской.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" name="Picture 2" descr="C:\Documents and Settings\почемучка\Рабочий стол\фон\175.JPG"/>
          <p:cNvPicPr>
            <a:picLocks noChangeAspect="1" noChangeArrowheads="1"/>
          </p:cNvPicPr>
          <p:nvPr/>
        </p:nvPicPr>
        <p:blipFill>
          <a:blip r:embed="rId3" cstate="print"/>
          <a:srcRect l="7433" r="6339" b="10065"/>
          <a:stretch>
            <a:fillRect/>
          </a:stretch>
        </p:blipFill>
        <p:spPr bwMode="auto">
          <a:xfrm>
            <a:off x="785786" y="562716"/>
            <a:ext cx="3786214" cy="2936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 descr="C:\Documents and Settings\почемучка\Рабочий стол\фон\konek-gorbunok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623169" cy="263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6314" y="357166"/>
            <a:ext cx="38576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«Конек – Горбунок» из сказки Ершова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  </a:t>
            </a:r>
            <a:r>
              <a:rPr lang="ru-RU" b="1" dirty="0" smtClean="0">
                <a:solidFill>
                  <a:srgbClr val="002060"/>
                </a:solidFill>
              </a:rPr>
              <a:t>Перечитали сказку, где конек по первому  зову  </a:t>
            </a:r>
            <a:r>
              <a:rPr lang="ru-RU" b="1" dirty="0" err="1" smtClean="0">
                <a:solidFill>
                  <a:srgbClr val="002060"/>
                </a:solidFill>
              </a:rPr>
              <a:t>Ивана-дурака</a:t>
            </a:r>
            <a:r>
              <a:rPr lang="ru-RU" b="1" dirty="0" smtClean="0">
                <a:solidFill>
                  <a:srgbClr val="002060"/>
                </a:solidFill>
              </a:rPr>
              <a:t> приходит на помощь, спасает его из беды. Стоит лишь произнести 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заклинание: «Сивка – бурка, вещая каурка  (вещая- значит мудрая, умная), встань передо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мной, как лист перед травой».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4143380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Прослушали, как звучит это заклинание в песне М.Боярского «Сивка – бурка»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4" name="Picture 4" descr="C:\Documents and Settings\почемучка\Рабочий стол\фон\33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7979725" cy="50853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285729"/>
            <a:ext cx="79296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Ипподром «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Акбузат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» в  Уфе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Конный спорт среди всех видов спорта стоит на втором месте после легкой атлетики. На ипподроме проходят  развлечения, зрелище, испытания, бега лошадей рысистых пород.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285729"/>
            <a:ext cx="73581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Лошадь – такое удивительное существо!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 (рисунки и  лепка  детей  старшей группы 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7365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10" descr="C:\Documents and Settings\почемучка\Рабочий стол\Марина\DSC00116.JPG"/>
          <p:cNvPicPr>
            <a:picLocks noChangeAspect="1" noChangeArrowheads="1"/>
          </p:cNvPicPr>
          <p:nvPr/>
        </p:nvPicPr>
        <p:blipFill>
          <a:blip r:embed="rId3" cstate="print"/>
          <a:srcRect l="18515" t="30842" r="3456"/>
          <a:stretch>
            <a:fillRect/>
          </a:stretch>
        </p:blipFill>
        <p:spPr bwMode="auto">
          <a:xfrm>
            <a:off x="6357950" y="3143248"/>
            <a:ext cx="2571768" cy="173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Admin\Рабочий стол\МАРИНА\62.jpeg"/>
          <p:cNvPicPr>
            <a:picLocks noChangeAspect="1" noChangeArrowheads="1"/>
          </p:cNvPicPr>
          <p:nvPr/>
        </p:nvPicPr>
        <p:blipFill>
          <a:blip r:embed="rId4"/>
          <a:srcRect r="50254" b="28365"/>
          <a:stretch>
            <a:fillRect/>
          </a:stretch>
        </p:blipFill>
        <p:spPr bwMode="auto">
          <a:xfrm rot="5400000">
            <a:off x="582901" y="988680"/>
            <a:ext cx="2071703" cy="2237438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МАРИНА\62.jpeg"/>
          <p:cNvPicPr>
            <a:picLocks noChangeAspect="1" noChangeArrowheads="1"/>
          </p:cNvPicPr>
          <p:nvPr/>
        </p:nvPicPr>
        <p:blipFill>
          <a:blip r:embed="rId4"/>
          <a:srcRect l="51082" t="5288" b="28365"/>
          <a:stretch>
            <a:fillRect/>
          </a:stretch>
        </p:blipFill>
        <p:spPr bwMode="auto">
          <a:xfrm rot="16200000">
            <a:off x="6991428" y="1053185"/>
            <a:ext cx="2134211" cy="2170933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МАРИНА\63.jpeg"/>
          <p:cNvPicPr>
            <a:picLocks noChangeAspect="1" noChangeArrowheads="1"/>
          </p:cNvPicPr>
          <p:nvPr/>
        </p:nvPicPr>
        <p:blipFill>
          <a:blip r:embed="rId5"/>
          <a:srcRect l="13221" t="16827" r="21875" b="6730"/>
          <a:stretch>
            <a:fillRect/>
          </a:stretch>
        </p:blipFill>
        <p:spPr bwMode="auto">
          <a:xfrm>
            <a:off x="714348" y="3714752"/>
            <a:ext cx="2992309" cy="2643206"/>
          </a:xfrm>
          <a:prstGeom prst="rect">
            <a:avLst/>
          </a:prstGeom>
          <a:noFill/>
        </p:spPr>
      </p:pic>
      <p:pic>
        <p:nvPicPr>
          <p:cNvPr id="10" name="Picture 5" descr="C:\Documents and Settings\почемучка\Рабочий стол\Марина\DSC00111.JPG"/>
          <p:cNvPicPr>
            <a:picLocks noChangeAspect="1" noChangeArrowheads="1"/>
          </p:cNvPicPr>
          <p:nvPr/>
        </p:nvPicPr>
        <p:blipFill>
          <a:blip r:embed="rId6" cstate="print"/>
          <a:srcRect l="4353" t="14511" r="6404"/>
          <a:stretch>
            <a:fillRect/>
          </a:stretch>
        </p:blipFill>
        <p:spPr bwMode="auto">
          <a:xfrm>
            <a:off x="6357950" y="4714884"/>
            <a:ext cx="2511611" cy="182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\Рабочий стол\МАРИНА\8.jpeg"/>
          <p:cNvPicPr>
            <a:picLocks noChangeAspect="1" noChangeArrowheads="1"/>
          </p:cNvPicPr>
          <p:nvPr/>
        </p:nvPicPr>
        <p:blipFill>
          <a:blip r:embed="rId7"/>
          <a:srcRect t="18630" r="42788" b="11057"/>
          <a:stretch>
            <a:fillRect/>
          </a:stretch>
        </p:blipFill>
        <p:spPr bwMode="auto">
          <a:xfrm>
            <a:off x="3857620" y="1071546"/>
            <a:ext cx="2214578" cy="3628953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МАРИНА\9.jpeg"/>
          <p:cNvPicPr>
            <a:picLocks noChangeAspect="1" noChangeArrowheads="1"/>
          </p:cNvPicPr>
          <p:nvPr/>
        </p:nvPicPr>
        <p:blipFill>
          <a:blip r:embed="rId8"/>
          <a:srcRect l="34855" t="12500" r="18630" b="19711"/>
          <a:stretch>
            <a:fillRect/>
          </a:stretch>
        </p:blipFill>
        <p:spPr bwMode="auto">
          <a:xfrm>
            <a:off x="4929190" y="4714884"/>
            <a:ext cx="1524518" cy="1666333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МАРИНА\11.jpeg"/>
          <p:cNvPicPr>
            <a:picLocks noChangeAspect="1" noChangeArrowheads="1"/>
          </p:cNvPicPr>
          <p:nvPr/>
        </p:nvPicPr>
        <p:blipFill>
          <a:blip r:embed="rId9"/>
          <a:srcRect l="32692" t="24038" r="38101" b="50000"/>
          <a:stretch>
            <a:fillRect/>
          </a:stretch>
        </p:blipFill>
        <p:spPr bwMode="auto">
          <a:xfrm>
            <a:off x="3286116" y="5286388"/>
            <a:ext cx="1643074" cy="1095383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МАРИНА\7.jpeg"/>
          <p:cNvPicPr>
            <a:picLocks noChangeAspect="1" noChangeArrowheads="1"/>
          </p:cNvPicPr>
          <p:nvPr/>
        </p:nvPicPr>
        <p:blipFill>
          <a:blip r:embed="rId10"/>
          <a:srcRect l="13221" r="29447" b="37019"/>
          <a:stretch>
            <a:fillRect/>
          </a:stretch>
        </p:blipFill>
        <p:spPr bwMode="auto">
          <a:xfrm>
            <a:off x="2428860" y="2403707"/>
            <a:ext cx="1433132" cy="118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214290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36281" algn="l"/>
              </a:tabLs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Вид проекта: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групповой, творческий,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	                познавательно –исследовательский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		                 информационный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285860"/>
            <a:ext cx="80724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Продолжительность проекта: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краткосрочный 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			       (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февраль - май  2023г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214554"/>
            <a:ext cx="82153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Участники проекта:                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воспитанники старшей группы,    		                                                    воспитатель и родители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2928934"/>
            <a:ext cx="81439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Направление развития детей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: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познавательно – речевое,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		                социально – личностное,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		                художественно – эстетическое,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		                 физическое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4286256"/>
            <a:ext cx="7000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Форма презентации: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      «Здравствуй, лошадь!»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(май)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" name="Picture 4" descr="C:\Documents and Settings\почемучка\Рабочий стол\Миних\IMG_2208.jpg"/>
          <p:cNvPicPr>
            <a:picLocks noChangeAspect="1" noChangeArrowheads="1"/>
          </p:cNvPicPr>
          <p:nvPr/>
        </p:nvPicPr>
        <p:blipFill>
          <a:blip r:embed="rId3" cstate="print"/>
          <a:srcRect l="13514" t="14042" b="26501"/>
          <a:stretch>
            <a:fillRect/>
          </a:stretch>
        </p:blipFill>
        <p:spPr bwMode="auto">
          <a:xfrm>
            <a:off x="6072198" y="357166"/>
            <a:ext cx="2714644" cy="253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почемучка\Рабочий стол\фон\i.jpeg"/>
          <p:cNvPicPr>
            <a:picLocks noChangeAspect="1" noChangeArrowheads="1"/>
          </p:cNvPicPr>
          <p:nvPr/>
        </p:nvPicPr>
        <p:blipFill>
          <a:blip r:embed="rId4" cstate="print"/>
          <a:srcRect l="20944" t="7847" r="17840"/>
          <a:stretch>
            <a:fillRect/>
          </a:stretch>
        </p:blipFill>
        <p:spPr bwMode="auto">
          <a:xfrm>
            <a:off x="428596" y="4429132"/>
            <a:ext cx="2106544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почемучка\Рабочий стол\Миних\IMG_2199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t="14687"/>
          <a:stretch>
            <a:fillRect/>
          </a:stretch>
        </p:blipFill>
        <p:spPr bwMode="auto">
          <a:xfrm>
            <a:off x="3214678" y="4214818"/>
            <a:ext cx="2000264" cy="2197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34" y="500042"/>
            <a:ext cx="550072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Народные забавные игрушки</a:t>
            </a: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   </a:t>
            </a:r>
            <a:r>
              <a:rPr lang="ru-RU" b="1" i="1" dirty="0" smtClean="0">
                <a:solidFill>
                  <a:srgbClr val="002060"/>
                </a:solidFill>
              </a:rPr>
              <a:t>Знакомились с элементами  </a:t>
            </a:r>
            <a:r>
              <a:rPr lang="ru-RU" b="1" i="1" dirty="0" err="1" smtClean="0">
                <a:solidFill>
                  <a:srgbClr val="002060"/>
                </a:solidFill>
              </a:rPr>
              <a:t>гжелевской</a:t>
            </a:r>
            <a:r>
              <a:rPr lang="ru-RU" b="1" i="1" dirty="0" smtClean="0">
                <a:solidFill>
                  <a:srgbClr val="002060"/>
                </a:solidFill>
              </a:rPr>
              <a:t> и дымковской  росписи, ее графикой и цветом.  С помощью трафаретов нарисовали лошадку. Дети самостоятельно выбрали  ее роспись. 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     Расписали лошадок геометрическими узорами (линиями, штрихами, точками), сохраняя при этом ритм и цвет, характерные  </a:t>
            </a:r>
            <a:r>
              <a:rPr lang="ru-RU" b="1" i="1" dirty="0" err="1" smtClean="0">
                <a:solidFill>
                  <a:srgbClr val="002060"/>
                </a:solidFill>
              </a:rPr>
              <a:t>гжелевской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и дымковской  росписи.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" name="Picture 6" descr="C:\Documents and Settings\почемучка\Рабочий стол\Миних\IMG_2182.jpg"/>
          <p:cNvPicPr>
            <a:picLocks noChangeAspect="1" noChangeArrowheads="1"/>
          </p:cNvPicPr>
          <p:nvPr/>
        </p:nvPicPr>
        <p:blipFill>
          <a:blip r:embed="rId6" cstate="print"/>
          <a:srcRect l="17152" t="5248" r="13487" b="297"/>
          <a:stretch>
            <a:fillRect/>
          </a:stretch>
        </p:blipFill>
        <p:spPr bwMode="auto">
          <a:xfrm>
            <a:off x="5929322" y="3929066"/>
            <a:ext cx="260777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8" name="Picture 4" descr="F:\DCIM\102MSDCF\DSC0030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5850" t="-3696" r="13009" b="35728"/>
          <a:stretch>
            <a:fillRect/>
          </a:stretch>
        </p:blipFill>
        <p:spPr bwMode="auto">
          <a:xfrm>
            <a:off x="2786050" y="4572008"/>
            <a:ext cx="2360725" cy="143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14744" y="428604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Многие девочки имеют большие  коллекции  лошадей, которые состоят из разных видов: мягкая игрушка, пластмассовые, деревянные, резиновые, глиняные и даже  фарфоровые.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Коллекционерам дарят игрушки на дни рождения, они приносят их в группу, устраивают выставки. </a:t>
            </a:r>
            <a:endParaRPr lang="ru-RU" i="1" dirty="0"/>
          </a:p>
        </p:txBody>
      </p:sp>
      <p:pic>
        <p:nvPicPr>
          <p:cNvPr id="2050" name="Picture 2" descr="C:\Documents and Settings\Admin\Рабочий стол\МАРИНА\56.jpeg"/>
          <p:cNvPicPr>
            <a:picLocks noChangeAspect="1" noChangeArrowheads="1"/>
          </p:cNvPicPr>
          <p:nvPr/>
        </p:nvPicPr>
        <p:blipFill>
          <a:blip r:embed="rId4"/>
          <a:srcRect l="27857" t="14464" r="27143" b="27678"/>
          <a:stretch>
            <a:fillRect/>
          </a:stretch>
        </p:blipFill>
        <p:spPr bwMode="auto">
          <a:xfrm>
            <a:off x="1071538" y="4143380"/>
            <a:ext cx="1399008" cy="239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r="19952"/>
          <a:stretch>
            <a:fillRect/>
          </a:stretch>
        </p:blipFill>
        <p:spPr bwMode="auto">
          <a:xfrm rot="5400000">
            <a:off x="750898" y="463492"/>
            <a:ext cx="2352043" cy="228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t="18580" r="56501" b="43683"/>
          <a:stretch>
            <a:fillRect/>
          </a:stretch>
        </p:blipFill>
        <p:spPr bwMode="auto">
          <a:xfrm>
            <a:off x="1857356" y="2071678"/>
            <a:ext cx="1562211" cy="116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28369" t="44395" r="16784" b="24591"/>
          <a:stretch>
            <a:fillRect/>
          </a:stretch>
        </p:blipFill>
        <p:spPr bwMode="auto">
          <a:xfrm>
            <a:off x="714348" y="2928934"/>
            <a:ext cx="2384428" cy="116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lum bright="10000" contrast="30000"/>
          </a:blip>
          <a:srcRect l="77543" t="35104" r="-5912" b="28833"/>
          <a:stretch>
            <a:fillRect/>
          </a:stretch>
        </p:blipFill>
        <p:spPr bwMode="auto">
          <a:xfrm flipH="1">
            <a:off x="1071538" y="2214554"/>
            <a:ext cx="986660" cy="107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Admin\Рабочий стол\МАРИНА\52.jpeg"/>
          <p:cNvPicPr>
            <a:picLocks noChangeAspect="1" noChangeArrowheads="1"/>
          </p:cNvPicPr>
          <p:nvPr/>
        </p:nvPicPr>
        <p:blipFill>
          <a:blip r:embed="rId9"/>
          <a:srcRect b="26829"/>
          <a:stretch>
            <a:fillRect/>
          </a:stretch>
        </p:blipFill>
        <p:spPr bwMode="auto">
          <a:xfrm>
            <a:off x="5572132" y="3214686"/>
            <a:ext cx="3295078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МАРИНА\26.jpeg"/>
          <p:cNvPicPr>
            <a:picLocks noChangeAspect="1" noChangeArrowheads="1"/>
          </p:cNvPicPr>
          <p:nvPr/>
        </p:nvPicPr>
        <p:blipFill>
          <a:blip r:embed="rId2"/>
          <a:srcRect t="25390" b="39792"/>
          <a:stretch>
            <a:fillRect/>
          </a:stretch>
        </p:blipFill>
        <p:spPr bwMode="auto">
          <a:xfrm>
            <a:off x="357158" y="357166"/>
            <a:ext cx="3804816" cy="285752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МАРИНА\31.jpeg"/>
          <p:cNvPicPr>
            <a:picLocks noChangeAspect="1" noChangeArrowheads="1"/>
          </p:cNvPicPr>
          <p:nvPr/>
        </p:nvPicPr>
        <p:blipFill>
          <a:blip r:embed="rId3"/>
          <a:srcRect l="8617" t="29609" r="14748" b="7109"/>
          <a:stretch>
            <a:fillRect/>
          </a:stretch>
        </p:blipFill>
        <p:spPr bwMode="auto">
          <a:xfrm>
            <a:off x="3428992" y="2714620"/>
            <a:ext cx="1920888" cy="3586188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МАРИНА\33.jpeg"/>
          <p:cNvPicPr>
            <a:picLocks noChangeAspect="1" noChangeArrowheads="1"/>
          </p:cNvPicPr>
          <p:nvPr/>
        </p:nvPicPr>
        <p:blipFill>
          <a:blip r:embed="rId4"/>
          <a:srcRect l="13437" t="21875" r="18125" b="16250"/>
          <a:stretch>
            <a:fillRect/>
          </a:stretch>
        </p:blipFill>
        <p:spPr bwMode="auto">
          <a:xfrm>
            <a:off x="5857884" y="2643182"/>
            <a:ext cx="2961423" cy="35699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29124" y="428604"/>
            <a:ext cx="4357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Лошадь – очень красивое  и доброе  животное. Она смотрит на человека огромными  умными глазами,  тянется к нему мягкими губами за угощением, уютно фыркает и приветливо кивает головой.</a:t>
            </a:r>
            <a:endParaRPr lang="ru-RU" i="1" dirty="0"/>
          </a:p>
        </p:txBody>
      </p:sp>
      <p:pic>
        <p:nvPicPr>
          <p:cNvPr id="7" name="Picture 2" descr="C:\Documents and Settings\Admin\Рабочий стол\МАРИНА\5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71942"/>
            <a:ext cx="2909878" cy="2182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928670"/>
            <a:ext cx="53578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Инструктор знакомит детей с лошадью и ее строением (голова, ноги, спина, живот, хвост), обращая внимание на опасные и безопасные зоны нахождения рядом с ней. Предупреждает,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что рядом с лошадью нельзя бегать, кричать и делать резкие движения.                                                  Далее инструктор показывает, как правильно угостить лошадь лакомством. После этого разрешает детям подойти, погладить лошадь и угостить ее.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Documents and Settings\Admin\Рабочий стол\МАРИНА\26.jpeg"/>
          <p:cNvPicPr>
            <a:picLocks noChangeAspect="1" noChangeArrowheads="1"/>
          </p:cNvPicPr>
          <p:nvPr/>
        </p:nvPicPr>
        <p:blipFill>
          <a:blip r:embed="rId3"/>
          <a:srcRect t="25390" b="39792"/>
          <a:stretch>
            <a:fillRect/>
          </a:stretch>
        </p:blipFill>
        <p:spPr bwMode="auto">
          <a:xfrm>
            <a:off x="2786050" y="4071942"/>
            <a:ext cx="3138973" cy="23574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21735" y="428604"/>
            <a:ext cx="3100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Роль  инструктора</a:t>
            </a:r>
          </a:p>
        </p:txBody>
      </p:sp>
      <p:pic>
        <p:nvPicPr>
          <p:cNvPr id="6" name="Picture 4" descr="C:\Documents and Settings\Admin\Рабочий стол\МАРИНА\33.jpeg"/>
          <p:cNvPicPr>
            <a:picLocks noChangeAspect="1" noChangeArrowheads="1"/>
          </p:cNvPicPr>
          <p:nvPr/>
        </p:nvPicPr>
        <p:blipFill>
          <a:blip r:embed="rId4"/>
          <a:srcRect l="13437" t="21875" r="18125" b="16250"/>
          <a:stretch>
            <a:fillRect/>
          </a:stretch>
        </p:blipFill>
        <p:spPr bwMode="auto">
          <a:xfrm>
            <a:off x="6215074" y="3571876"/>
            <a:ext cx="2522240" cy="3040496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МАРИНА\31.jpeg"/>
          <p:cNvPicPr>
            <a:picLocks noChangeAspect="1" noChangeArrowheads="1"/>
          </p:cNvPicPr>
          <p:nvPr/>
        </p:nvPicPr>
        <p:blipFill>
          <a:blip r:embed="rId5"/>
          <a:srcRect l="8617" t="29609" r="14748" b="7109"/>
          <a:stretch>
            <a:fillRect/>
          </a:stretch>
        </p:blipFill>
        <p:spPr bwMode="auto">
          <a:xfrm>
            <a:off x="1142976" y="928670"/>
            <a:ext cx="1992326" cy="3586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285729"/>
            <a:ext cx="600079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Как содержится лошадь в домашних условиях?</a:t>
            </a:r>
            <a:endParaRPr lang="ru-RU" sz="105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9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Моя лошадь живет в утепленном сарае, где тепло и сухо под крышей, на подстилке из соломы. Здесь она может свободно двигаться, ложиться, перекатываться через спину.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Она любит гулять, валяться  на снегу, резвиться.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14" descr="C:\Documents and Settings\почемучка\Рабочий стол\Миних\IMG_2253.jpg"/>
          <p:cNvPicPr>
            <a:picLocks noChangeAspect="1" noChangeArrowheads="1"/>
          </p:cNvPicPr>
          <p:nvPr/>
        </p:nvPicPr>
        <p:blipFill>
          <a:blip r:embed="rId3" cstate="print"/>
          <a:srcRect r="14476" b="4973"/>
          <a:stretch>
            <a:fillRect/>
          </a:stretch>
        </p:blipFill>
        <p:spPr bwMode="auto">
          <a:xfrm>
            <a:off x="571472" y="214290"/>
            <a:ext cx="2219984" cy="3175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1" descr="C:\Documents and Settings\почемучка\Рабочий стол\Миних\IMG_2252.jpg"/>
          <p:cNvPicPr>
            <a:picLocks noChangeAspect="1" noChangeArrowheads="1"/>
          </p:cNvPicPr>
          <p:nvPr/>
        </p:nvPicPr>
        <p:blipFill>
          <a:blip r:embed="rId4" cstate="print"/>
          <a:srcRect l="5894"/>
          <a:stretch>
            <a:fillRect/>
          </a:stretch>
        </p:blipFill>
        <p:spPr bwMode="auto">
          <a:xfrm>
            <a:off x="857224" y="3286124"/>
            <a:ext cx="4000528" cy="307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3" descr="C:\Documents and Settings\почемучка\Рабочий стол\Миних\IMG_2255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929190" y="2643182"/>
            <a:ext cx="3167557" cy="229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2" descr="C:\Documents and Settings\почемучка\Рабочий стол\Миних\IMG_2258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 l="6012"/>
          <a:stretch>
            <a:fillRect/>
          </a:stretch>
        </p:blipFill>
        <p:spPr bwMode="auto">
          <a:xfrm>
            <a:off x="6215074" y="4500569"/>
            <a:ext cx="2603626" cy="200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4" descr="F: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4630076" cy="3025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500694" y="428605"/>
            <a:ext cx="335758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Чем можно кормить лошадь?</a:t>
            </a:r>
            <a:endParaRPr lang="ru-RU" sz="11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      Догадка – не гурман. 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Она ест траву, сено луговое, солому, пшеницу, отруби пшеничные, жмыхи. Кормлю лошадку сочными кормами – корнеплодами, она любит кормовую и красную свеклу, морковь, картофель, травяную муку. Не забываю давать ей поваренную соль.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3786190"/>
            <a:ext cx="47863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Из лакомств она любит яблоки, хлебные сухарики, печенье и сахар.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      Летом она пасется на пастбище, эта отличная подкормка из микроэлементов.  Пьет лошадь, как правило, перед раздачей корма. В сутки она выпивает  30-40 литров теплой воды.  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Что интересно? </a:t>
            </a:r>
            <a:r>
              <a:rPr lang="ru-RU" b="1" i="1" dirty="0" smtClean="0">
                <a:solidFill>
                  <a:srgbClr val="002060"/>
                </a:solidFill>
              </a:rPr>
              <a:t>Она различает несъедобные, ядовитые травы.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Documents and Settings\почемучка\Рабочий стол\Марина\IMG_2339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786446" y="4357694"/>
            <a:ext cx="3003386" cy="2175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2"/>
          <a:srcRect r="566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2" descr="C:\Documents and Settings\почемучка\Рабочий стол\Марина\IMG_2332.jpg"/>
          <p:cNvPicPr>
            <a:picLocks noChangeAspect="1" noChangeArrowheads="1"/>
          </p:cNvPicPr>
          <p:nvPr/>
        </p:nvPicPr>
        <p:blipFill>
          <a:blip r:embed="rId3" cstate="print"/>
          <a:srcRect t="16535" r="10010"/>
          <a:stretch>
            <a:fillRect/>
          </a:stretch>
        </p:blipFill>
        <p:spPr bwMode="auto">
          <a:xfrm flipH="1">
            <a:off x="1285852" y="3357562"/>
            <a:ext cx="2508527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Documents and Settings\почемучка\Рабочий стол\Марина\IMG_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714620"/>
            <a:ext cx="3132844" cy="3723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Documents and Settings\почемучка\Рабочий стол\Марина\IMG_2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28604"/>
            <a:ext cx="2898186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7620" y="500042"/>
            <a:ext cx="4857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                           Для многих, к сожалению, 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на протяжении всей жизни лошадь так и остается несбывшейся мечтой,  существом, с которым так и не довелось познакомиться. Это большая потеря.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2143117"/>
            <a:ext cx="49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В моем сердце лошади занимают огромное место.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274838"/>
            <a:ext cx="6072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2436794" cy="1827596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1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71744"/>
            <a:ext cx="1335533" cy="169457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17.jpeg"/>
          <p:cNvPicPr>
            <a:picLocks noChangeAspect="1" noChangeArrowheads="1"/>
          </p:cNvPicPr>
          <p:nvPr/>
        </p:nvPicPr>
        <p:blipFill>
          <a:blip r:embed="rId5" cstate="print"/>
          <a:srcRect t="17201"/>
          <a:stretch>
            <a:fillRect/>
          </a:stretch>
        </p:blipFill>
        <p:spPr bwMode="auto">
          <a:xfrm>
            <a:off x="6929454" y="3929066"/>
            <a:ext cx="1942028" cy="26431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71802" y="571480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Нашим детям повезло. Благодаря  Марине Анатольевне  они многое узнали об этих удивительно красивых животных, имеют представление о породах, привычках, знают как с ними обращаться, кормить, ухаживать.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2413338"/>
            <a:ext cx="514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Мы, родители , искренне  благодарны Марине Анатольевне за интересную работу по этой теме, за возможность стать ближе к природе, за общение с дивным животным – лошадью. Надеюсь, что наши дети никогда  не причинят ей  вреда.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4286256"/>
            <a:ext cx="6215090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И не зависимо  от того как будет развиваться наука  и техника,   человек всегда будет нуждаться в лошади.  Можно бесконечно долго говорить о достоинстве лошади и ее роли в жизни человека, перечислять все те сферы деятельности людей, на которые повлияла лошадь.  Лошадь и человек не могут существовать друг без друга. </a:t>
            </a:r>
          </a:p>
        </p:txBody>
      </p:sp>
      <p:pic>
        <p:nvPicPr>
          <p:cNvPr id="3" name="Picture 2" descr="C:\Documents and Settings\Admin\Рабочий стол\1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2571744"/>
            <a:ext cx="1238250" cy="165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845" y="571480"/>
            <a:ext cx="8683109" cy="57864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32861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         </a:t>
            </a:r>
            <a:r>
              <a:rPr lang="ru-RU" b="1" i="1" dirty="0" smtClean="0">
                <a:solidFill>
                  <a:schemeClr val="tx2"/>
                </a:solidFill>
              </a:rPr>
              <a:t>Для кого-то верховая езда - это хобби, для кого-то она может оказаться делом всей жизни. Но каждый , кто хоть раз сидел на коне, подтвердит, что верховая езда – это невероятно увлекательно,    красиво и полезно. Я советую заниматься этим видом спорта. 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42876" y="285728"/>
            <a:ext cx="2258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Этапы деятельности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357296"/>
            <a:ext cx="74295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AutoNum type="arabicPeriod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Подготовительный - февраль 2023г.</a:t>
            </a:r>
          </a:p>
          <a:p>
            <a:pPr marL="385763" indent="-385763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( сбор информации, обсуждение вопросов по оформлению проекта)</a:t>
            </a:r>
          </a:p>
          <a:p>
            <a:pPr marL="385763" indent="-385763">
              <a:buAutoNum type="arabicPeriod"/>
            </a:pPr>
            <a:endParaRPr lang="ru-RU" dirty="0" smtClean="0"/>
          </a:p>
          <a:p>
            <a:pPr marL="385763" indent="-385763">
              <a:buAutoNum type="arabicPeriod" startAt="2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Организационный - март</a:t>
            </a:r>
          </a:p>
          <a:p>
            <a:pPr marL="385763" indent="-385763"/>
            <a:r>
              <a:rPr lang="ru-RU" dirty="0" smtClean="0"/>
              <a:t>      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Постановка целей  и задач, разработка</a:t>
            </a:r>
          </a:p>
          <a:p>
            <a:pPr marL="385763" indent="-385763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организационно – информационного сопровождения</a:t>
            </a:r>
          </a:p>
          <a:p>
            <a:pPr marL="385763" indent="-385763"/>
            <a:endParaRPr lang="ru-RU" sz="1400" dirty="0" smtClean="0"/>
          </a:p>
          <a:p>
            <a:pPr marL="385763" indent="-385763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3.   Практический 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март - май ( реализация намеченных планов)</a:t>
            </a:r>
          </a:p>
          <a:p>
            <a:pPr marL="385763" indent="-385763"/>
            <a:endParaRPr lang="ru-RU" dirty="0" smtClean="0"/>
          </a:p>
          <a:p>
            <a:pPr marL="385763" indent="-385763">
              <a:buAutoNum type="arabicPeriod" startAt="4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Обобщающий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( презентация) апрель - май</a:t>
            </a:r>
          </a:p>
          <a:p>
            <a:pPr marL="385763" indent="-385763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подведение итогов познавательно – исследовательского проекта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571480"/>
            <a:ext cx="57864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Воспитание бережного и заботливого 	 отношения к животным имеет большое значение в жизни ребенка.                                                                              Мир   животных,   для  детей всегда                                                                       привлекателен и животные в доме – важный фактор их  воспитания.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		Это и не удивительно, ведь всем родителям хочется, чтобы их дети росли добрыми, сердечными и отзывчивыми. Животные неотъемлемая  часть детства, как и любимые игрушки. Разные ситуации  общения с ними, дают большой запас представлений об их особенностях, пробуждают интерес, любознательность, формируют навыки взаимодействия с ними. Чаще, дети могут больше узнать о кошках и собаках,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так как они у многих живут дома. </a:t>
            </a:r>
            <a:r>
              <a:rPr lang="ru-RU" b="1" i="1" dirty="0" smtClean="0">
                <a:solidFill>
                  <a:schemeClr val="tx2"/>
                </a:solidFill>
              </a:rPr>
              <a:t>Поэтому в своей работе я хочу рассказать об этом виде спорта и сделать его более популярным. </a:t>
            </a:r>
          </a:p>
          <a:p>
            <a:pPr algn="just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     </a:t>
            </a:r>
            <a:endParaRPr lang="ru-RU" dirty="0"/>
          </a:p>
        </p:txBody>
      </p:sp>
      <p:pic>
        <p:nvPicPr>
          <p:cNvPr id="9" name="Picture 2" descr="F:\коллектив и лошадь\DSC03315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14282" y="357166"/>
            <a:ext cx="2643205" cy="1914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Documents and Settings\Admin\Рабочий стол\МАРИНА\1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928934"/>
            <a:ext cx="2470538" cy="329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43306" y="285727"/>
            <a:ext cx="52864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just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     Когда дети узнали, что я раньше занималась конным спортом и работала тренером, и у меня есть лошадь, по кличке - Догадка, интерес к этой теме возник у многих детей.                                                             Посыпались вопросы:                                          - Почему конь спит стоя?, 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 А пони, это лошадь?,                                           - Почему нельзя кормить коня хлебом?                      Эти и другие детские   вопросы стали толчком к  рождению  нашего проекта.</a:t>
            </a:r>
            <a:endParaRPr lang="ru-RU" dirty="0"/>
          </a:p>
        </p:txBody>
      </p:sp>
      <p:pic>
        <p:nvPicPr>
          <p:cNvPr id="7" name="Picture 2" descr="C:\Documents and Settings\Admin\Рабочий стол\МАРИНА\40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8027" b="10449"/>
          <a:stretch>
            <a:fillRect/>
          </a:stretch>
        </p:blipFill>
        <p:spPr bwMode="auto">
          <a:xfrm>
            <a:off x="4786314" y="4000504"/>
            <a:ext cx="2673900" cy="2495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Documents and Settings\Admin\Рабочий стол\МАРИНА\33.jpeg"/>
          <p:cNvPicPr>
            <a:picLocks noChangeAspect="1" noChangeArrowheads="1"/>
          </p:cNvPicPr>
          <p:nvPr/>
        </p:nvPicPr>
        <p:blipFill>
          <a:blip r:embed="rId4" cstate="print"/>
          <a:srcRect l="5000" t="16250" r="21875" b="16250"/>
          <a:stretch>
            <a:fillRect/>
          </a:stretch>
        </p:blipFill>
        <p:spPr bwMode="auto">
          <a:xfrm>
            <a:off x="428596" y="3214686"/>
            <a:ext cx="2571768" cy="3165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C:\Documents and Settings\Admin\Рабочий стол\МАРИНА\18.jpeg"/>
          <p:cNvPicPr>
            <a:picLocks noChangeAspect="1" noChangeArrowheads="1"/>
          </p:cNvPicPr>
          <p:nvPr/>
        </p:nvPicPr>
        <p:blipFill>
          <a:blip r:embed="rId5" cstate="print"/>
          <a:srcRect l="7812" t="21875" b="13437"/>
          <a:stretch>
            <a:fillRect/>
          </a:stretch>
        </p:blipFill>
        <p:spPr bwMode="auto">
          <a:xfrm>
            <a:off x="500034" y="642918"/>
            <a:ext cx="2137955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3438" y="357166"/>
            <a:ext cx="2406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Познавательный блок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642917"/>
            <a:ext cx="87868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Подготовительный  этап: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		        	         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На занятиях с детьми обсуждали проблемный 				           вопрос «Могут ли люди жить без коней, а кони без 			           людей?»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			        Основной этап: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(совместная деятельность 				         детей ,  воспитателей и родителей)</a:t>
            </a:r>
          </a:p>
          <a:p>
            <a:pPr lvl="4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	  -       Сбор информации, иллюстративного материала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		     	         - Чтение художественных произведений и 					справочной литературы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 Создание мини-энциклопедии «Кони в жизни человека»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 Рассказ о том, как я участвовала в бегах на сабантуе</a:t>
            </a:r>
          </a:p>
          <a:p>
            <a:pPr lvl="1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Заключительный этап:</a:t>
            </a:r>
          </a:p>
          <a:p>
            <a:pPr marL="0" lvl="1"/>
            <a:r>
              <a:rPr lang="ru-RU" b="1" i="1" dirty="0" smtClean="0">
                <a:solidFill>
                  <a:srgbClr val="002060"/>
                </a:solidFill>
              </a:rPr>
              <a:t>Организация презентации проекта  в разных формах:</a:t>
            </a:r>
          </a:p>
          <a:p>
            <a:pPr marL="0" lvl="1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 Конкурс чтецов</a:t>
            </a:r>
          </a:p>
          <a:p>
            <a:pPr marL="0" lvl="1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 Знакомство с коллекцией игрушек, собранных детьми дома</a:t>
            </a:r>
          </a:p>
          <a:p>
            <a:pPr marL="0" lvl="1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 Выставка детских работ, поделок</a:t>
            </a:r>
          </a:p>
          <a:p>
            <a:pPr marL="0" lvl="1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  Праздничное катание на «Масленицу», «</a:t>
            </a:r>
            <a:r>
              <a:rPr lang="ru-RU" b="1" i="1" dirty="0" err="1" smtClean="0">
                <a:solidFill>
                  <a:srgbClr val="002060"/>
                </a:solidFill>
              </a:rPr>
              <a:t>Навруз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</a:p>
          <a:p>
            <a:pPr marL="0" lvl="1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 Просмотр видео - фильма «Конные состязания»,  мультфильма  «Спирит»</a:t>
            </a:r>
          </a:p>
        </p:txBody>
      </p:sp>
      <p:pic>
        <p:nvPicPr>
          <p:cNvPr id="6" name="Picture 2" descr="C:\Documents and Settings\Admin\Рабочий стол\МАРИНА\52.jpeg"/>
          <p:cNvPicPr>
            <a:picLocks noChangeAspect="1" noChangeArrowheads="1"/>
          </p:cNvPicPr>
          <p:nvPr/>
        </p:nvPicPr>
        <p:blipFill>
          <a:blip r:embed="rId3"/>
          <a:srcRect b="18630"/>
          <a:stretch>
            <a:fillRect/>
          </a:stretch>
        </p:blipFill>
        <p:spPr bwMode="auto">
          <a:xfrm>
            <a:off x="642909" y="285727"/>
            <a:ext cx="2571769" cy="2790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Documents and Settings\Admin\Рабочий стол\МАРИНА\511.jpeg"/>
          <p:cNvPicPr>
            <a:picLocks noChangeAspect="1" noChangeArrowheads="1"/>
          </p:cNvPicPr>
          <p:nvPr/>
        </p:nvPicPr>
        <p:blipFill>
          <a:blip r:embed="rId4" cstate="print"/>
          <a:srcRect l="12139" t="-3448" r="7812"/>
          <a:stretch>
            <a:fillRect/>
          </a:stretch>
        </p:blipFill>
        <p:spPr bwMode="auto">
          <a:xfrm>
            <a:off x="6858016" y="3210290"/>
            <a:ext cx="2068283" cy="200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3504" y="285728"/>
            <a:ext cx="14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Что узнали?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785794"/>
            <a:ext cx="8786842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6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Для чего человек приручил лошадь: </a:t>
            </a:r>
            <a:r>
              <a:rPr lang="ru-RU" b="1" i="1" dirty="0" smtClean="0">
                <a:solidFill>
                  <a:srgbClr val="002060"/>
                </a:solidFill>
              </a:rPr>
              <a:t>не  только для того, чтобы скакать на ней или перевозить грузы</a:t>
            </a:r>
          </a:p>
          <a:p>
            <a:pPr lvl="6">
              <a:buFont typeface="Arial" pitchFamily="34" charset="0"/>
              <a:buChar char="•"/>
            </a:pPr>
            <a:endParaRPr lang="ru-RU" sz="500" b="1" i="1" dirty="0" smtClean="0">
              <a:solidFill>
                <a:srgbClr val="002060"/>
              </a:solidFill>
            </a:endParaRPr>
          </a:p>
          <a:p>
            <a:pPr lvl="6">
              <a:buFont typeface="Arial" pitchFamily="34" charset="0"/>
              <a:buChar char="•"/>
            </a:pPr>
            <a:endParaRPr lang="ru-RU" sz="500" b="1" i="1" dirty="0" smtClean="0">
              <a:solidFill>
                <a:srgbClr val="002060"/>
              </a:solidFill>
            </a:endParaRPr>
          </a:p>
          <a:p>
            <a:pPr lvl="6">
              <a:buFont typeface="Arial" pitchFamily="34" charset="0"/>
              <a:buChar char="•"/>
            </a:pPr>
            <a:endParaRPr lang="ru-RU" sz="500" b="1" i="1" dirty="0" smtClean="0">
              <a:solidFill>
                <a:srgbClr val="002060"/>
              </a:solidFill>
            </a:endParaRPr>
          </a:p>
          <a:p>
            <a:pPr lvl="6" algn="just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Как она выглядит: </a:t>
            </a:r>
            <a:r>
              <a:rPr lang="ru-RU" b="1" i="1" dirty="0" smtClean="0">
                <a:solidFill>
                  <a:srgbClr val="002060"/>
                </a:solidFill>
              </a:rPr>
              <a:t>ее вогнутая спина как будто специально создана для седла, ее удлиненная морда и плечи – для хомута, и только у нее во рту возможны удила. Ее ноги – для быстрого бега, ее копыта – для подков, а ее неутомимость в работе выше, чем у такого силача, как слон.</a:t>
            </a:r>
          </a:p>
          <a:p>
            <a:pPr lvl="6"/>
            <a:endParaRPr lang="ru-RU" b="1" i="1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600" b="1" i="1" dirty="0" smtClean="0">
                <a:solidFill>
                  <a:srgbClr val="002060"/>
                </a:solidFill>
              </a:rPr>
              <a:t>			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Как различают лошадей по масти:                             </a:t>
            </a:r>
            <a:r>
              <a:rPr lang="ru-RU" b="1" i="1" dirty="0" smtClean="0">
                <a:solidFill>
                  <a:srgbClr val="002060"/>
                </a:solidFill>
              </a:rPr>
              <a:t>вороной 	называется лошадь, у которой грива , хвост и туловище черного цвета. Гнедая – рыжая лошадь, но с черным хвостом и гривой. Каурая – рыжая лошадь, но хвост и грива светлые, а подпалина на морде темнее.</a:t>
            </a: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Лошадь – верный друг</a:t>
            </a:r>
            <a:r>
              <a:rPr lang="ru-RU" b="1" i="1" dirty="0" smtClean="0">
                <a:solidFill>
                  <a:schemeClr val="tx2"/>
                </a:solidFill>
              </a:rPr>
              <a:t>, способен найти дорогу домой,</a:t>
            </a:r>
          </a:p>
          <a:p>
            <a:pPr algn="just"/>
            <a:r>
              <a:rPr lang="ru-RU" b="1" i="1" dirty="0" smtClean="0">
                <a:solidFill>
                  <a:schemeClr val="tx2"/>
                </a:solidFill>
              </a:rPr>
              <a:t>доставить всадника или повозку  к человеческому </a:t>
            </a:r>
          </a:p>
          <a:p>
            <a:pPr algn="just"/>
            <a:r>
              <a:rPr lang="ru-RU" b="1" i="1" dirty="0" smtClean="0">
                <a:solidFill>
                  <a:schemeClr val="tx2"/>
                </a:solidFill>
              </a:rPr>
              <a:t>Жилью, если с хозяином случилось несчастье.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6" name="Picture 4" descr="C:\Documents and Settings\Admin\Рабочий стол\МАРИНА\1.jpe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2403" r="25481" b="38101"/>
          <a:stretch>
            <a:fillRect/>
          </a:stretch>
        </p:blipFill>
        <p:spPr bwMode="auto">
          <a:xfrm>
            <a:off x="500034" y="857232"/>
            <a:ext cx="243445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C:\Documents and Settings\Admin\Рабочий стол\МАРИНА\2.jpe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t="5649" r="13942" b="42428"/>
          <a:stretch>
            <a:fillRect/>
          </a:stretch>
        </p:blipFill>
        <p:spPr bwMode="auto">
          <a:xfrm>
            <a:off x="6143635" y="4647828"/>
            <a:ext cx="2392181" cy="1924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 l="44141" b="29167"/>
          <a:stretch>
            <a:fillRect/>
          </a:stretch>
        </p:blipFill>
        <p:spPr bwMode="auto">
          <a:xfrm>
            <a:off x="30098" y="0"/>
            <a:ext cx="911390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285728"/>
            <a:ext cx="2698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Узнали породы лошадей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6"/>
            <a:ext cx="3214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В мире их существует около 200 пород. Условно все породы можно разделить на три группы.</a:t>
            </a: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Тяжеловозные – перевозят тяжелые грузы. Их используют в народном хозяйстве</a:t>
            </a:r>
            <a:endParaRPr lang="ru-RU" i="1" dirty="0"/>
          </a:p>
        </p:txBody>
      </p:sp>
      <p:pic>
        <p:nvPicPr>
          <p:cNvPr id="5" name="Picture 3" descr="C:\Documents and Settings\почемучка\Рабочий стол\фон\9063e06e25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111082" cy="296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почемучка\Рабочий стол\фон\5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14731"/>
            <a:ext cx="4213401" cy="308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Documents and Settings\почемучка\Рабочий стол\фон\Clydesdale-thumb-550x449-291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85786" y="3714752"/>
            <a:ext cx="3688282" cy="275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1835</Words>
  <PresentationFormat>Экран (4:3)</PresentationFormat>
  <Paragraphs>189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comp</cp:lastModifiedBy>
  <cp:revision>46</cp:revision>
  <dcterms:modified xsi:type="dcterms:W3CDTF">2023-05-03T08:28:54Z</dcterms:modified>
</cp:coreProperties>
</file>