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61" r:id="rId4"/>
    <p:sldId id="262" r:id="rId5"/>
    <p:sldId id="258" r:id="rId6"/>
    <p:sldId id="259" r:id="rId7"/>
    <p:sldId id="260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84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5" r:id="rId31"/>
    <p:sldId id="286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F621"/>
    <a:srgbClr val="F715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33" autoAdjust="0"/>
    <p:restoredTop sz="94660"/>
  </p:normalViewPr>
  <p:slideViewPr>
    <p:cSldViewPr>
      <p:cViewPr varScale="1">
        <p:scale>
          <a:sx n="70" d="100"/>
          <a:sy n="70" d="100"/>
        </p:scale>
        <p:origin x="80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EC964-6142-4F6A-A595-74125008499D}" type="datetimeFigureOut">
              <a:rPr lang="ru-RU" smtClean="0"/>
              <a:t>08.05.2023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CC117B-AB22-4DE9-B946-AFA48C451D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011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CC117B-AB22-4DE9-B946-AFA48C451D0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499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9558C-8F4D-48E5-90DF-7A2ECB47B28F}" type="datetimeFigureOut">
              <a:rPr lang="ru-RU" smtClean="0"/>
              <a:t>08.05.2023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D1541-414D-4356-B8A3-745277762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890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9558C-8F4D-48E5-90DF-7A2ECB47B28F}" type="datetimeFigureOut">
              <a:rPr lang="ru-RU" smtClean="0"/>
              <a:t>08.05.2023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D1541-414D-4356-B8A3-745277762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438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9558C-8F4D-48E5-90DF-7A2ECB47B28F}" type="datetimeFigureOut">
              <a:rPr lang="ru-RU" smtClean="0"/>
              <a:t>08.05.2023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D1541-414D-4356-B8A3-745277762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196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9558C-8F4D-48E5-90DF-7A2ECB47B28F}" type="datetimeFigureOut">
              <a:rPr lang="ru-RU" smtClean="0"/>
              <a:t>08.05.2023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D1541-414D-4356-B8A3-745277762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729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9558C-8F4D-48E5-90DF-7A2ECB47B28F}" type="datetimeFigureOut">
              <a:rPr lang="ru-RU" smtClean="0"/>
              <a:t>08.05.2023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D1541-414D-4356-B8A3-745277762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089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9558C-8F4D-48E5-90DF-7A2ECB47B28F}" type="datetimeFigureOut">
              <a:rPr lang="ru-RU" smtClean="0"/>
              <a:t>08.05.2023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D1541-414D-4356-B8A3-745277762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461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9558C-8F4D-48E5-90DF-7A2ECB47B28F}" type="datetimeFigureOut">
              <a:rPr lang="ru-RU" smtClean="0"/>
              <a:t>08.05.2023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D1541-414D-4356-B8A3-745277762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105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9558C-8F4D-48E5-90DF-7A2ECB47B28F}" type="datetimeFigureOut">
              <a:rPr lang="ru-RU" smtClean="0"/>
              <a:t>08.05.2023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D1541-414D-4356-B8A3-745277762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485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9558C-8F4D-48E5-90DF-7A2ECB47B28F}" type="datetimeFigureOut">
              <a:rPr lang="ru-RU" smtClean="0"/>
              <a:t>08.05.2023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D1541-414D-4356-B8A3-745277762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495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9558C-8F4D-48E5-90DF-7A2ECB47B28F}" type="datetimeFigureOut">
              <a:rPr lang="ru-RU" smtClean="0"/>
              <a:t>08.05.2023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D1541-414D-4356-B8A3-745277762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12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9558C-8F4D-48E5-90DF-7A2ECB47B28F}" type="datetimeFigureOut">
              <a:rPr lang="ru-RU" smtClean="0"/>
              <a:t>08.05.2023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4D1541-414D-4356-B8A3-745277762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092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9558C-8F4D-48E5-90DF-7A2ECB47B28F}" type="datetimeFigureOut">
              <a:rPr lang="ru-RU" smtClean="0"/>
              <a:t>08.05.2023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4D1541-414D-4356-B8A3-745277762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879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11" Type="http://schemas.openxmlformats.org/officeDocument/2006/relationships/image" Target="../media/image83.jpeg"/><Relationship Id="rId5" Type="http://schemas.openxmlformats.org/officeDocument/2006/relationships/image" Target="../media/image77.jpeg"/><Relationship Id="rId10" Type="http://schemas.openxmlformats.org/officeDocument/2006/relationships/image" Target="../media/image82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Relationship Id="rId9" Type="http://schemas.openxmlformats.org/officeDocument/2006/relationships/image" Target="../media/image9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11" Type="http://schemas.openxmlformats.org/officeDocument/2006/relationships/image" Target="../media/image107.jpeg"/><Relationship Id="rId5" Type="http://schemas.openxmlformats.org/officeDocument/2006/relationships/image" Target="../media/image101.jpeg"/><Relationship Id="rId10" Type="http://schemas.openxmlformats.org/officeDocument/2006/relationships/image" Target="../media/image106.jpeg"/><Relationship Id="rId4" Type="http://schemas.openxmlformats.org/officeDocument/2006/relationships/image" Target="../media/image100.jpeg"/><Relationship Id="rId9" Type="http://schemas.openxmlformats.org/officeDocument/2006/relationships/image" Target="../media/image10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11" Type="http://schemas.openxmlformats.org/officeDocument/2006/relationships/image" Target="../media/image117.jpeg"/><Relationship Id="rId5" Type="http://schemas.openxmlformats.org/officeDocument/2006/relationships/image" Target="../media/image111.jpeg"/><Relationship Id="rId10" Type="http://schemas.openxmlformats.org/officeDocument/2006/relationships/image" Target="../media/image116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Relationship Id="rId9" Type="http://schemas.openxmlformats.org/officeDocument/2006/relationships/image" Target="../media/image1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7" Type="http://schemas.openxmlformats.org/officeDocument/2006/relationships/image" Target="../media/image131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galina.5862@yandex.ru" TargetMode="External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116632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Муниципальное дошкольное образовательное учреждение «Детский сад «Родничок»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85504" y="1316789"/>
            <a:ext cx="68407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Презентация: «Использование дидактических игр для формирования элементарных математических представлений у детей раннего возраста»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23928" y="4005064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Автор: Воспитатель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кв. категории</a:t>
            </a:r>
            <a:b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     Увенчикова Галина Исаевна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3528" y="6124654"/>
            <a:ext cx="8712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© МДОУ «Детский сад «Родничок»    г. Переславль-Залеский   2018г.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03" y="3717032"/>
            <a:ext cx="2014655" cy="21292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7366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6104"/>
            <a:ext cx="1872208" cy="20058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46104"/>
            <a:ext cx="2559643" cy="20058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46105"/>
            <a:ext cx="2448816" cy="20058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3" y="2420886"/>
            <a:ext cx="2232248" cy="19871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872" y="2441684"/>
            <a:ext cx="2292128" cy="19871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804" y="2441684"/>
            <a:ext cx="1721498" cy="19871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254" y="4581128"/>
            <a:ext cx="2351593" cy="19871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88" y="4581127"/>
            <a:ext cx="3849482" cy="19871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5147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260648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Дид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игра «Геометрические фигуры»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066" y="1048295"/>
            <a:ext cx="1862490" cy="14700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08920"/>
            <a:ext cx="1656184" cy="1959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377" y="4781935"/>
            <a:ext cx="3125717" cy="1713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580" y="2708920"/>
            <a:ext cx="2049047" cy="19245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7" y="2694053"/>
            <a:ext cx="2300427" cy="19245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048295"/>
            <a:ext cx="1739525" cy="14955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724" y="2708920"/>
            <a:ext cx="1777972" cy="19126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89" y="1048296"/>
            <a:ext cx="2512138" cy="14700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9" y="4777616"/>
            <a:ext cx="2160240" cy="19497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0697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549" y="822454"/>
            <a:ext cx="2470485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5" y="3621011"/>
            <a:ext cx="2246832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717032"/>
            <a:ext cx="1959573" cy="20642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765027"/>
            <a:ext cx="2310795" cy="2016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897" y="1960340"/>
            <a:ext cx="3134510" cy="16126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023" y="231373"/>
            <a:ext cx="3339748" cy="15580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6015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57965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Дид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игра «Веселые прищепки»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31640" y="656984"/>
            <a:ext cx="75608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Цель: развивать мелкую моторику рук, творческое воображение дошкольников. Учить детей  манипулировать с предметами по образцу, проявлять фантазию, выбирая из предложенных нескольких фигурок нужную. Способствовать расширению и активизации словаря дошкольника, а также развитию памяти и мышления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566" y="3348884"/>
            <a:ext cx="2736304" cy="17775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19" y="4476356"/>
            <a:ext cx="2418042" cy="17775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775" y="4528198"/>
            <a:ext cx="3059832" cy="17257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4409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88640"/>
            <a:ext cx="1617127" cy="10772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63626"/>
            <a:ext cx="2472400" cy="35318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40" y="2930279"/>
            <a:ext cx="2552816" cy="27347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874" y="163626"/>
            <a:ext cx="3165964" cy="27666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874" y="3695491"/>
            <a:ext cx="3207409" cy="2406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0143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332656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Дид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игра «Подбери по цвету, величине»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917431"/>
            <a:ext cx="2160240" cy="19352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349" y="917431"/>
            <a:ext cx="2122325" cy="19352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374" y="917432"/>
            <a:ext cx="2497048" cy="19352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78" y="2941680"/>
            <a:ext cx="2523139" cy="18122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782" y="2941680"/>
            <a:ext cx="1883024" cy="18122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511" y="2941680"/>
            <a:ext cx="2912702" cy="1808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14" y="4941167"/>
            <a:ext cx="2355054" cy="16290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959" y="4927529"/>
            <a:ext cx="2422780" cy="16290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804" y="4927529"/>
            <a:ext cx="2236949" cy="15258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3082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476672"/>
            <a:ext cx="849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«Сделаем куклам бусы»  «Шнуровка»  «Найди кукле наряд»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3" y="1553888"/>
            <a:ext cx="3244311" cy="21700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564081"/>
            <a:ext cx="2776244" cy="21700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894797"/>
            <a:ext cx="3119477" cy="25405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8872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16632"/>
            <a:ext cx="878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«Один – много»     « Сложи пирамидку»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436" y="1340768"/>
            <a:ext cx="2927516" cy="22399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390" y="1340768"/>
            <a:ext cx="2997659" cy="3240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023" y="3917546"/>
            <a:ext cx="2808312" cy="25284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81532"/>
            <a:ext cx="2304902" cy="23989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7712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548680"/>
            <a:ext cx="8856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«Спрячь мышку в домик» «Найди мышке и кошке домик» «Большой-маленький»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772816"/>
            <a:ext cx="3084760" cy="23149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772815"/>
            <a:ext cx="2631473" cy="23149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61" y="4209303"/>
            <a:ext cx="2906572" cy="2280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791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260648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«Сенсорная кукла» «Матрешки сенсорные»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764" y="922147"/>
            <a:ext cx="3068228" cy="20773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498" y="908720"/>
            <a:ext cx="2268252" cy="3024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552" y="901484"/>
            <a:ext cx="1705259" cy="30315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053649"/>
            <a:ext cx="1803458" cy="24056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5" y="3137080"/>
            <a:ext cx="2322096" cy="1833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311" y="4797152"/>
            <a:ext cx="2396525" cy="16621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6694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79861" y="188640"/>
            <a:ext cx="763284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Актуальность: 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Обучение математике детей дошкольного возраста немыслимо  без использования занимательных игр, задач развлечений. С детьми нужно играть в математику. Все полученные знания и умения закрепляются в дидактических играх.  Дидактические игры дают возможность  решать различные педагогические задачи в игровой форме, наиболее доступной и привлекательной для детей. Когда внимание ребенка приковано к игре, к выполнению игровых задач, он сам не замечая преодолевает трудности математического характера, учится оперировать имеющимися знаниями в изменившейся обстановке </a:t>
            </a:r>
          </a:p>
        </p:txBody>
      </p:sp>
    </p:spTree>
    <p:extLst>
      <p:ext uri="{BB962C8B-B14F-4D97-AF65-F5344CB8AC3E}">
        <p14:creationId xmlns:p14="http://schemas.microsoft.com/office/powerpoint/2010/main" val="2844039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8298"/>
            <a:ext cx="878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Дети на занятиях и в играх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515199"/>
            <a:ext cx="2208245" cy="18818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798" y="605799"/>
            <a:ext cx="2031690" cy="27089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605799"/>
            <a:ext cx="2031690" cy="27089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158" y="3429000"/>
            <a:ext cx="1998222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2624152"/>
            <a:ext cx="2208245" cy="1656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363" y="602806"/>
            <a:ext cx="2033935" cy="27119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509" y="3452244"/>
            <a:ext cx="1980790" cy="26410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2873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9968"/>
            <a:ext cx="2785028" cy="20887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64248"/>
            <a:ext cx="2784309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658" y="2420888"/>
            <a:ext cx="2785027" cy="20887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088" y="200507"/>
            <a:ext cx="2784310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420888"/>
            <a:ext cx="2785028" cy="20887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516" y="4717339"/>
            <a:ext cx="2435763" cy="18268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88" y="2755473"/>
            <a:ext cx="2517744" cy="33569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417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6632"/>
            <a:ext cx="2688299" cy="2016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365" y="78032"/>
            <a:ext cx="2139702" cy="2852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634" y="97728"/>
            <a:ext cx="2651787" cy="19888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75" y="2414485"/>
            <a:ext cx="2060869" cy="15456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412439"/>
            <a:ext cx="2112439" cy="15843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452" y="2431540"/>
            <a:ext cx="2086970" cy="15652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965" y="3126325"/>
            <a:ext cx="2119102" cy="16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75" y="4149080"/>
            <a:ext cx="2060869" cy="17702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984" y="4149080"/>
            <a:ext cx="2332468" cy="17493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198" y="4267671"/>
            <a:ext cx="2016224" cy="1512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9446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906" y="101941"/>
            <a:ext cx="3021896" cy="2016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01941"/>
            <a:ext cx="2688298" cy="2016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19" y="2367660"/>
            <a:ext cx="1735850" cy="23144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301364"/>
            <a:ext cx="1779662" cy="23728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0858"/>
            <a:ext cx="2688299" cy="2016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591" y="2367660"/>
            <a:ext cx="1735850" cy="23144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301364"/>
            <a:ext cx="1779663" cy="23728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395" y="4775200"/>
            <a:ext cx="2483768" cy="1862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7136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188640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Пособия из фетра по развитию  ФЭМП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7" y="823390"/>
            <a:ext cx="2423997" cy="21928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823390"/>
            <a:ext cx="2467520" cy="21928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823390"/>
            <a:ext cx="2192810" cy="21928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8" y="4210478"/>
            <a:ext cx="2216629" cy="20988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210479"/>
            <a:ext cx="2232248" cy="20988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558020"/>
            <a:ext cx="2267009" cy="15239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212378" y="3284984"/>
            <a:ext cx="8680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Цвет, форма, счет</a:t>
            </a:r>
          </a:p>
        </p:txBody>
      </p:sp>
    </p:spTree>
    <p:extLst>
      <p:ext uri="{BB962C8B-B14F-4D97-AF65-F5344CB8AC3E}">
        <p14:creationId xmlns:p14="http://schemas.microsoft.com/office/powerpoint/2010/main" val="375938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16632"/>
            <a:ext cx="2318552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16632"/>
            <a:ext cx="2340425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914" y="116633"/>
            <a:ext cx="2424000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9" y="2326910"/>
            <a:ext cx="2158040" cy="1873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200" y="2332478"/>
            <a:ext cx="2172919" cy="18678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332478"/>
            <a:ext cx="2073357" cy="18747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783" y="2338524"/>
            <a:ext cx="2193515" cy="18557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51" y="4365104"/>
            <a:ext cx="2187392" cy="1944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421694"/>
            <a:ext cx="2288457" cy="1872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429" y="4341425"/>
            <a:ext cx="1925242" cy="19953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3534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16631"/>
            <a:ext cx="2160240" cy="20995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25080"/>
            <a:ext cx="2325383" cy="20995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554" y="65010"/>
            <a:ext cx="2405199" cy="21407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25519"/>
            <a:ext cx="2088231" cy="1869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09" y="2425519"/>
            <a:ext cx="2112985" cy="1869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425519"/>
            <a:ext cx="1911953" cy="1869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997" y="2425519"/>
            <a:ext cx="1997415" cy="1869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437112"/>
            <a:ext cx="2252372" cy="19402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876" y="4469725"/>
            <a:ext cx="2219396" cy="19076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418" y="4437112"/>
            <a:ext cx="1849902" cy="20162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2289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12217"/>
            <a:ext cx="2267744" cy="17008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367" y="212217"/>
            <a:ext cx="2267744" cy="17008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12217"/>
            <a:ext cx="2267744" cy="17008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164" y="4437111"/>
            <a:ext cx="2562031" cy="19215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204864"/>
            <a:ext cx="2592288" cy="1944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264296"/>
            <a:ext cx="2267744" cy="17008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877" y="2240868"/>
            <a:ext cx="1404156" cy="1872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08" y="4437112"/>
            <a:ext cx="2562031" cy="19215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8609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5" y="188640"/>
            <a:ext cx="3114579" cy="23359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02316"/>
            <a:ext cx="3096344" cy="23222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068960"/>
            <a:ext cx="1998222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068958"/>
            <a:ext cx="1989419" cy="26525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059" y="3068959"/>
            <a:ext cx="1989418" cy="26525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260" y="2636913"/>
            <a:ext cx="1620180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849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260648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Работа с родителями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47664" y="1268760"/>
            <a:ext cx="69847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Групповые родительские собрания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Консультации «Играем дома»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Проекты с участием родителей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Изготовление дидактических игр совместно с родителями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Мастер-классы для родителей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Совместное создание предметно-развивающей среды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Анкетирование</a:t>
            </a:r>
          </a:p>
        </p:txBody>
      </p:sp>
    </p:spTree>
    <p:extLst>
      <p:ext uri="{BB962C8B-B14F-4D97-AF65-F5344CB8AC3E}">
        <p14:creationId xmlns:p14="http://schemas.microsoft.com/office/powerpoint/2010/main" val="2167380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97735" y="360608"/>
            <a:ext cx="728069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наше время первостепенное значение приобрели такие качества личности, как: социальная и интеллектуальная компетентность, креативность, инициативность, самостоятельность и ответственность, коммуникативность.</a:t>
            </a:r>
            <a:b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Мощным фактором интеллектуального развития ребенка, формирования его познавательных и творческих способностей является математика. Ее изучение способствует развитию памяти, речи, воображения, эмоций; формирует волевые качества, творческий потенциал личности. Однако часто можно услышать, что математика – скучная наука. Однако это не так. Нужно лишь</a:t>
            </a:r>
            <a:b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правильно организовать образовательную деятельность </a:t>
            </a:r>
          </a:p>
        </p:txBody>
      </p:sp>
    </p:spTree>
    <p:extLst>
      <p:ext uri="{BB962C8B-B14F-4D97-AF65-F5344CB8AC3E}">
        <p14:creationId xmlns:p14="http://schemas.microsoft.com/office/powerpoint/2010/main" val="22142344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59825" y="1124744"/>
            <a:ext cx="66967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Спасибо </a:t>
            </a:r>
            <a:br>
              <a:rPr lang="ru-RU" sz="7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7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за </a:t>
            </a:r>
            <a:br>
              <a:rPr lang="ru-RU" sz="7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7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внимание!!!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549055"/>
            <a:ext cx="2725977" cy="14886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5399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260647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Контактная информация: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348880"/>
            <a:ext cx="2319938" cy="23199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059832" y="2785888"/>
            <a:ext cx="59046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©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E-mail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3"/>
              </a:rPr>
              <a:t>galina.5862@yandex.ru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Тел: 8-962-211-28-44</a:t>
            </a:r>
          </a:p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г. Переславль-Залесский 2018г.</a:t>
            </a:r>
          </a:p>
        </p:txBody>
      </p:sp>
    </p:spTree>
    <p:extLst>
      <p:ext uri="{BB962C8B-B14F-4D97-AF65-F5344CB8AC3E}">
        <p14:creationId xmlns:p14="http://schemas.microsoft.com/office/powerpoint/2010/main" val="215066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1691680" y="5373216"/>
            <a:ext cx="5688632" cy="1296144"/>
          </a:xfrm>
          <a:prstGeom prst="ellipse">
            <a:avLst/>
          </a:prstGeom>
          <a:solidFill>
            <a:srgbClr val="16F6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Компетентность педагога в области преподаваемого предмета</a:t>
            </a:r>
          </a:p>
        </p:txBody>
      </p:sp>
      <p:sp>
        <p:nvSpPr>
          <p:cNvPr id="5" name="Овал 4"/>
          <p:cNvSpPr/>
          <p:nvPr/>
        </p:nvSpPr>
        <p:spPr>
          <a:xfrm>
            <a:off x="1889702" y="4300538"/>
            <a:ext cx="5292588" cy="108012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Готовность воспитателя к занятию</a:t>
            </a:r>
          </a:p>
        </p:txBody>
      </p:sp>
      <p:sp>
        <p:nvSpPr>
          <p:cNvPr id="6" name="Овал 5"/>
          <p:cNvSpPr/>
          <p:nvPr/>
        </p:nvSpPr>
        <p:spPr>
          <a:xfrm>
            <a:off x="2123728" y="3115816"/>
            <a:ext cx="4608512" cy="11772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Выбор оптимальных методов и приемов</a:t>
            </a:r>
          </a:p>
        </p:txBody>
      </p:sp>
      <p:sp>
        <p:nvSpPr>
          <p:cNvPr id="8" name="Овал 7"/>
          <p:cNvSpPr/>
          <p:nvPr/>
        </p:nvSpPr>
        <p:spPr>
          <a:xfrm>
            <a:off x="2339752" y="1920166"/>
            <a:ext cx="3888432" cy="11956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Правильный подбор демонстрационного и раздаточного материала</a:t>
            </a:r>
          </a:p>
        </p:txBody>
      </p:sp>
      <p:sp>
        <p:nvSpPr>
          <p:cNvPr id="9" name="Овал 8"/>
          <p:cNvSpPr/>
          <p:nvPr/>
        </p:nvSpPr>
        <p:spPr>
          <a:xfrm>
            <a:off x="3131840" y="802886"/>
            <a:ext cx="2232248" cy="1117280"/>
          </a:xfrm>
          <a:prstGeom prst="ellipse">
            <a:avLst/>
          </a:prstGeom>
          <a:solidFill>
            <a:srgbClr val="F715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Грамотная речь воспитателя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3528" y="188640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Модель успешного занятия по ФЭМП</a:t>
            </a:r>
          </a:p>
        </p:txBody>
      </p:sp>
    </p:spTree>
    <p:extLst>
      <p:ext uri="{BB962C8B-B14F-4D97-AF65-F5344CB8AC3E}">
        <p14:creationId xmlns:p14="http://schemas.microsoft.com/office/powerpoint/2010/main" val="228528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7624" y="1111062"/>
            <a:ext cx="770485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Цель: 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Создать условия для развития у детей дошкольного возраста элементарных математических представлений посредством дидактических игр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87624" y="2708920"/>
            <a:ext cx="741682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Задачи: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Развивать воображение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Повысить уровень знаний детей по развитию элементарных математических представлений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Развитие умственной способности детей через дидактические игры</a:t>
            </a:r>
          </a:p>
        </p:txBody>
      </p:sp>
    </p:spTree>
    <p:extLst>
      <p:ext uri="{BB962C8B-B14F-4D97-AF65-F5344CB8AC3E}">
        <p14:creationId xmlns:p14="http://schemas.microsoft.com/office/powerpoint/2010/main" val="1763704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5576" y="260648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Задачи по ФЭМП для детей 2-3 лет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59632" y="1042508"/>
            <a:ext cx="748883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Количество: 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Привлекать детей к формированию групп однородных предметов. Учить различать количество предметов «много» и «один», «много» и «мало»</a:t>
            </a:r>
          </a:p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Величина: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Привлекать внимание детей к предметам контрастных размеров (большой-маленький)</a:t>
            </a:r>
          </a:p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Форма: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Учить различать предметы по форме (куб, шар, конус и т.д.)</a:t>
            </a:r>
          </a:p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Цвет: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Учить различать предметы 6-ти основных цветов (красный, синий, желтый, зеленый,  белый, черный)</a:t>
            </a:r>
          </a:p>
        </p:txBody>
      </p:sp>
    </p:spTree>
    <p:extLst>
      <p:ext uri="{BB962C8B-B14F-4D97-AF65-F5344CB8AC3E}">
        <p14:creationId xmlns:p14="http://schemas.microsoft.com/office/powerpoint/2010/main" val="1492122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16632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Методы, используемые на занятиях по ФЭМП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31078" y="639852"/>
            <a:ext cx="741682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u="sng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Словесный метод</a:t>
            </a:r>
            <a:r>
              <a:rPr lang="ru-RU" sz="2200" b="1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элементарной математике занимает не очень большое место и в основном заключается в вопросах к детям. Характер постановки вопроса зависит от возраста  и от содержания конкретной задачи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 младшем возрасте  -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прямые конкретные вопросы: Сколько? Как?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1600" y="2917399"/>
            <a:ext cx="741682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u="sng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Практический и игровой метод.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Упражнениям. Игровым задачам, дидактическим играм и упражнениям отводится большое место. Ребенок должен не только слушать, воспринимать, но и сам должен участвовать в выполнении той или иной задачи. И чем больше он будет играть в дидактические игры, выполнять задания, тем лучше усвоит материал по ФЭМП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8879" y="5109554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Древняя пословица гласит:</a:t>
            </a:r>
            <a:b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«Я слышу - и я забываю, я вижу – и я запоминаю, я делаю – и я понимаю»</a:t>
            </a:r>
          </a:p>
        </p:txBody>
      </p:sp>
    </p:spTree>
    <p:extLst>
      <p:ext uri="{BB962C8B-B14F-4D97-AF65-F5344CB8AC3E}">
        <p14:creationId xmlns:p14="http://schemas.microsoft.com/office/powerpoint/2010/main" val="1334172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260648"/>
            <a:ext cx="820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Формы работы по ФЭМП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03648" y="1268760"/>
            <a:ext cx="698477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Игровая деятельность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Непосредственно образовательная деятельность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Организация РППС («Центры познавательного развития»)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Совместная деятельность в режимных моментах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Самостоятельная деятельность</a:t>
            </a:r>
          </a:p>
        </p:txBody>
      </p:sp>
    </p:spTree>
    <p:extLst>
      <p:ext uri="{BB962C8B-B14F-4D97-AF65-F5344CB8AC3E}">
        <p14:creationId xmlns:p14="http://schemas.microsoft.com/office/powerpoint/2010/main" val="3831701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20038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Предметно – развивающая среда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268760"/>
            <a:ext cx="4176464" cy="49608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724128" y="724322"/>
            <a:ext cx="31683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Важным условием для полноценного сенсорного развития детей, является создание специальной развивающей среды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80112" y="2924944"/>
            <a:ext cx="33123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Игры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 закрепление цвета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Величины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Геометрической формы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На соотношение предметов по цвету, форме, величине</a:t>
            </a:r>
          </a:p>
          <a:p>
            <a:pPr marL="342900" indent="-342900">
              <a:buFont typeface="Wingdings" pitchFamily="2" charset="2"/>
              <a:buChar char="Ø"/>
            </a:pPr>
            <a:endParaRPr lang="ru-RU" sz="20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58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</TotalTime>
  <Words>745</Words>
  <Application>Microsoft Office PowerPoint</Application>
  <PresentationFormat>Экран (4:3)</PresentationFormat>
  <Paragraphs>65</Paragraphs>
  <Slides>31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5" baseType="lpstr">
      <vt:lpstr>Arial</vt:lpstr>
      <vt:lpstr>Calibri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Константин</dc:creator>
  <cp:lastModifiedBy>Галина Увенчикова</cp:lastModifiedBy>
  <cp:revision>51</cp:revision>
  <dcterms:created xsi:type="dcterms:W3CDTF">2018-12-09T05:15:36Z</dcterms:created>
  <dcterms:modified xsi:type="dcterms:W3CDTF">2023-05-08T08:26:34Z</dcterms:modified>
</cp:coreProperties>
</file>