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86" r:id="rId3"/>
    <p:sldMasterId id="2147483745" r:id="rId4"/>
  </p:sldMasterIdLst>
  <p:sldIdLst>
    <p:sldId id="291" r:id="rId5"/>
    <p:sldId id="262" r:id="rId6"/>
    <p:sldId id="256" r:id="rId7"/>
    <p:sldId id="264" r:id="rId8"/>
    <p:sldId id="293" r:id="rId9"/>
    <p:sldId id="261" r:id="rId10"/>
    <p:sldId id="258" r:id="rId11"/>
    <p:sldId id="265" r:id="rId12"/>
    <p:sldId id="266" r:id="rId13"/>
    <p:sldId id="267" r:id="rId14"/>
    <p:sldId id="268" r:id="rId15"/>
    <p:sldId id="290" r:id="rId16"/>
    <p:sldId id="270" r:id="rId17"/>
    <p:sldId id="274" r:id="rId18"/>
    <p:sldId id="294" r:id="rId19"/>
    <p:sldId id="278" r:id="rId20"/>
    <p:sldId id="279" r:id="rId21"/>
    <p:sldId id="280" r:id="rId22"/>
    <p:sldId id="281" r:id="rId23"/>
    <p:sldId id="282" r:id="rId24"/>
    <p:sldId id="287" r:id="rId25"/>
    <p:sldId id="285" r:id="rId26"/>
    <p:sldId id="288" r:id="rId27"/>
    <p:sldId id="295" r:id="rId28"/>
    <p:sldId id="28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949"/>
    <a:srgbClr val="008000"/>
    <a:srgbClr val="53C804"/>
    <a:srgbClr val="BE2208"/>
    <a:srgbClr val="C4C40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EA67-6E08-4513-B98C-261791943984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17EB-F5A3-43D0-853C-13E50A7B9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1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BF83-BE93-455C-93BC-C36BC81E2577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7595-72F6-44A8-989C-CEEFD12E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0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CC52-1B43-46F8-BD03-D01D721AC027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CA90-0B88-4745-B37C-331314029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2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FFB5-ABAB-47DE-A5E2-726E0662DC53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0A0E-230C-44E3-9790-DA85F1F7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6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C40D-4E2A-494C-86BC-9B054637F2B6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178A-3117-44C6-821E-E72E2EA2D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9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AFB63-F68F-4C98-A608-78510D3B57B2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DF0B8C-1B46-45E5-8848-1F2C94CC7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70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1D97-09DA-4445-B29A-8AEDEE2D0BF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B351-B03A-48F4-A0D2-904522D74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2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718E-5118-4864-86D8-AF9DF86342CD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2A7DB-558F-41FA-B079-4166AF035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42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CBEC-6A43-480C-8515-8DAE08E25A1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BCA6E-26F0-4726-ADF4-785F9C8F8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8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F662-9F6F-4B2A-B371-9F8BE57B755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5F96-79DF-4DC3-AD87-C15EFB1E3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11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21C33-66A4-4B3E-83EA-36985B6C756B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3709-C932-4834-B8FB-F9AC7BDDA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7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E9AA-7E61-45E9-B02C-83B530F42720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FB7D-8B9B-4892-B549-0498A044C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29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608A-1FC3-4320-9CC4-690F5F87E3DE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1DC1-5558-4F28-8E50-70DA1C867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58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3A9E-8692-423E-8B58-6ED6A048A4A9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477F9-28CC-4E89-A053-A7B0F9CFC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22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7B4C-0FEE-4D73-9DD8-48724F3C2E9C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651D-4DC6-486B-B154-F2E079523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9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0EF3-7B36-4D2C-B9D2-62E35590C05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DABD-F737-4F0F-92D6-488EB3809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28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08AF-9CC7-471A-B974-DB4CD7F20597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E1017-11F1-43BE-AD15-73A971E9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46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5EFD-F465-453B-9796-EA87FE879207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FA1C-F443-44C1-AB85-16386632C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75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F9222-E3C5-494F-8C18-05D58778C68B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9123-A3FD-4E30-8D49-5BD27C960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58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1E88-D9E4-4929-95EE-9EF633DD09EE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93B6-8F7F-4788-8499-91B581BB9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59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0DDB-9368-46A9-B871-CFAF5A4DF4BE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BDA42-BE1C-4B83-AC15-704CE4E03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84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80131-E166-4B5C-9768-C639A17E9A62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51D0-AAB9-4026-8166-59D9DA13F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8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F4FF-5AF2-458B-AB3D-240136C1C6E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1088-93D0-4969-BCB7-D84EFF6F4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48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1A78-6C61-4732-962E-105B0B6A3FC4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DEAE-A321-4877-9291-24471D8A3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06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D216-972F-4A6A-83F0-B71E18568648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45055-3872-4C1A-9BDC-3FE695AC5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45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7229-E0AD-4199-A5BA-22C9D5F289BF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57B2-0DFE-46F2-8E7D-069017859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18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BAD0-B6B9-4C74-A93E-709B4A081EF1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D5B0-2418-4356-A2A9-5C65FFEA9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63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DE02-9C90-4162-8BD9-11D30808796C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BFA72-48F4-407C-8F67-20EAA37EE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39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3219-4B2B-43D1-963F-080894BFF862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A5D5-0A3E-48E3-AA4D-932648DE6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68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EA67-6E08-4513-B98C-2617919439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17EB-F5A3-43D0-853C-13E50A7B9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99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E9AA-7E61-45E9-B02C-83B530F427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FB7D-8B9B-4892-B549-0498A044CE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72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F4FF-5AF2-458B-AB3D-240136C1C6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1088-93D0-4969-BCB7-D84EFF6F47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32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1EC2-860D-4732-B41C-B90A09A857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1B2A-5C52-4B4C-A132-8F6DFF99DD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0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B1EC2-860D-4732-B41C-B90A09A85758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1B2A-5C52-4B4C-A132-8F6DFF99D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571B-D4DB-4CF4-8FE5-57E9D89D58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3178-0D0D-48E3-AE08-89EB1E8DF1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18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E6CA-48F8-47B8-B0B4-8C8B371C0D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3369-8C1F-442E-B9C2-CA62EE7738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39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15D8-9E91-46FA-A253-B5EADE7E51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E8DE-0273-4F84-8C11-9198F036D5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6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82C4-7B2D-4655-ABF2-5FA2054535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2E9F-FFA3-4153-AD40-27C1BA66F4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05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F955-356F-4C4A-B4F9-A8ECBC2953E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B7D8-8A44-4B4A-BC2E-9BF389810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44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BF83-BE93-455C-93BC-C36BC81E25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7595-72F6-44A8-989C-CEEFD12E97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87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CC52-1B43-46F8-BD03-D01D721AC0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CA90-0B88-4745-B37C-3313140291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79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FFB5-ABAB-47DE-A5E2-726E0662DC5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0A0E-230C-44E3-9790-DA85F1F7A5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48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C40D-4E2A-494C-86BC-9B054637F2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178A-3117-44C6-821E-E72E2EA2DD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6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1571B-D4DB-4CF4-8FE5-57E9D89D589B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3178-0D0D-48E3-AE08-89EB1E8DF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FE6CA-48F8-47B8-B0B4-8C8B371C0DA9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3369-8C1F-442E-B9C2-CA62EE773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15D8-9E91-46FA-A253-B5EADE7E5143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1E8DE-0273-4F84-8C11-9198F036D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7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282C4-7B2D-4655-ABF2-5FA20545355C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2E9F-FFA3-4153-AD40-27C1BA6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FF955-356F-4C4A-B4F9-A8ECBC2953ED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6B7D8-8A44-4B4A-BC2E-9BF389810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8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A2BBD-C50F-4118-8AD6-EB6453E5461B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815A16-C5A2-49A7-AD7A-9D8ACF3D9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250D56D2-4DB4-46C3-B16E-D0F9EE4BBA95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EFA15364-8684-4269-9465-C11FDDD1F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3080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3081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3082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E8C6746-D37F-4B4B-AA0F-6340CDEEE716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D821906-25E9-45EA-9AD0-C47253AA9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A2BBD-C50F-4118-8AD6-EB6453E54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815A16-C5A2-49A7-AD7A-9D8ACF3D98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6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958166" cy="1714512"/>
          </a:xfrm>
        </p:spPr>
        <p:txBody>
          <a:bodyPr/>
          <a:lstStyle/>
          <a:p>
            <a:pPr lvl="0" eaLnBrk="1" hangingPunct="1"/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Проект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по развитию речи детей средней группы в игровой деятельности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857760"/>
            <a:ext cx="4752527" cy="1428760"/>
          </a:xfrm>
        </p:spPr>
        <p:txBody>
          <a:bodyPr anchor="ctr"/>
          <a:lstStyle/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</a:rPr>
              <a:t>Воспитатель:</a:t>
            </a:r>
            <a:endParaRPr lang="ru-RU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dirty="0" smtClean="0">
                <a:solidFill>
                  <a:prstClr val="black"/>
                </a:solidFill>
              </a:rPr>
              <a:t>Кравченко О.В.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8596" y="3714752"/>
            <a:ext cx="7958166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«Вместе весело играть»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14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124700" cy="923925"/>
          </a:xfrm>
        </p:spPr>
        <p:txBody>
          <a:bodyPr/>
          <a:lstStyle/>
          <a:p>
            <a:r>
              <a:rPr lang="ru-RU" b="1" i="1" dirty="0" smtClean="0">
                <a:cs typeface="Trebuchet MS" pitchFamily="34" charset="0"/>
              </a:rPr>
              <a:t>Цель</a:t>
            </a:r>
            <a:r>
              <a:rPr lang="en-US" b="1" i="1" dirty="0" smtClean="0">
                <a:cs typeface="Trebuchet MS" pitchFamily="34" charset="0"/>
              </a:rPr>
              <a:t>:</a:t>
            </a:r>
            <a:r>
              <a:rPr lang="ru-RU" b="1" i="1" dirty="0" smtClean="0">
                <a:cs typeface="Trebuchet MS" pitchFamily="34" charset="0"/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/>
              <a:t> </a:t>
            </a:r>
            <a:r>
              <a:rPr lang="ru-RU" sz="2800" dirty="0" smtClean="0"/>
              <a:t> </a:t>
            </a:r>
            <a:r>
              <a:rPr lang="ru-RU" sz="2800" b="1" dirty="0" smtClean="0"/>
              <a:t>Активизация работы по игровой деятельности во всех группах; развитие творческой активности и нравственных качеств дошкольников в игровой деятельности.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cs typeface="Trebuchet MS" pitchFamily="34" charset="0"/>
              </a:rPr>
              <a:t>Задачи</a:t>
            </a:r>
            <a:r>
              <a:rPr lang="en-US" b="1" i="1" dirty="0" smtClean="0">
                <a:cs typeface="Trebuchet MS" pitchFamily="34" charset="0"/>
              </a:rPr>
              <a:t>:</a:t>
            </a:r>
            <a:r>
              <a:rPr lang="ru-RU" dirty="0" smtClean="0">
                <a:cs typeface="Trebuchet MS" pitchFamily="34" charset="0"/>
              </a:rPr>
              <a:t> </a:t>
            </a:r>
            <a:br>
              <a:rPr lang="ru-RU" dirty="0" smtClean="0">
                <a:cs typeface="Trebuchet MS" pitchFamily="34" charset="0"/>
              </a:rPr>
            </a:br>
            <a:endParaRPr lang="ru-RU" dirty="0" smtClean="0">
              <a:cs typeface="Trebuchet MS" pitchFamily="34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214422"/>
            <a:ext cx="7385474" cy="4857784"/>
          </a:xfrm>
        </p:spPr>
        <p:txBody>
          <a:bodyPr rtlCol="0">
            <a:noAutofit/>
          </a:bodyPr>
          <a:lstStyle/>
          <a:p>
            <a:pPr algn="just" fontAlgn="auto">
              <a:lnSpc>
                <a:spcPct val="8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оказать поддержку и содействие семьям в организации игровой деятельности и нравственном воспитании у дошкольников;</a:t>
            </a:r>
          </a:p>
          <a:p>
            <a:pPr algn="just" fontAlgn="auto">
              <a:lnSpc>
                <a:spcPct val="8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повысить уровень знаний воспитателей и родителей;</a:t>
            </a:r>
          </a:p>
          <a:p>
            <a:pPr algn="just" fontAlgn="auto">
              <a:lnSpc>
                <a:spcPct val="8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обогащать детско-родительские отношения опытом совместной творческой деятельности;</a:t>
            </a:r>
          </a:p>
          <a:p>
            <a:pPr algn="just" fontAlgn="auto">
              <a:lnSpc>
                <a:spcPct val="80000"/>
              </a:lnSpc>
              <a:buClr>
                <a:prstClr val="black">
                  <a:lumMod val="75000"/>
                  <a:lumOff val="25000"/>
                </a:prstClr>
              </a:buClr>
              <a:buFont typeface="Wingdings" pitchFamily="2" charset="2"/>
              <a:buChar char="v"/>
              <a:defRPr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научить ребёнка играть, содействовать объединению детей в игре; тактично руководить выбором игры, приучать детей соблюдать во время игры правила, воспитывать чувство доброжелательности, взаимопомощи и другие нравственные качества. </a:t>
            </a:r>
          </a:p>
          <a:p>
            <a:pPr marL="0" indent="0"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cs typeface="Trebuchet MS" pitchFamily="34" charset="0"/>
              </a:rPr>
              <a:t>Критерии результативности проектной деятельности:</a:t>
            </a:r>
            <a:r>
              <a:rPr lang="ru-RU" smtClean="0">
                <a:cs typeface="Trebuchet MS" pitchFamily="34" charset="0"/>
              </a:rPr>
              <a:t/>
            </a:r>
            <a:br>
              <a:rPr lang="ru-RU" smtClean="0">
                <a:cs typeface="Trebuchet MS" pitchFamily="34" charset="0"/>
              </a:rPr>
            </a:br>
            <a:endParaRPr lang="ru-RU" smtClean="0">
              <a:cs typeface="Trebuchet MS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9388" indent="-179388">
              <a:lnSpc>
                <a:spcPct val="80000"/>
              </a:lnSpc>
              <a:buNone/>
            </a:pPr>
            <a:r>
              <a:rPr lang="ru-RU" sz="2000" dirty="0" smtClean="0"/>
              <a:t>- создание необходимой игровой среды</a:t>
            </a:r>
          </a:p>
          <a:p>
            <a:pPr marL="179388" indent="-179388">
              <a:lnSpc>
                <a:spcPct val="80000"/>
              </a:lnSpc>
              <a:buNone/>
            </a:pPr>
            <a:r>
              <a:rPr lang="ru-RU" sz="2000" dirty="0" smtClean="0"/>
              <a:t>- проявление интереса у родителей к игровой деятельности детей;</a:t>
            </a:r>
          </a:p>
          <a:p>
            <a:pPr marL="179388" indent="-179388">
              <a:lnSpc>
                <a:spcPct val="80000"/>
              </a:lnSpc>
              <a:buNone/>
            </a:pPr>
            <a:r>
              <a:rPr lang="ru-RU" sz="2000" dirty="0" smtClean="0"/>
              <a:t>- проявление у ребенка интереса к разным видам игр, способности согласовать в игровой деятельности свои интересы с интересами партнеров;</a:t>
            </a:r>
          </a:p>
          <a:p>
            <a:pPr marL="179388" indent="-179388">
              <a:lnSpc>
                <a:spcPct val="80000"/>
              </a:lnSpc>
              <a:buNone/>
            </a:pPr>
            <a:r>
              <a:rPr lang="ru-RU" sz="2000" dirty="0" smtClean="0"/>
              <a:t>- умение ребенка организовать сюжетно-ролевые игры на основе имеющихся знаний;</a:t>
            </a:r>
          </a:p>
          <a:p>
            <a:pPr marL="179388" indent="-179388">
              <a:lnSpc>
                <a:spcPct val="80000"/>
              </a:lnSpc>
              <a:buNone/>
            </a:pPr>
            <a:r>
              <a:rPr lang="ru-RU" sz="2000" dirty="0" smtClean="0"/>
              <a:t>- проявление нравственных качеств по отношению к сверстникам, таких как взаимопомощь, доброжелательность, уважение и др.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pPr eaLnBrk="1" hangingPunct="1"/>
            <a:r>
              <a:rPr lang="ru-RU" b="1" smtClean="0"/>
              <a:t>Работа с родителями</a:t>
            </a:r>
            <a:r>
              <a:rPr lang="en-US" b="1" smtClean="0"/>
              <a:t>:</a:t>
            </a:r>
            <a:endParaRPr lang="ru-RU" b="1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2513"/>
            <a:ext cx="7696200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Консультация «Игры дошкольников в условиях семейного воспитания»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Оформление информационного стенда для родителей: - Консультация «Играйте вместе с детьми»- Консультация «Какие игрушки нужны детям»- Консультация «Домашний игровой уголок»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Организация фотовыставки « Вместе весело играть»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Организация мини-музея  «Моя любимая игрушка»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Анкетирование родителей «Игры и игрушки ваших детей»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Родительское собрание «Игра  - не забава»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Фото выставка «Вместе весело играть»</a:t>
            </a:r>
          </a:p>
        </p:txBody>
      </p:sp>
      <p:pic>
        <p:nvPicPr>
          <p:cNvPr id="3074" name="Picture 2" descr="F:\DCIM\101MSDCF\DSC03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83950">
            <a:off x="812450" y="1308620"/>
            <a:ext cx="3360000" cy="2520000"/>
          </a:xfrm>
          <a:prstGeom prst="rect">
            <a:avLst/>
          </a:prstGeom>
          <a:noFill/>
        </p:spPr>
      </p:pic>
      <p:pic>
        <p:nvPicPr>
          <p:cNvPr id="3075" name="Picture 3" descr="F:\DCIM\101MSDCF\DSC03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88513">
            <a:off x="5938720" y="1713291"/>
            <a:ext cx="2880000" cy="2160000"/>
          </a:xfrm>
          <a:prstGeom prst="rect">
            <a:avLst/>
          </a:prstGeom>
          <a:noFill/>
        </p:spPr>
      </p:pic>
      <p:pic>
        <p:nvPicPr>
          <p:cNvPr id="3076" name="Picture 4" descr="F:\DCIM\101MSDCF\DSC03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5432">
            <a:off x="5761657" y="4562003"/>
            <a:ext cx="2400000" cy="1800000"/>
          </a:xfrm>
          <a:prstGeom prst="rect">
            <a:avLst/>
          </a:prstGeom>
          <a:noFill/>
        </p:spPr>
      </p:pic>
      <p:pic>
        <p:nvPicPr>
          <p:cNvPr id="3077" name="Picture 5" descr="F:\DCIM\101MSDCF\DSC03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19531">
            <a:off x="941809" y="4166168"/>
            <a:ext cx="2400000" cy="1800000"/>
          </a:xfrm>
          <a:prstGeom prst="rect">
            <a:avLst/>
          </a:prstGeom>
          <a:noFill/>
        </p:spPr>
      </p:pic>
      <p:pic>
        <p:nvPicPr>
          <p:cNvPr id="3078" name="Picture 6" descr="F:\DCIM\101MSDCF\DSC03561.JPG"/>
          <p:cNvPicPr>
            <a:picLocks noChangeAspect="1" noChangeArrowheads="1"/>
          </p:cNvPicPr>
          <p:nvPr/>
        </p:nvPicPr>
        <p:blipFill>
          <a:blip r:embed="rId6" cstate="print"/>
          <a:srcRect r="16656"/>
          <a:stretch>
            <a:fillRect/>
          </a:stretch>
        </p:blipFill>
        <p:spPr bwMode="auto">
          <a:xfrm>
            <a:off x="3786182" y="2786058"/>
            <a:ext cx="2280299" cy="20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F:\DCIM\101MSDCF\DSC03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91325">
            <a:off x="5715375" y="1457698"/>
            <a:ext cx="2880000" cy="2160000"/>
          </a:xfrm>
          <a:prstGeom prst="rect">
            <a:avLst/>
          </a:prstGeom>
          <a:noFill/>
        </p:spPr>
      </p:pic>
      <p:pic>
        <p:nvPicPr>
          <p:cNvPr id="4102" name="Picture 6" descr="F:\DCIM\101MSDCF\DSC03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429132"/>
            <a:ext cx="2880000" cy="2160000"/>
          </a:xfrm>
          <a:prstGeom prst="rect">
            <a:avLst/>
          </a:prstGeom>
          <a:noFill/>
        </p:spPr>
      </p:pic>
      <p:pic>
        <p:nvPicPr>
          <p:cNvPr id="4099" name="Picture 3" descr="F:\DCIM\101MSDCF\DSC035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35323">
            <a:off x="703962" y="1553481"/>
            <a:ext cx="2880000" cy="2160000"/>
          </a:xfrm>
          <a:prstGeom prst="rect">
            <a:avLst/>
          </a:prstGeom>
          <a:noFill/>
        </p:spPr>
      </p:pic>
      <p:pic>
        <p:nvPicPr>
          <p:cNvPr id="4100" name="Picture 4" descr="F:\DCIM\101MSDCF\DSC037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357694"/>
            <a:ext cx="2880000" cy="2160000"/>
          </a:xfrm>
          <a:prstGeom prst="rect">
            <a:avLst/>
          </a:prstGeom>
          <a:noFill/>
        </p:spPr>
      </p:pic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Фото выставка «Вместе весело играть»</a:t>
            </a:r>
          </a:p>
        </p:txBody>
      </p:sp>
      <p:pic>
        <p:nvPicPr>
          <p:cNvPr id="4098" name="Picture 2" descr="F:\DCIM\101MSDCF\DSC035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000372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ПОНЕДЕЛЬНИК – </a:t>
            </a:r>
            <a:br>
              <a:rPr lang="ru-RU" sz="4000" b="1" smtClean="0"/>
            </a:br>
            <a:r>
              <a:rPr lang="ru-RU" sz="4000" b="1" smtClean="0"/>
              <a:t>                       «ДЕНЬ ЗДОРОВЫХ ИГР»</a:t>
            </a:r>
            <a:r>
              <a:rPr lang="ru-RU" sz="4000" smtClean="0"/>
              <a:t> 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1773238"/>
            <a:ext cx="7870825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ВТОРНИК  - </a:t>
            </a:r>
            <a:br>
              <a:rPr lang="ru-RU" sz="4000" b="1" smtClean="0"/>
            </a:br>
            <a:r>
              <a:rPr lang="ru-RU" sz="4000" b="1" smtClean="0"/>
              <a:t>                   «ДЕНЬ НАРОДНОЙ ИГРЫ»</a:t>
            </a:r>
            <a:r>
              <a:rPr lang="ru-RU" sz="4000" smtClean="0"/>
              <a:t> 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Утро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Социальный мир «Народная игрушка»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Математическая игра «Части суток»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Подвижная игра «Пугало»,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Развивающие игры  Воскобовича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Русская народная игра «Шёл козёл дорогою»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Русская народная игра «Дударь»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Подвижные игры «Не зевай», «Лисы и охотники»</a:t>
            </a:r>
          </a:p>
          <a:p>
            <a:pPr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Вторая половина дня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Развивающие игры «Чудесный мешочек», «Считаем сами»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Подвижная игра «Пустое место»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СРЕДА – </a:t>
            </a:r>
            <a:br>
              <a:rPr lang="ru-RU" sz="4000" b="1" smtClean="0"/>
            </a:br>
            <a:r>
              <a:rPr lang="ru-RU" sz="4000" b="1" smtClean="0"/>
              <a:t>              «ДЕНЬ РАЗВИВАЮЩИХ ИГР»</a:t>
            </a:r>
            <a:r>
              <a:rPr lang="ru-RU" sz="4000" smtClean="0"/>
              <a:t>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Утро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Развивающие игры Воскобовича «Забавные игры»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Экологическая игра «Кто больше запомнит»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Подвижная игра «Магнитики»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Русская народная игра «Плетень»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Русская народная игра «Не опоздай»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Подвижные игры «Ловишки», «Ворон»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Вторая половина дня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Речевые игры «Цепочка слов», «Я начну, а ты закончи»»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Подвижная игра «Мы веселые ребята»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ЧЕТВЕРГ – «ДЕНЬ УМНЫХ ИГР»</a:t>
            </a:r>
            <a:r>
              <a:rPr lang="ru-RU" smtClean="0"/>
              <a:t>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Утро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Ролевая игра «Путешествие в страну Добрых дел и хороших поступков»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Подвижная игра «Морская фигура»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Русская народная игра «Тише едешь – дальше будешь»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Игра – забава «Платочек»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Прогулка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Подвижные игры «Третий лишний», «Сбей кеглю»</a:t>
            </a:r>
          </a:p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Вторая половина дня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Математическая игра «Геоконт» (Воскобовича)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Подвижная игра «Карусель»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/>
          </p:cNvSpPr>
          <p:nvPr>
            <p:ph type="title"/>
          </p:nvPr>
        </p:nvSpPr>
        <p:spPr>
          <a:xfrm>
            <a:off x="2643174" y="357166"/>
            <a:ext cx="6257940" cy="2428892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Arial" charset="0"/>
              </a:rPr>
              <a:t>Игра – основной вид деятельности, форма организации жизни, средство всестороннего развития.</a:t>
            </a:r>
            <a:r>
              <a:rPr lang="ru-RU" sz="3200" dirty="0" smtClean="0"/>
              <a:t> </a:t>
            </a:r>
          </a:p>
        </p:txBody>
      </p:sp>
      <p:pic>
        <p:nvPicPr>
          <p:cNvPr id="1026" name="Picture 2" descr="F:\DCIM\101MSDCF\DSC03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136000" cy="3852000"/>
          </a:xfrm>
          <a:prstGeom prst="rect">
            <a:avLst/>
          </a:prstGeom>
          <a:ln w="127000" cap="rnd">
            <a:solidFill>
              <a:srgbClr val="6D1949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ПЯТНИЦА – «ДЕНЬ ВЕСЕЛЫХ ИГР»</a:t>
            </a:r>
            <a:r>
              <a:rPr lang="ru-RU" sz="4000" smtClean="0"/>
              <a:t> 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Утро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Подвижная игра «Сороконожка»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Прогулка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Подвижные игры «Цепи кованые», «Кошки - мышки»</a:t>
            </a: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Вторая половина дня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Развлечение «Русские игрища» 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  игра «Горелки или гори – гори ясно»</a:t>
            </a:r>
          </a:p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игра-забава «Бабушка, нитки запутались»</a:t>
            </a: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1MSDCF\DSC037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52574">
            <a:off x="887897" y="1296715"/>
            <a:ext cx="2571766" cy="1928824"/>
          </a:xfrm>
          <a:prstGeom prst="rect">
            <a:avLst/>
          </a:prstGeom>
          <a:noFill/>
        </p:spPr>
      </p:pic>
      <p:pic>
        <p:nvPicPr>
          <p:cNvPr id="2051" name="Picture 3" descr="F:\DCIM\101MSDCF\DSC037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384305">
            <a:off x="5917587" y="1126596"/>
            <a:ext cx="2914651" cy="2185988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/>
          </p:cNvSpPr>
          <p:nvPr>
            <p:ph type="title" sz="quarter"/>
          </p:nvPr>
        </p:nvSpPr>
        <p:spPr>
          <a:xfrm>
            <a:off x="1785918" y="285728"/>
            <a:ext cx="5072098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Подвижные игры</a:t>
            </a:r>
          </a:p>
        </p:txBody>
      </p:sp>
      <p:pic>
        <p:nvPicPr>
          <p:cNvPr id="2052" name="Picture 4" descr="F:\DCIM\101MSDCF\DSC03721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06838">
            <a:off x="861379" y="3837364"/>
            <a:ext cx="2916767" cy="2187575"/>
          </a:xfrm>
          <a:prstGeom prst="rect">
            <a:avLst/>
          </a:prstGeom>
          <a:noFill/>
        </p:spPr>
      </p:pic>
      <p:pic>
        <p:nvPicPr>
          <p:cNvPr id="2053" name="Picture 5" descr="F:\DCIM\101MSDCF\DSC037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9660987">
            <a:off x="5868390" y="3682041"/>
            <a:ext cx="2916767" cy="2187575"/>
          </a:xfrm>
          <a:prstGeom prst="rect">
            <a:avLst/>
          </a:prstGeom>
          <a:noFill/>
        </p:spPr>
      </p:pic>
      <p:pic>
        <p:nvPicPr>
          <p:cNvPr id="2054" name="Picture 6" descr="F:\DCIM\101MSDCF\DSC036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2500306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Сюжетно-ролевые игры</a:t>
            </a:r>
          </a:p>
        </p:txBody>
      </p:sp>
      <p:pic>
        <p:nvPicPr>
          <p:cNvPr id="1027" name="Picture 3" descr="F:\DCIM\101MSDCF\DSC037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4" y="1600200"/>
            <a:ext cx="2914651" cy="2185988"/>
          </a:xfrm>
          <a:prstGeom prst="rect">
            <a:avLst/>
          </a:prstGeom>
          <a:noFill/>
        </p:spPr>
      </p:pic>
      <p:pic>
        <p:nvPicPr>
          <p:cNvPr id="1029" name="Picture 5" descr="F:\DCIM\101MSDCF\DSC037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74" y="1600200"/>
            <a:ext cx="2914651" cy="2185988"/>
          </a:xfrm>
          <a:prstGeom prst="rect">
            <a:avLst/>
          </a:prstGeom>
          <a:noFill/>
        </p:spPr>
      </p:pic>
      <p:pic>
        <p:nvPicPr>
          <p:cNvPr id="1030" name="Picture 6" descr="F:\DCIM\101MSDCF\DSC0377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116" y="3938588"/>
            <a:ext cx="2916767" cy="2187575"/>
          </a:xfrm>
          <a:prstGeom prst="rect">
            <a:avLst/>
          </a:prstGeom>
          <a:noFill/>
        </p:spPr>
      </p:pic>
      <p:pic>
        <p:nvPicPr>
          <p:cNvPr id="1031" name="Picture 7" descr="F:\DCIM\101MSDCF\DSC037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9116" y="3938588"/>
            <a:ext cx="2916767" cy="2187575"/>
          </a:xfrm>
          <a:prstGeom prst="rect">
            <a:avLst/>
          </a:prstGeom>
          <a:noFill/>
        </p:spPr>
      </p:pic>
      <p:pic>
        <p:nvPicPr>
          <p:cNvPr id="1032" name="Picture 8" descr="F:\DCIM\101MSDCF\DSC037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714620"/>
            <a:ext cx="2400000" cy="1800000"/>
          </a:xfrm>
          <a:prstGeom prst="rect">
            <a:avLst/>
          </a:prstGeom>
          <a:noFill/>
        </p:spPr>
      </p:pic>
      <p:pic>
        <p:nvPicPr>
          <p:cNvPr id="1033" name="Picture 9" descr="F:\DCIM\101MSDCF\DSC037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786322"/>
            <a:ext cx="24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/>
          </p:cNvSpPr>
          <p:nvPr>
            <p:ph type="body" idx="4294967295"/>
          </p:nvPr>
        </p:nvSpPr>
        <p:spPr>
          <a:xfrm>
            <a:off x="0" y="260350"/>
            <a:ext cx="9144000" cy="6408738"/>
          </a:xfrm>
        </p:spPr>
        <p:txBody>
          <a:bodyPr/>
          <a:lstStyle/>
          <a:p>
            <a:pPr eaLnBrk="1" hangingPunct="1"/>
            <a:r>
              <a:rPr lang="ru-RU" sz="2800" b="1" smtClean="0"/>
              <a:t>Игры-драматизации, подвижные игры, сюжетно-ролевые игры могут стать средством воспитания у детей нравственных качеств. </a:t>
            </a:r>
          </a:p>
          <a:p>
            <a:pPr eaLnBrk="1" hangingPunct="1"/>
            <a:endParaRPr lang="ru-RU" sz="2800" b="1" smtClean="0"/>
          </a:p>
          <a:p>
            <a:pPr eaLnBrk="1" hangingPunct="1"/>
            <a:r>
              <a:rPr lang="ru-RU" sz="2800" b="1" smtClean="0"/>
              <a:t>Задача педагога, поддерживая хорошие игры, способствовать воспитанию у каждого ребенка в разных видах игр нравственные качества.</a:t>
            </a:r>
          </a:p>
          <a:p>
            <a:pPr eaLnBrk="1" hangingPunct="1"/>
            <a:endParaRPr lang="ru-RU" sz="2800" b="1" smtClean="0"/>
          </a:p>
          <a:p>
            <a:pPr eaLnBrk="1" hangingPunct="1"/>
            <a:r>
              <a:rPr lang="ru-RU" sz="2800" b="1" smtClean="0"/>
              <a:t>Важно понимать, что нравственное воспитание средствами игры может быть эффективным лишь при самом внимательном отношении педагогов группы к решению задач нравственного воспитания во всем педагогическом процессе.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357166"/>
            <a:ext cx="2990846" cy="609585"/>
          </a:xfrm>
        </p:spPr>
        <p:txBody>
          <a:bodyPr/>
          <a:lstStyle/>
          <a:p>
            <a:pPr algn="l"/>
            <a:r>
              <a:rPr lang="ru-RU" b="1" dirty="0" smtClean="0">
                <a:cs typeface="Trebuchet MS" pitchFamily="34" charset="0"/>
              </a:rPr>
              <a:t>Выводы: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57232"/>
            <a:ext cx="8229600" cy="5340369"/>
          </a:xfrm>
        </p:spPr>
        <p:txBody>
          <a:bodyPr rtlCol="0">
            <a:normAutofit fontScale="47500" lnSpcReduction="20000"/>
          </a:bodyPr>
          <a:lstStyle/>
          <a:p>
            <a:pPr marL="0" indent="3603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sz="3300" dirty="0" smtClean="0"/>
              <a:t>В игровой деятельности речь ребенка достаточно хорошо развивается. Игровая и творческая деятельность, театрализованные представления и всевозможные игры раскрывают  содержание воспитания и обучения детей, основные нравственные правила и идеалы, понимание добра и зла, нормы общения и человеческих отношений, тем самым обогащают эмоциональную сферу дошкольника адекватно содержанию текста.</a:t>
            </a:r>
          </a:p>
          <a:p>
            <a:pPr marL="0" indent="360363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sz="3300" dirty="0" smtClean="0"/>
              <a:t>Таким образом игровая деятельность связана со всеми сторонами воспитательной и образовательной работы детского сада.  В ней отражаются и развиваются знания и умения, полученные на занятиях, закрепляется правила поведения к которым приучают детей в жизни.</a:t>
            </a:r>
          </a:p>
          <a:p>
            <a:pPr marL="0" indent="360363" algn="just"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60363" algn="just"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sz="2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Речь- великая сила: она убеждает, обращает, принуждает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360363" algn="r"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sz="29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Р. </a:t>
            </a:r>
            <a:r>
              <a:rPr lang="ru-RU" sz="29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Эмерсон</a:t>
            </a:r>
            <a:endParaRPr lang="ru-RU" sz="29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WordArt 4"/>
          <p:cNvSpPr>
            <a:spLocks noChangeArrowheads="1" noChangeShapeType="1" noTextEdit="1"/>
          </p:cNvSpPr>
          <p:nvPr/>
        </p:nvSpPr>
        <p:spPr bwMode="auto">
          <a:xfrm>
            <a:off x="3419475" y="1628775"/>
            <a:ext cx="55451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  <p:sp>
        <p:nvSpPr>
          <p:cNvPr id="115717" name="WordArt 5"/>
          <p:cNvSpPr>
            <a:spLocks noChangeArrowheads="1" noChangeShapeType="1" noTextEdit="1"/>
          </p:cNvSpPr>
          <p:nvPr/>
        </p:nvSpPr>
        <p:spPr bwMode="auto">
          <a:xfrm>
            <a:off x="1187450" y="4724400"/>
            <a:ext cx="74898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Желаю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Вам творческих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nimBg="1"/>
      <p:bldP spid="1157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1773238"/>
            <a:ext cx="8229600" cy="424815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Игра - одно из наиболее эффективных средств нравственного воспитания дошкольника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6870700" cy="165576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Arial" charset="0"/>
              </a:rPr>
              <a:t>Условия для игровой деятельности ребенка</a:t>
            </a:r>
            <a:r>
              <a:rPr lang="en-US" b="1" smtClean="0">
                <a:solidFill>
                  <a:schemeClr val="folHlink"/>
                </a:solidFill>
                <a:latin typeface="Arial" charset="0"/>
              </a:rPr>
              <a:t>:</a:t>
            </a:r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924175"/>
            <a:ext cx="7696200" cy="2449513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Arial" charset="0"/>
              </a:rPr>
              <a:t>Общение со взрослыми</a:t>
            </a:r>
          </a:p>
          <a:p>
            <a:pPr eaLnBrk="1" hangingPunct="1"/>
            <a:r>
              <a:rPr lang="ru-RU" b="1" smtClean="0">
                <a:latin typeface="Arial" charset="0"/>
              </a:rPr>
              <a:t> Разнообразные жизненные ситуации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508" name="WordArt 10"/>
          <p:cNvSpPr>
            <a:spLocks noChangeArrowheads="1" noChangeShapeType="1" noTextEdit="1"/>
          </p:cNvSpPr>
          <p:nvPr/>
        </p:nvSpPr>
        <p:spPr bwMode="auto">
          <a:xfrm>
            <a:off x="250825" y="2349500"/>
            <a:ext cx="8205788" cy="1470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« Вместе весело играть»</a:t>
            </a:r>
          </a:p>
        </p:txBody>
      </p:sp>
      <p:sp>
        <p:nvSpPr>
          <p:cNvPr id="21509" name="WordArt 11"/>
          <p:cNvSpPr>
            <a:spLocks noChangeArrowheads="1" noChangeShapeType="1" noTextEdit="1"/>
          </p:cNvSpPr>
          <p:nvPr/>
        </p:nvSpPr>
        <p:spPr bwMode="auto">
          <a:xfrm>
            <a:off x="928662" y="4221163"/>
            <a:ext cx="7358114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Игровой  творческий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2437938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Trebuchet MS" pitchFamily="34" charset="0"/>
              </a:rPr>
              <a:t>Актуальность</a:t>
            </a:r>
            <a:r>
              <a:rPr lang="en-US" b="1" dirty="0" smtClean="0">
                <a:cs typeface="Trebuchet MS" pitchFamily="34" charset="0"/>
              </a:rPr>
              <a:t>:</a:t>
            </a:r>
            <a:r>
              <a:rPr lang="ru-RU" b="1" dirty="0" smtClean="0">
                <a:cs typeface="Trebuchet MS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125538"/>
            <a:ext cx="8186767" cy="5543550"/>
          </a:xfrm>
        </p:spPr>
        <p:txBody>
          <a:bodyPr rtlCol="0">
            <a:normAutofit/>
          </a:bodyPr>
          <a:lstStyle/>
          <a:p>
            <a:pPr marL="360363" indent="-360363" algn="just"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Роль игры в нравственном развитии ребенка не осознается в должной мере. </a:t>
            </a:r>
          </a:p>
          <a:p>
            <a:pPr marL="360363" indent="-360363" algn="just"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всегда соблюдаются и правила организации игры, а одним из условий успешного осуществления нравственного воспитания дошкольника в игре — правильное руководство ею.  </a:t>
            </a:r>
          </a:p>
          <a:p>
            <a:pPr marL="360363" indent="-360363" algn="just"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во всех семьях есть игровой уголок. </a:t>
            </a:r>
          </a:p>
          <a:p>
            <a:pPr marL="360363" indent="-360363" algn="just"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Игровая деятельность ребенка бедна по содержанию и тематике </a:t>
            </a:r>
          </a:p>
          <a:p>
            <a:pPr marL="360363" indent="-360363" algn="just"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ДОУ педагог сталкивается с проблемой нехватки времени, определенного на игры.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rebuchet MS" pitchFamily="34" charset="0"/>
              </a:rPr>
              <a:t/>
            </a:r>
            <a:br>
              <a:rPr lang="ru-RU" dirty="0" smtClean="0">
                <a:cs typeface="Trebuchet MS" pitchFamily="34" charset="0"/>
              </a:rPr>
            </a:br>
            <a:r>
              <a:rPr lang="ru-RU" dirty="0" smtClean="0">
                <a:cs typeface="Trebuchet MS" pitchFamily="34" charset="0"/>
              </a:rPr>
              <a:t/>
            </a:r>
            <a:br>
              <a:rPr lang="ru-RU" dirty="0" smtClean="0">
                <a:cs typeface="Trebuchet MS" pitchFamily="34" charset="0"/>
              </a:rPr>
            </a:br>
            <a:r>
              <a:rPr lang="ru-RU" dirty="0" smtClean="0">
                <a:cs typeface="Trebuchet MS" pitchFamily="34" charset="0"/>
              </a:rPr>
              <a:t/>
            </a:r>
            <a:br>
              <a:rPr lang="ru-RU" dirty="0" smtClean="0">
                <a:cs typeface="Trebuchet MS" pitchFamily="34" charset="0"/>
              </a:rPr>
            </a:br>
            <a:r>
              <a:rPr lang="ru-RU" dirty="0" smtClean="0">
                <a:cs typeface="Trebuchet MS" pitchFamily="34" charset="0"/>
              </a:rPr>
              <a:t/>
            </a:r>
            <a:br>
              <a:rPr lang="ru-RU" dirty="0" smtClean="0">
                <a:cs typeface="Trebuchet MS" pitchFamily="34" charset="0"/>
              </a:rPr>
            </a:br>
            <a:r>
              <a:rPr lang="ru-RU" dirty="0" smtClean="0">
                <a:cs typeface="Trebuchet MS" pitchFamily="34" charset="0"/>
              </a:rPr>
              <a:t> </a:t>
            </a:r>
            <a:br>
              <a:rPr lang="ru-RU" dirty="0" smtClean="0">
                <a:cs typeface="Trebuchet MS" pitchFamily="34" charset="0"/>
              </a:rPr>
            </a:br>
            <a:r>
              <a:rPr lang="ru-RU" b="1" dirty="0" smtClean="0">
                <a:cs typeface="Trebuchet MS" pitchFamily="34" charset="0"/>
              </a:rPr>
              <a:t>Направления     развития</a:t>
            </a:r>
            <a:r>
              <a:rPr lang="en-US" dirty="0" smtClean="0">
                <a:cs typeface="Trebuchet MS" pitchFamily="34" charset="0"/>
              </a:rPr>
              <a:t>:</a:t>
            </a:r>
            <a:r>
              <a:rPr lang="ru-RU" dirty="0" smtClean="0">
                <a:cs typeface="Trebuchet MS" pitchFamily="34" charset="0"/>
              </a:rPr>
              <a:t> </a:t>
            </a:r>
            <a:br>
              <a:rPr lang="ru-RU" dirty="0" smtClean="0">
                <a:cs typeface="Trebuchet MS" pitchFamily="34" charset="0"/>
              </a:rPr>
            </a:br>
            <a:r>
              <a:rPr lang="ru-RU" dirty="0" smtClean="0">
                <a:cs typeface="Trebuchet MS" pitchFamily="34" charset="0"/>
              </a:rPr>
              <a:t> </a:t>
            </a:r>
            <a:br>
              <a:rPr lang="ru-RU" dirty="0" smtClean="0">
                <a:cs typeface="Trebuchet MS" pitchFamily="34" charset="0"/>
              </a:rPr>
            </a:br>
            <a:r>
              <a:rPr lang="ru-RU" dirty="0" smtClean="0">
                <a:cs typeface="Trebuchet MS" pitchFamily="34" charset="0"/>
              </a:rPr>
              <a:t>Социально-личностное Познавательно-речевое</a:t>
            </a:r>
            <a:br>
              <a:rPr lang="ru-RU" dirty="0" smtClean="0">
                <a:cs typeface="Trebuchet MS" pitchFamily="34" charset="0"/>
              </a:rPr>
            </a:br>
            <a:r>
              <a:rPr lang="ru-RU" dirty="0" smtClean="0">
                <a:cs typeface="Trebuchet MS" pitchFamily="34" charset="0"/>
              </a:rPr>
              <a:t>Художественно-эстетическое</a:t>
            </a:r>
            <a:br>
              <a:rPr lang="ru-RU" dirty="0" smtClean="0">
                <a:cs typeface="Trebuchet MS" pitchFamily="34" charset="0"/>
              </a:rPr>
            </a:br>
            <a:r>
              <a:rPr lang="ru-RU" dirty="0" smtClean="0">
                <a:cs typeface="Trebuchet MS" pitchFamily="34" charset="0"/>
              </a:rPr>
              <a:t>Физическое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cs typeface="Trebuchet MS" pitchFamily="34" charset="0"/>
              </a:rPr>
              <a:t>Образовательные области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Социально- коммуникативное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Познавательное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Речевое</a:t>
            </a:r>
          </a:p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Художественно-эстетическое</a:t>
            </a:r>
          </a:p>
          <a:p>
            <a:pPr fontAlgn="auto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Физическое развитие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676275"/>
            <a:ext cx="7634316" cy="923925"/>
          </a:xfrm>
        </p:spPr>
        <p:txBody>
          <a:bodyPr/>
          <a:lstStyle/>
          <a:p>
            <a:r>
              <a:rPr lang="ru-RU" b="1" dirty="0" smtClean="0">
                <a:cs typeface="Trebuchet MS" pitchFamily="34" charset="0"/>
              </a:rPr>
              <a:t>Участники проекта</a:t>
            </a:r>
            <a:r>
              <a:rPr lang="en-US" dirty="0" smtClean="0">
                <a:cs typeface="Trebuchet MS" pitchFamily="34" charset="0"/>
              </a:rPr>
              <a:t>:</a:t>
            </a:r>
            <a:r>
              <a:rPr lang="ru-RU" dirty="0" smtClean="0">
                <a:cs typeface="Trebuchet MS" pitchFamily="34" charset="0"/>
              </a:rPr>
              <a:t>  </a:t>
            </a:r>
            <a:br>
              <a:rPr lang="ru-RU" dirty="0" smtClean="0">
                <a:cs typeface="Trebuchet MS" pitchFamily="34" charset="0"/>
              </a:rPr>
            </a:br>
            <a:r>
              <a:rPr lang="ru-RU" sz="2800" dirty="0" smtClean="0">
                <a:cs typeface="Trebuchet MS" pitchFamily="34" charset="0"/>
              </a:rPr>
              <a:t>Дети – родители – воспитатели</a:t>
            </a:r>
            <a:r>
              <a:rPr lang="ru-RU" dirty="0" smtClean="0">
                <a:cs typeface="Trebuchet MS" pitchFamily="34" charset="0"/>
              </a:rPr>
              <a:t>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rgbClr val="002060"/>
                </a:solidFill>
              </a:rPr>
              <a:t>Причина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</a:p>
          <a:p>
            <a:pPr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Невнимание родителей к данной проблеме, незнание детских игр;</a:t>
            </a:r>
          </a:p>
          <a:p>
            <a:pPr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Нехватка времени на ведение игровой деятельности у педагогов и родителей;</a:t>
            </a:r>
          </a:p>
          <a:p>
            <a:pPr fontAlgn="auto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Недостаток нравственно-коммуникативных навыков у детей, способности сочувствовать, сопереживать.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63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S0300063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813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TS030006333</vt:lpstr>
      <vt:lpstr>Пастель</vt:lpstr>
      <vt:lpstr>Spring</vt:lpstr>
      <vt:lpstr>1_TS030006333</vt:lpstr>
      <vt:lpstr>Проект по развитию речи детей средней группы в игровой деятельности</vt:lpstr>
      <vt:lpstr>Игра – основной вид деятельности, форма организации жизни, средство всестороннего развития. </vt:lpstr>
      <vt:lpstr>Игра - одно из наиболее эффективных средств нравственного воспитания дошкольника </vt:lpstr>
      <vt:lpstr>Условия для игровой деятельности ребенка: </vt:lpstr>
      <vt:lpstr>Презентация PowerPoint</vt:lpstr>
      <vt:lpstr>Актуальность: </vt:lpstr>
      <vt:lpstr>      Направления     развития:    Социально-личностное Познавательно-речевое Художественно-эстетическое Физическое</vt:lpstr>
      <vt:lpstr>Образовательные области</vt:lpstr>
      <vt:lpstr>Участники проекта:   Дети – родители – воспитатели.</vt:lpstr>
      <vt:lpstr>Цель: </vt:lpstr>
      <vt:lpstr>Задачи:  </vt:lpstr>
      <vt:lpstr>Критерии результативности проектной деятельности: </vt:lpstr>
      <vt:lpstr>Работа с родителями:</vt:lpstr>
      <vt:lpstr>Презентация PowerPoint</vt:lpstr>
      <vt:lpstr>Презентация PowerPoint</vt:lpstr>
      <vt:lpstr>ПОНЕДЕЛЬНИК –                         «ДЕНЬ ЗДОРОВЫХ ИГР» </vt:lpstr>
      <vt:lpstr>ВТОРНИК  -                     «ДЕНЬ НАРОДНОЙ ИГРЫ» </vt:lpstr>
      <vt:lpstr>СРЕДА –                «ДЕНЬ РАЗВИВАЮЩИХ ИГР» </vt:lpstr>
      <vt:lpstr>ЧЕТВЕРГ – «ДЕНЬ УМНЫХ ИГР» </vt:lpstr>
      <vt:lpstr>ПЯТНИЦА – «ДЕНЬ ВЕСЕЛЫХ ИГР» </vt:lpstr>
      <vt:lpstr>Подвижные игры</vt:lpstr>
      <vt:lpstr>Сюжетно-ролевые игры</vt:lpstr>
      <vt:lpstr>Презентация PowerPoint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User</cp:lastModifiedBy>
  <cp:revision>29</cp:revision>
  <dcterms:modified xsi:type="dcterms:W3CDTF">2023-05-02T13:36:12Z</dcterms:modified>
</cp:coreProperties>
</file>