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Начальная</a:t>
            </a:r>
            <a:r>
              <a:rPr lang="ru-RU" baseline="0" dirty="0" smtClean="0"/>
              <a:t> диагностика</a:t>
            </a:r>
            <a:endParaRPr lang="ru-RU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757159794745029"/>
          <c:y val="1.8702957276260351E-2"/>
          <c:w val="0.82343758679591161"/>
          <c:h val="0.931422489987045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высокий уровень 12%</c:v>
                </c:pt>
                <c:pt idx="1">
                  <c:v>средний уровень 84%</c:v>
                </c:pt>
                <c:pt idx="2">
                  <c:v>низкий уровень    4%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84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134298272628012"/>
          <c:y val="0.16816903938960617"/>
          <c:w val="0.32865701727371988"/>
          <c:h val="0.6636619212207877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Промежуточная</a:t>
            </a:r>
            <a:r>
              <a:rPr lang="ru-RU" baseline="0" dirty="0" smtClean="0"/>
              <a:t> диагностика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высокий уровень 84 %</c:v>
                </c:pt>
                <c:pt idx="1">
                  <c:v>средний уровень 16%</c:v>
                </c:pt>
                <c:pt idx="2">
                  <c:v>низкий уровень 0%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0.84</c:v>
                </c:pt>
                <c:pt idx="1">
                  <c:v>0.16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59FEB92-217D-494C-9025-0892F5BBD56C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A4CE746-B793-4DF7-BCF1-868EEFE57B8C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473" y="764704"/>
            <a:ext cx="8280920" cy="2016224"/>
          </a:xfrm>
        </p:spPr>
        <p:txBody>
          <a:bodyPr/>
          <a:lstStyle/>
          <a:p>
            <a:pPr algn="ctr"/>
            <a:r>
              <a:rPr lang="ru-RU" sz="4800" dirty="0" smtClean="0">
                <a:latin typeface="Century" pitchFamily="18" charset="0"/>
              </a:rPr>
              <a:t>Дидактическая игра</a:t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4800" dirty="0" smtClean="0">
                <a:latin typeface="Century" pitchFamily="18" charset="0"/>
              </a:rPr>
              <a:t>«Волшебные картинки»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88640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entury" pitchFamily="18" charset="0"/>
              </a:rPr>
              <a:t>МБДОУ «Детский сад </a:t>
            </a:r>
            <a:r>
              <a:rPr lang="ru-RU" sz="2800" b="1" dirty="0" smtClean="0">
                <a:latin typeface="Century" pitchFamily="18" charset="0"/>
              </a:rPr>
              <a:t>262</a:t>
            </a:r>
            <a:r>
              <a:rPr lang="ru-RU" sz="2800" b="1" dirty="0" smtClean="0">
                <a:latin typeface="Century" pitchFamily="18" charset="0"/>
              </a:rPr>
              <a:t>»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779912" y="4366026"/>
            <a:ext cx="536408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Century" pitchFamily="18" charset="0"/>
              </a:rPr>
              <a:t>Составила</a:t>
            </a:r>
            <a:r>
              <a:rPr lang="ru-RU" sz="2800" b="1" dirty="0" smtClean="0">
                <a:latin typeface="Century" pitchFamily="18" charset="0"/>
              </a:rPr>
              <a:t>: </a:t>
            </a:r>
            <a:endParaRPr lang="ru-RU" sz="2800" b="1" dirty="0" smtClean="0">
              <a:latin typeface="Century" pitchFamily="18" charset="0"/>
            </a:endParaRPr>
          </a:p>
          <a:p>
            <a:pPr algn="ctr"/>
            <a:r>
              <a:rPr lang="ru-RU" sz="2800" b="1" dirty="0" smtClean="0">
                <a:latin typeface="Century" pitchFamily="18" charset="0"/>
              </a:rPr>
              <a:t>Обиход А.Е.</a:t>
            </a:r>
            <a:r>
              <a:rPr lang="ru-RU" sz="2800" b="1" dirty="0">
                <a:latin typeface="Century" pitchFamily="18" charset="0"/>
              </a:rPr>
              <a:t> </a:t>
            </a:r>
          </a:p>
          <a:p>
            <a:pPr algn="ctr"/>
            <a:endParaRPr lang="ru-RU" sz="2800" b="1" dirty="0" smtClean="0">
              <a:latin typeface="Century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267744" y="6273777"/>
            <a:ext cx="4464496" cy="50313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Century" pitchFamily="18" charset="0"/>
              </a:rPr>
              <a:t>Барнаул </a:t>
            </a:r>
            <a:r>
              <a:rPr lang="ru-RU" sz="2800" b="1" dirty="0" smtClean="0">
                <a:latin typeface="Century" pitchFamily="18" charset="0"/>
              </a:rPr>
              <a:t>2023</a:t>
            </a:r>
            <a:endParaRPr lang="ru-RU" sz="2800" b="1" dirty="0">
              <a:latin typeface="Century" pitchFamily="18" charset="0"/>
            </a:endParaRPr>
          </a:p>
        </p:txBody>
      </p:sp>
      <p:pic>
        <p:nvPicPr>
          <p:cNvPr id="1026" name="Picture 2" descr="C:\Users\axile\Desktop\57dee5e340c088074b8b540c_5a6477a6639b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56" y="2852135"/>
            <a:ext cx="3839517" cy="215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9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Благодарим за внимание!!!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xile\Desktop\80eadc03-1e0a-4d87-9ecf-e27fea28d8e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0" t="16209" r="12008" b="41896"/>
          <a:stretch/>
        </p:blipFill>
        <p:spPr bwMode="auto">
          <a:xfrm rot="21067172">
            <a:off x="2786512" y="2244617"/>
            <a:ext cx="323285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59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7632848" cy="5256584"/>
          </a:xfrm>
        </p:spPr>
        <p:txBody>
          <a:bodyPr>
            <a:normAutofit/>
          </a:bodyPr>
          <a:lstStyle/>
          <a:p>
            <a:pPr algn="just"/>
            <a:r>
              <a:rPr lang="ru-RU" sz="2800" u="sng" dirty="0"/>
              <a:t>Актуальность</a:t>
            </a:r>
            <a:r>
              <a:rPr lang="ru-RU" dirty="0"/>
              <a:t> нетрадиционных техник  связана с тем, что  жизнь в эпоху научно-технического прогресса становится все разнообразнее и сложнее, она требует от человека не шаблонных, привычных действий, а гибкого, творческого мышления. Поэтому в современном мире востребованы  творческие  личности,   обладающие способностью эффективно и нестандартно решать новые жизненные </a:t>
            </a:r>
            <a:r>
              <a:rPr lang="ru-RU" sz="2000" dirty="0"/>
              <a:t>проблемы</a:t>
            </a:r>
            <a:r>
              <a:rPr lang="ru-RU" dirty="0"/>
              <a:t>. Именно таких творчески активных людей и должны воспитывать современные педагоги, что отражено в </a:t>
            </a:r>
            <a:r>
              <a:rPr lang="ru-RU" dirty="0" smtClean="0"/>
              <a:t>ФГОС </a:t>
            </a:r>
            <a:r>
              <a:rPr lang="ru-RU" dirty="0"/>
              <a:t>к структуре основной общеобразовательной программы дошкольного образования: «…содержание и организация образовательного процесса для детей дошкольного возраста должна быть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успешность…»</a:t>
            </a:r>
          </a:p>
        </p:txBody>
      </p:sp>
    </p:spTree>
    <p:extLst>
      <p:ext uri="{BB962C8B-B14F-4D97-AF65-F5344CB8AC3E}">
        <p14:creationId xmlns:p14="http://schemas.microsoft.com/office/powerpoint/2010/main" val="29085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Century" pitchFamily="18" charset="0"/>
              </a:rPr>
              <a:t>Нам, как воспитателям,</a:t>
            </a:r>
            <a:r>
              <a:rPr lang="ru-RU" dirty="0">
                <a:latin typeface="Century" pitchFamily="18" charset="0"/>
              </a:rPr>
              <a:t> необходимо не только научить дошкольников рисовать, но и дать им основы </a:t>
            </a:r>
            <a:r>
              <a:rPr lang="ru-RU" dirty="0" err="1">
                <a:latin typeface="Century" pitchFamily="18" charset="0"/>
              </a:rPr>
              <a:t>цветоведения</a:t>
            </a:r>
            <a:r>
              <a:rPr lang="ru-RU" dirty="0">
                <a:latin typeface="Century" pitchFamily="18" charset="0"/>
              </a:rPr>
              <a:t>. Желательно, чтобы в первый класс они пришли, зная основные, дополнительные цвета, контрастные цвета, хроматические – ахроматические цвета и т. д. Также необходимо научить ребят смешивать цвета и знать какой цвет получается в результате смешения основных цветов. Конечно, отлично помогают в этом практические занятия, в которых детям даётся полная свобода экспериментировать с цветами. Но любые знания для дошкольников лучше давать в игровой форме, к тому же одни и те же знания, полученные в разной форме, лучше усваиваются. Поэтому возникла необходимость найти другой </a:t>
            </a:r>
            <a:r>
              <a:rPr lang="ru-RU" dirty="0" smtClean="0">
                <a:latin typeface="Century" pitchFamily="18" charset="0"/>
              </a:rPr>
              <a:t>игровой </a:t>
            </a:r>
            <a:r>
              <a:rPr lang="ru-RU" dirty="0">
                <a:latin typeface="Century" pitchFamily="18" charset="0"/>
              </a:rPr>
              <a:t>способ – чтобы закрепить знания о том, какой должен получиться цвет в результате смешения определённых основных цветов, а при диагностике легко и быстро проверить эти </a:t>
            </a:r>
            <a:r>
              <a:rPr lang="ru-RU" dirty="0" smtClean="0">
                <a:latin typeface="Century" pitchFamily="18" charset="0"/>
              </a:rPr>
              <a:t>знания. В этом и заключается новизна нашей дидактической игры, мы усовершенствовали методические приемы, направив их на достижение различных задач.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pPr algn="ctr"/>
            <a:r>
              <a:rPr lang="ru-RU" sz="4400" dirty="0" smtClean="0">
                <a:latin typeface="Century" pitchFamily="18" charset="0"/>
              </a:rPr>
              <a:t>Новизна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1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ru-RU" dirty="0" err="1" smtClean="0"/>
              <a:t>Адрестность</a:t>
            </a:r>
            <a:r>
              <a:rPr lang="ru-RU" dirty="0" smtClean="0"/>
              <a:t> и Вариативность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3"/>
            <a:ext cx="7306971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Century" pitchFamily="18" charset="0"/>
              </a:rPr>
              <a:t>    Наша дидактическая игра «Волшебные картинки» </a:t>
            </a:r>
            <a:r>
              <a:rPr lang="ru-RU" sz="2600" dirty="0" err="1" smtClean="0">
                <a:latin typeface="Century" pitchFamily="18" charset="0"/>
              </a:rPr>
              <a:t>предназдначена</a:t>
            </a:r>
            <a:r>
              <a:rPr lang="ru-RU" sz="2600" dirty="0" smtClean="0">
                <a:latin typeface="Century" pitchFamily="18" charset="0"/>
              </a:rPr>
              <a:t> для 2 младшей группы, может быть использована:</a:t>
            </a:r>
          </a:p>
          <a:p>
            <a:r>
              <a:rPr lang="ru-RU" sz="2600" dirty="0" smtClean="0">
                <a:latin typeface="Century" pitchFamily="18" charset="0"/>
              </a:rPr>
              <a:t>на знакомстве с окружающим миром(закрепление цветов, названий овощей и фруктов в качестве рефлексии в конце занятия), </a:t>
            </a:r>
          </a:p>
          <a:p>
            <a:r>
              <a:rPr lang="ru-RU" sz="2600" dirty="0" smtClean="0">
                <a:latin typeface="Century" pitchFamily="18" charset="0"/>
              </a:rPr>
              <a:t>на рисовании (как основная часть непосредственно образовательной деятельности), </a:t>
            </a:r>
          </a:p>
          <a:p>
            <a:r>
              <a:rPr lang="ru-RU" sz="2600" dirty="0" smtClean="0">
                <a:latin typeface="Century" pitchFamily="18" charset="0"/>
              </a:rPr>
              <a:t>на развитии речи(в начале, </a:t>
            </a:r>
            <a:r>
              <a:rPr lang="ru-RU" sz="2600" dirty="0">
                <a:latin typeface="Century" pitchFamily="18" charset="0"/>
              </a:rPr>
              <a:t>как организационный </a:t>
            </a:r>
            <a:r>
              <a:rPr lang="ru-RU" sz="2600" dirty="0" smtClean="0">
                <a:latin typeface="Century" pitchFamily="18" charset="0"/>
              </a:rPr>
              <a:t>момент НОД). </a:t>
            </a:r>
          </a:p>
          <a:p>
            <a:pPr marL="0" indent="0">
              <a:buNone/>
            </a:pPr>
            <a:r>
              <a:rPr lang="ru-RU" sz="2600" dirty="0" smtClean="0">
                <a:latin typeface="Century" pitchFamily="18" charset="0"/>
              </a:rPr>
              <a:t>    Таким </a:t>
            </a:r>
            <a:r>
              <a:rPr lang="ru-RU" sz="2600" dirty="0">
                <a:latin typeface="Century" pitchFamily="18" charset="0"/>
              </a:rPr>
              <a:t>диагностическим инструментарием можно смело  завоевать заинтересованность </a:t>
            </a:r>
            <a:r>
              <a:rPr lang="ru-RU" sz="2600" dirty="0" smtClean="0">
                <a:latin typeface="Century" pitchFamily="18" charset="0"/>
              </a:rPr>
              <a:t>детей в </a:t>
            </a:r>
            <a:r>
              <a:rPr lang="ru-RU" sz="2600" dirty="0">
                <a:latin typeface="Century" pitchFamily="18" charset="0"/>
              </a:rPr>
              <a:t>деятельности. Вариативность заключается в том, что могут использоваться как и отдельные цвета, </a:t>
            </a:r>
            <a:r>
              <a:rPr lang="ru-RU" sz="2600" dirty="0" smtClean="0">
                <a:latin typeface="Century" pitchFamily="18" charset="0"/>
              </a:rPr>
              <a:t>так </a:t>
            </a:r>
            <a:r>
              <a:rPr lang="ru-RU" sz="2600" dirty="0">
                <a:latin typeface="Century" pitchFamily="18" charset="0"/>
              </a:rPr>
              <a:t>и смешивание основных цветов при заполнении </a:t>
            </a:r>
            <a:r>
              <a:rPr lang="ru-RU" sz="2600" dirty="0" smtClean="0">
                <a:latin typeface="Century" pitchFamily="18" charset="0"/>
              </a:rPr>
              <a:t>рисунка, возможна различная по тактильным ощущениям подложка(гладкая и шершавая).</a:t>
            </a:r>
            <a:endParaRPr lang="ru-RU" sz="2600" dirty="0">
              <a:latin typeface="Century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21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2105204"/>
          </a:xfrm>
        </p:spPr>
        <p:txBody>
          <a:bodyPr/>
          <a:lstStyle/>
          <a:p>
            <a:r>
              <a:rPr lang="ru-RU" sz="2400" dirty="0" smtClean="0">
                <a:latin typeface="Century" pitchFamily="18" charset="0"/>
              </a:rPr>
              <a:t>Цель: создание оптимальных условий для формирования правильного цветового восприятия.</a:t>
            </a:r>
            <a:endParaRPr lang="ru-RU" sz="2400" dirty="0"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560839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Century" pitchFamily="18" charset="0"/>
              </a:rPr>
              <a:t>Задачи дидактической игры «Волшебные картинки»</a:t>
            </a:r>
          </a:p>
          <a:p>
            <a:pPr marL="0" indent="0" algn="ctr">
              <a:buNone/>
            </a:pPr>
            <a:r>
              <a:rPr lang="ru-RU" i="1" dirty="0" smtClean="0">
                <a:latin typeface="Century" pitchFamily="18" charset="0"/>
              </a:rPr>
              <a:t>Образовательные:</a:t>
            </a:r>
          </a:p>
          <a:p>
            <a:r>
              <a:rPr lang="ru-RU" i="1" dirty="0" smtClean="0">
                <a:latin typeface="Century" pitchFamily="18" charset="0"/>
              </a:rPr>
              <a:t>Расширить знания детей по </a:t>
            </a:r>
            <a:r>
              <a:rPr lang="ru-RU" i="1" dirty="0" err="1" smtClean="0">
                <a:latin typeface="Century" pitchFamily="18" charset="0"/>
              </a:rPr>
              <a:t>цветоведению</a:t>
            </a:r>
            <a:r>
              <a:rPr lang="ru-RU" i="1" dirty="0" smtClean="0">
                <a:latin typeface="Century" pitchFamily="18" charset="0"/>
              </a:rPr>
              <a:t>;</a:t>
            </a:r>
          </a:p>
          <a:p>
            <a:r>
              <a:rPr lang="ru-RU" i="1" dirty="0" smtClean="0">
                <a:latin typeface="Century" pitchFamily="18" charset="0"/>
              </a:rPr>
              <a:t>Знакомить с художественными нетрадиционными техниками для создания образов;</a:t>
            </a:r>
          </a:p>
          <a:p>
            <a:r>
              <a:rPr lang="ru-RU" i="1" dirty="0" smtClean="0">
                <a:latin typeface="Century" pitchFamily="18" charset="0"/>
              </a:rPr>
              <a:t>Формировать умения следовать устным инструкциям;</a:t>
            </a:r>
          </a:p>
          <a:p>
            <a:r>
              <a:rPr lang="ru-RU" i="1" dirty="0" smtClean="0">
                <a:latin typeface="Century" pitchFamily="18" charset="0"/>
              </a:rPr>
              <a:t>Обучать различным приемам в создании композиции с использованием нетрадиционных средств(файл, гуашь, цветная самоклеящаяся бумага различной текстуры);</a:t>
            </a:r>
          </a:p>
          <a:p>
            <a:r>
              <a:rPr lang="ru-RU" i="1" dirty="0" smtClean="0">
                <a:latin typeface="Century" pitchFamily="18" charset="0"/>
              </a:rPr>
              <a:t>Формировать у детей умение наблюдать, анализировать, сравнивать и решать задачи творческого характера.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65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76673"/>
            <a:ext cx="7125112" cy="538212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i="1" dirty="0" smtClean="0">
                <a:latin typeface="Century" pitchFamily="18" charset="0"/>
              </a:rPr>
              <a:t>Развивающие</a:t>
            </a:r>
          </a:p>
          <a:p>
            <a:r>
              <a:rPr lang="ru-RU" i="1" dirty="0" smtClean="0">
                <a:latin typeface="Century" pitchFamily="18" charset="0"/>
              </a:rPr>
              <a:t>Развивать внимание, память, чувство формы цвета, композиции, пропорции;</a:t>
            </a:r>
          </a:p>
          <a:p>
            <a:r>
              <a:rPr lang="ru-RU" i="1" dirty="0" smtClean="0">
                <a:latin typeface="Century" pitchFamily="18" charset="0"/>
              </a:rPr>
              <a:t>Развивать мелкую моторику и глазомер, зрительно-моторную координацию;</a:t>
            </a:r>
          </a:p>
          <a:p>
            <a:r>
              <a:rPr lang="ru-RU" i="1" dirty="0" smtClean="0">
                <a:latin typeface="Century" pitchFamily="18" charset="0"/>
              </a:rPr>
              <a:t>Развивать художественный вкус, творческие способности и фантазии детей.</a:t>
            </a:r>
          </a:p>
          <a:p>
            <a:pPr marL="0" indent="0" algn="ctr">
              <a:buNone/>
            </a:pPr>
            <a:r>
              <a:rPr lang="ru-RU" sz="2000" i="1" dirty="0" smtClean="0">
                <a:latin typeface="Century" pitchFamily="18" charset="0"/>
              </a:rPr>
              <a:t>Воспитательные</a:t>
            </a:r>
          </a:p>
          <a:p>
            <a:r>
              <a:rPr lang="ru-RU" i="1" dirty="0" smtClean="0">
                <a:latin typeface="Century" pitchFamily="18" charset="0"/>
              </a:rPr>
              <a:t>Воспитывать интерес к созданию образов с помощью нетрадиционных средств;</a:t>
            </a:r>
          </a:p>
          <a:p>
            <a:r>
              <a:rPr lang="ru-RU" i="1" dirty="0" smtClean="0">
                <a:latin typeface="Century" pitchFamily="18" charset="0"/>
              </a:rPr>
              <a:t>Формировать культуру труда и совершенствовать  трудовые навыки;</a:t>
            </a:r>
          </a:p>
          <a:p>
            <a:r>
              <a:rPr lang="ru-RU" i="1" dirty="0" smtClean="0">
                <a:latin typeface="Century" pitchFamily="18" charset="0"/>
              </a:rPr>
              <a:t>Воспитывать трудолюбие, терпение, аккуратность, усидчивость, чувство удовлетворенности.</a:t>
            </a:r>
          </a:p>
          <a:p>
            <a:pPr marL="0" indent="0" algn="ctr">
              <a:buNone/>
            </a:pPr>
            <a:endParaRPr lang="ru-RU" i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7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entury" pitchFamily="18" charset="0"/>
              </a:rPr>
              <a:t>Правила игры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dirty="0" smtClean="0"/>
              <a:t>Знакомство с содержанием игры: ребенку предлагается отгадать загадку.</a:t>
            </a:r>
          </a:p>
          <a:p>
            <a:pPr>
              <a:buAutoNum type="arabicPeriod"/>
            </a:pPr>
            <a:r>
              <a:rPr lang="ru-RU" dirty="0" smtClean="0"/>
              <a:t>Объяснение правил игры:  ребенок получает </a:t>
            </a:r>
            <a:r>
              <a:rPr lang="ru-RU" dirty="0" err="1" smtClean="0"/>
              <a:t>файларт</a:t>
            </a:r>
            <a:r>
              <a:rPr lang="ru-RU" dirty="0" smtClean="0"/>
              <a:t> и задание «поиграть» пальчиками: смешать цвета и при этом не замарать руки, заполнить всю белую поверхность.</a:t>
            </a:r>
          </a:p>
          <a:p>
            <a:pPr>
              <a:buAutoNum type="arabicPeriod"/>
            </a:pPr>
            <a:r>
              <a:rPr lang="ru-RU" dirty="0" smtClean="0"/>
              <a:t>Подведение итогов игры: демонстрация своих художеств сверстникам.</a:t>
            </a:r>
            <a:endParaRPr lang="ru-RU" dirty="0"/>
          </a:p>
        </p:txBody>
      </p:sp>
      <p:pic>
        <p:nvPicPr>
          <p:cNvPr id="1036" name="Picture 12" descr="C:\Users\axile\Desktop\34a929bd-fa09-4045-8ecc-06a17062755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0" b="57759"/>
          <a:stretch/>
        </p:blipFill>
        <p:spPr bwMode="auto">
          <a:xfrm>
            <a:off x="0" y="74454"/>
            <a:ext cx="2813236" cy="192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xile\Desktop\1bb7fb85-2218-4076-9b50-e46d28194e3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769" y="7356"/>
            <a:ext cx="2298229" cy="270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xile\Desktop\aa7ae7dc-8e35-402a-8d9c-381fdfe8966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2"/>
          <a:stretch/>
        </p:blipFill>
        <p:spPr bwMode="auto">
          <a:xfrm>
            <a:off x="0" y="5220392"/>
            <a:ext cx="2777277" cy="172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xile\Desktop\c9266aff-9120-475f-96ec-5523a8829c9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21" y="4797152"/>
            <a:ext cx="3397083" cy="203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7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243408"/>
            <a:ext cx="7125113" cy="1008112"/>
          </a:xfrm>
        </p:spPr>
        <p:txBody>
          <a:bodyPr/>
          <a:lstStyle/>
          <a:p>
            <a:pPr algn="ctr"/>
            <a:r>
              <a:rPr lang="ru-RU" dirty="0" smtClean="0">
                <a:latin typeface="Century" pitchFamily="18" charset="0"/>
              </a:rPr>
              <a:t>Результативность</a:t>
            </a:r>
            <a:endParaRPr lang="ru-RU" dirty="0">
              <a:latin typeface="Century" pitchFamily="18" charset="0"/>
            </a:endParaRPr>
          </a:p>
        </p:txBody>
      </p:sp>
      <p:graphicFrame>
        <p:nvGraphicFramePr>
          <p:cNvPr id="6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012314"/>
              </p:ext>
            </p:extLst>
          </p:nvPr>
        </p:nvGraphicFramePr>
        <p:xfrm>
          <a:off x="179512" y="476672"/>
          <a:ext cx="4608512" cy="4074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515670"/>
              </p:ext>
            </p:extLst>
          </p:nvPr>
        </p:nvGraphicFramePr>
        <p:xfrm>
          <a:off x="4607496" y="620688"/>
          <a:ext cx="4536504" cy="4718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33691" y="451079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Century" pitchFamily="18" charset="0"/>
              </a:rPr>
              <a:t> На диаграммах мы видим, что высокий уровень повысился, за счет значительного уменьшения среднего уровня, следовательно можно сделать вывод о том, что дети усвоили основные цвета и дополнительные, получаемые путем смешивания основных.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6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11560" y="476672"/>
            <a:ext cx="7920880" cy="6552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Century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entury" pitchFamily="18" charset="0"/>
              </a:rPr>
              <a:t>    Мир </a:t>
            </a:r>
            <a:r>
              <a:rPr lang="ru-RU" dirty="0">
                <a:latin typeface="Century" pitchFamily="18" charset="0"/>
              </a:rPr>
              <a:t>многообразен, и многообразие его проявляется, в том числе, и в его цветах и их оттенках. Дети уже </a:t>
            </a:r>
            <a:r>
              <a:rPr lang="ru-RU" dirty="0" smtClean="0">
                <a:latin typeface="Century" pitchFamily="18" charset="0"/>
              </a:rPr>
              <a:t>научились </a:t>
            </a:r>
            <a:r>
              <a:rPr lang="ru-RU" dirty="0">
                <a:latin typeface="Century" pitchFamily="18" charset="0"/>
              </a:rPr>
              <a:t>различать основные цвета и могут их назвать, то есть сопоставляют понятие со словом. Но все же закреплять полученные знания о цвете надо. При этом важно не только заучить с ребенком основные цвета и их оттенки, но и показать ему, где именно какие цвета встречаются. Например, рассказывая ему о временах года, нужно обратить его внимание на то, как меняют свою окраску листья осенью, а рассказывая о дожде, обязательно показать, какой бывает радуга и из каких цветов она состоит. Как видите, мы немного пофантазировали. предложенные нами игры вы можете варьировать и моделировать </a:t>
            </a:r>
            <a:r>
              <a:rPr lang="ru-RU" dirty="0" smtClean="0">
                <a:latin typeface="Century" pitchFamily="18" charset="0"/>
              </a:rPr>
              <a:t>по-своему</a:t>
            </a:r>
            <a:r>
              <a:rPr lang="ru-RU" dirty="0">
                <a:latin typeface="Century" pitchFamily="18" charset="0"/>
              </a:rPr>
              <a:t>, приспосабливаясь и к возрасту ребенка, и к его индивидуальным особенностям.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6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901</TotalTime>
  <Words>504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Autumn</vt:lpstr>
      <vt:lpstr>Дидактическая игра «Волшебные картинки»</vt:lpstr>
      <vt:lpstr>Презентация PowerPoint</vt:lpstr>
      <vt:lpstr>Новизна </vt:lpstr>
      <vt:lpstr>Адрестность и Вариативность</vt:lpstr>
      <vt:lpstr>Цель: создание оптимальных условий для формирования правильного цветового восприятия.</vt:lpstr>
      <vt:lpstr>Презентация PowerPoint</vt:lpstr>
      <vt:lpstr>Правила игры</vt:lpstr>
      <vt:lpstr>Результативность</vt:lpstr>
      <vt:lpstr>Презентация PowerPoint</vt:lpstr>
      <vt:lpstr>Благодарим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«Волшебные картинки»</dc:title>
  <dc:creator>axile</dc:creator>
  <cp:lastModifiedBy>axile</cp:lastModifiedBy>
  <cp:revision>19</cp:revision>
  <dcterms:created xsi:type="dcterms:W3CDTF">2020-10-24T16:43:20Z</dcterms:created>
  <dcterms:modified xsi:type="dcterms:W3CDTF">2023-04-09T12:58:32Z</dcterms:modified>
</cp:coreProperties>
</file>