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70" r:id="rId13"/>
    <p:sldId id="265" r:id="rId14"/>
    <p:sldId id="267" r:id="rId15"/>
    <p:sldId id="272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подвижные игры</c:v>
                </c:pt>
                <c:pt idx="1">
                  <c:v>настольные игры</c:v>
                </c:pt>
                <c:pt idx="2">
                  <c:v>повторяли домашнее задание</c:v>
                </c:pt>
                <c:pt idx="3">
                  <c:v>общение с одноклассниками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7</c:v>
                </c:pt>
                <c:pt idx="2">
                  <c:v>10</c:v>
                </c:pt>
                <c:pt idx="3">
                  <c:v>8</c:v>
                </c:pt>
              </c:numCache>
            </c:numRef>
          </c:val>
        </c:ser>
        <c:axId val="60860288"/>
        <c:axId val="60861824"/>
      </c:barChart>
      <c:catAx>
        <c:axId val="60860288"/>
        <c:scaling>
          <c:orientation val="minMax"/>
        </c:scaling>
        <c:axPos val="b"/>
        <c:tickLblPos val="nextTo"/>
        <c:crossAx val="60861824"/>
        <c:crosses val="autoZero"/>
        <c:auto val="1"/>
        <c:lblAlgn val="ctr"/>
        <c:lblOffset val="100"/>
      </c:catAx>
      <c:valAx>
        <c:axId val="60861824"/>
        <c:scaling>
          <c:orientation val="minMax"/>
        </c:scaling>
        <c:axPos val="l"/>
        <c:majorGridlines/>
        <c:numFmt formatCode="General" sourceLinked="1"/>
        <c:tickLblPos val="nextTo"/>
        <c:crossAx val="608602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до эксперимента</c:v>
                </c:pt>
                <c:pt idx="1">
                  <c:v>после эксперимента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84</c:v>
                </c:pt>
                <c:pt idx="1">
                  <c:v>73</c:v>
                </c:pt>
              </c:numCache>
            </c:numRef>
          </c:val>
        </c:ser>
        <c:axId val="60859520"/>
        <c:axId val="76643328"/>
      </c:barChart>
      <c:catAx>
        <c:axId val="60859520"/>
        <c:scaling>
          <c:orientation val="minMax"/>
        </c:scaling>
        <c:axPos val="b"/>
        <c:tickLblPos val="nextTo"/>
        <c:crossAx val="76643328"/>
        <c:crosses val="autoZero"/>
        <c:auto val="1"/>
        <c:lblAlgn val="ctr"/>
        <c:lblOffset val="100"/>
      </c:catAx>
      <c:valAx>
        <c:axId val="76643328"/>
        <c:scaling>
          <c:orientation val="minMax"/>
        </c:scaling>
        <c:axPos val="l"/>
        <c:majorGridlines/>
        <c:numFmt formatCode="General" sourceLinked="1"/>
        <c:tickLblPos val="nextTo"/>
        <c:crossAx val="6085952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игры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5 заданий</c:v>
                </c:pt>
                <c:pt idx="1">
                  <c:v>4 задания</c:v>
                </c:pt>
                <c:pt idx="2">
                  <c:v>3 задания</c:v>
                </c:pt>
                <c:pt idx="3">
                  <c:v>2 задания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8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игры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5 заданий</c:v>
                </c:pt>
                <c:pt idx="1">
                  <c:v>4 задания</c:v>
                </c:pt>
                <c:pt idx="2">
                  <c:v>3 задания</c:v>
                </c:pt>
                <c:pt idx="3">
                  <c:v>2 задания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</c:v>
                </c:pt>
                <c:pt idx="1">
                  <c:v>8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</c:ser>
        <c:axId val="77745152"/>
        <c:axId val="77746944"/>
      </c:barChart>
      <c:catAx>
        <c:axId val="77745152"/>
        <c:scaling>
          <c:orientation val="minMax"/>
        </c:scaling>
        <c:axPos val="b"/>
        <c:tickLblPos val="nextTo"/>
        <c:crossAx val="77746944"/>
        <c:crosses val="autoZero"/>
        <c:auto val="1"/>
        <c:lblAlgn val="ctr"/>
        <c:lblOffset val="100"/>
      </c:catAx>
      <c:valAx>
        <c:axId val="77746944"/>
        <c:scaling>
          <c:orientation val="minMax"/>
        </c:scaling>
        <c:axPos val="l"/>
        <c:majorGridlines/>
        <c:numFmt formatCode="General" sourceLinked="1"/>
        <c:tickLblPos val="nextTo"/>
        <c:crossAx val="7774515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zoom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cd4goaq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Исследовательская работа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«\увлечения на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переменах</a:t>
            </a:r>
            <a:r>
              <a:rPr lang="ru-RU" sz="3200" dirty="0" smtClean="0">
                <a:solidFill>
                  <a:schemeClr val="bg1"/>
                </a:solidFill>
              </a:rPr>
              <a:t> на  успеваемость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обучающихся  3 «б»  класса» </a:t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86000" y="764704"/>
            <a:ext cx="6172200" cy="5610218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</a:pP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Исследовательская работа</a:t>
            </a:r>
          </a:p>
          <a:p>
            <a:pPr algn="ctr">
              <a:lnSpc>
                <a:spcPct val="150000"/>
              </a:lnSpc>
            </a:pP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«Влияние увлечения мобильными играми на переменах на успеваемость обучающихся 3 «Б» класса»</a:t>
            </a:r>
          </a:p>
          <a:p>
            <a:pPr algn="ctr">
              <a:lnSpc>
                <a:spcPct val="150000"/>
              </a:lnSpc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Выполнили ученицы 3 «Б» класса</a:t>
            </a:r>
          </a:p>
          <a:p>
            <a:pPr algn="ctr">
              <a:lnSpc>
                <a:spcPct val="150000"/>
              </a:lnSpc>
            </a:pP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Афонина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Александра</a:t>
            </a:r>
          </a:p>
          <a:p>
            <a:pPr algn="ctr">
              <a:lnSpc>
                <a:spcPct val="150000"/>
              </a:lnSpc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Крылова Мария</a:t>
            </a:r>
          </a:p>
          <a:p>
            <a:pPr algn="ctr">
              <a:lnSpc>
                <a:spcPct val="150000"/>
              </a:lnSpc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Глухова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С.М.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d4goaq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91264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Диаграмма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Влияние игр на мобильном телефоне на технику чтения 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обучающихся 3 «Б» класса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1772817"/>
          <a:ext cx="746760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67544" y="5589240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Техника чтения до эксперимента (средний показатель) – 84 слова</a:t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Техника чтения после эксперимента (средний показатель) – 73 слова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d4goaq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57018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Эксперимент № 3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Влияние игр на мобильном телефоне на внимательность и познавательные способности обучающихся 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«Б» класса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060848"/>
            <a:ext cx="7467600" cy="4413104"/>
          </a:xfr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 первый день мы предложили ребятам пройти логический тест. Во второй день   мы предложили одноклассникам поиграть 10 минут на мобильном телефоне, после чего они   выполнили похожий  тест.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9" y="3861049"/>
            <a:ext cx="568863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d4goaq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78621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Диаграмма 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Влияние игр на мобильном телефоне на познавательные способности обучающихся 3 «Б» класса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quarter" idx="1"/>
          </p:nvPr>
        </p:nvGraphicFramePr>
        <p:xfrm>
          <a:off x="457200" y="1773239"/>
          <a:ext cx="7467600" cy="323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23528" y="5085184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игры правильно выполнили :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заданий – 6 учеников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задания – 8 учеников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задания - 3 ученика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11960" y="5085185"/>
            <a:ext cx="4032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игры правильно выполнили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заданий – 3 ученика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задания – 8 учеников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задания -  4 ученика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задания – 2 ученика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d4goaqo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7467600" cy="4845152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всех  учеников   мобильные игры   стали причиной повышения артериального давления и учащения пульса.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всех учеников мобильные игры стали причиной снижения техники чтения.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 большинства  участников эксперимента после мобильных игр  ухудшились результаты выполнения задания. Мы пришли к   выводу, что использование мобильных телефонов в игровых целях снижает работоспособность и повышает утомляемость учеников.</a:t>
            </a:r>
          </a:p>
          <a:p>
            <a:endParaRPr lang="ru-RU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d4goaqo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91264" cy="72008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 советы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задумались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чем же заняться на перемене, чтобы она была полезной.   Понаблюдав за своими одноклассниками, мы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убедились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что ничто так не расслабляет, как хорошее дружеское общение.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всем советуем: надо стараться отдыхать на переменах, а не заниматься ненужными делами, в том числе играми на мобильных телефонах. От хорошо организованной перемены во многом зависит успеваемость на уроках.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Играйте в подвижные и настольные игры, разгадывайте ребусы и кроссворды или просто общайтесь с одноклассниками.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нашем классе  на переменах играм в мобильных телефонах мы говорим НЕТ!!!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11650" b="23776"/>
          <a:stretch>
            <a:fillRect/>
          </a:stretch>
        </p:blipFill>
        <p:spPr bwMode="auto">
          <a:xfrm>
            <a:off x="467544" y="260648"/>
            <a:ext cx="34290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r="8438" b="37950"/>
          <a:stretch>
            <a:fillRect/>
          </a:stretch>
        </p:blipFill>
        <p:spPr bwMode="auto">
          <a:xfrm>
            <a:off x="4499992" y="188640"/>
            <a:ext cx="334707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356992"/>
            <a:ext cx="302433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344239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1" descr="cd4goaq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d4goaq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645024"/>
            <a:ext cx="458450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 t="10526" b="26316"/>
          <a:stretch>
            <a:fillRect/>
          </a:stretch>
        </p:blipFill>
        <p:spPr bwMode="auto">
          <a:xfrm>
            <a:off x="4860032" y="476672"/>
            <a:ext cx="369041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print"/>
          <a:srcRect b="17624"/>
          <a:stretch>
            <a:fillRect/>
          </a:stretch>
        </p:blipFill>
        <p:spPr bwMode="auto">
          <a:xfrm>
            <a:off x="971600" y="461535"/>
            <a:ext cx="3312368" cy="296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cd4goaq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Цель исследования: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выяснить, являются ли видом отдыха игры на мобильных телефонах на перемене или они отрицательно влияют на успеваемость учащихся</a:t>
            </a:r>
            <a:r>
              <a:rPr lang="ru-RU" dirty="0" smtClean="0"/>
              <a:t>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Задачи: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 выяснить роль мобильных телефонов в жизни человека;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 уточнить значение школьной перемены;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 провести практические опыты и выявить, как влияют игры на мобильных телефонах на познавательную активность учащихся 3 «Б» класса</a:t>
            </a:r>
            <a:r>
              <a:rPr lang="ru-RU" dirty="0" smtClean="0"/>
              <a:t>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Гипотеза: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если ученики нашего класса откажутся от телефонных игр на переменах, мы уверены, успеваемость у них улучшится.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cd4goaq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Роль мобильного телефона в жизни учеников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правильном использовании мобильный телефон в жизни школьника является большим помощником.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помощью телефона в любой момент можно быстро связаться со своими родственниками, друзьями, одноклассниками.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помощью телефона можно быстро найти нужную информацию в сети Интернет.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Мобильный телефон – это еще и игровое устройство. И многие ребята воспринимают мобильные телефоны, прежде всего, как игрушки.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игрушка-removebg-pre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797425"/>
            <a:ext cx="2952328" cy="187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d4goaq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наши родители проводили перемены в школе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Перемена – это перерыв между уроками(Толковый словарь Ожегова)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Мы поинтересовались у родителей наших одноклассников и учителей школы, как они проводили перемены, ведь в то время не было телефонов. Всего было опрошено 40 человек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5" name="Picture 5" descr="Безымянный2-removebg-pre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149725"/>
            <a:ext cx="79533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cd4goaqo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опроса родителей и учителей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1"/>
          </p:nvPr>
        </p:nvGraphicFramePr>
        <p:xfrm>
          <a:off x="467544" y="1196752"/>
          <a:ext cx="764319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11560" y="5085184"/>
            <a:ext cx="6246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подвижные игры играли 15 человек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настольные игры играли 7 человек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Повторяли домашнее задание 10 человек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Общались с одноклассниками 8 человек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d4goaq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19256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/>
            </a:r>
            <a:br>
              <a:rPr lang="ru-RU" sz="3200" b="1" dirty="0" smtClean="0">
                <a:solidFill>
                  <a:srgbClr val="FF3300"/>
                </a:solidFill>
                <a:latin typeface="Arial" charset="0"/>
                <a:cs typeface="Arial" charset="0"/>
              </a:rPr>
            </a:br>
            <a:r>
              <a:rPr lang="ru-RU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Эксперимент № 1.</a:t>
            </a:r>
            <a:br>
              <a:rPr lang="ru-RU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Влияние игр на мобильных телефонах на переменах на медицинские показатели состояния здоровья обучающихся 3 «Б» класса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7467600" cy="43410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всех участников эксперимента (17 человек) наша учительница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Глухова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Светлана Михайловна измерила артериальное давление и пульс. После чего предложили 10 минут поиграть на телефоне. Затем измерили давление и пульс повторно.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 l="25222" t="10811"/>
          <a:stretch>
            <a:fillRect/>
          </a:stretch>
        </p:blipFill>
        <p:spPr bwMode="auto">
          <a:xfrm>
            <a:off x="2627784" y="4077072"/>
            <a:ext cx="419209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cd4goaq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28215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Диаграмма 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Влияние мобильных игр на медицинские показатели состояния здоровья обучающихся 3 «Б» класса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>
            <p:ph sz="quarter" idx="1"/>
          </p:nvPr>
        </p:nvGraphicFramePr>
        <p:xfrm>
          <a:off x="1187624" y="1556793"/>
          <a:ext cx="6696744" cy="3744415"/>
        </p:xfrm>
        <a:graphic>
          <a:graphicData uri="http://schemas.openxmlformats.org/presentationml/2006/ole">
            <p:oleObj spid="_x0000_s1026" name="Диаграмма" r:id="rId4" imgW="6096075" imgH="4067089" progId="MSGraph.Chart.8">
              <p:embed followColorScheme="full"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23528" y="5157192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hlink"/>
                </a:solidFill>
                <a:latin typeface="Arial" charset="0"/>
                <a:cs typeface="Arial" charset="0"/>
              </a:rPr>
              <a:t> Давление (среднее) у участников  до эксперимента - 106 единиц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5517232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b="1" dirty="0" smtClean="0">
                <a:solidFill>
                  <a:schemeClr val="hlink"/>
                </a:solidFill>
                <a:latin typeface="Arial" charset="0"/>
                <a:cs typeface="Arial" charset="0"/>
              </a:rPr>
              <a:t>После эксперимента давление (среднее)  - 110 единиц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5877272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hlink"/>
                </a:solidFill>
                <a:latin typeface="Arial" charset="0"/>
                <a:cs typeface="Arial" charset="0"/>
              </a:rPr>
              <a:t>Пульс   до эксперимента -  98 ударов в минуту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6237312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b="1" dirty="0" smtClean="0">
                <a:solidFill>
                  <a:schemeClr val="hlink"/>
                </a:solidFill>
                <a:latin typeface="Arial" charset="0"/>
                <a:cs typeface="Arial" charset="0"/>
              </a:rPr>
              <a:t>Пульс после эксперимента - 107 ударов в минуту.</a:t>
            </a:r>
            <a:endParaRPr lang="ru-RU" b="1" dirty="0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d4goaqo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91264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Эксперимент № 2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Влияние игр на мобильном телефоне на технику чтения обучающихся 3 «Б» класса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8840"/>
            <a:ext cx="7467600" cy="4485112"/>
          </a:xfrm>
        </p:spPr>
        <p:txBody>
          <a:bodyPr>
            <a:normAutofit lnSpcReduction="10000"/>
          </a:bodyPr>
          <a:lstStyle/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Вместе с учителем мы проверили у одноклассников технику чтения, после чего предложили поиграть 10 минут на мобильном телефоне, затем проверили технику чтения повторно.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 b="21230"/>
          <a:stretch>
            <a:fillRect/>
          </a:stretch>
        </p:blipFill>
        <p:spPr bwMode="auto">
          <a:xfrm>
            <a:off x="3059832" y="1700808"/>
            <a:ext cx="2880320" cy="302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239</TotalTime>
  <Words>563</Words>
  <Application>Microsoft Office PowerPoint</Application>
  <PresentationFormat>Экран (4:3)</PresentationFormat>
  <Paragraphs>61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Эркер</vt:lpstr>
      <vt:lpstr>Диаграмма</vt:lpstr>
      <vt:lpstr>        Исследовательская работа «\увлечения на переменах на  успеваемость  обучающихся  3 «б»  класса»  </vt:lpstr>
      <vt:lpstr>Слайд 2</vt:lpstr>
      <vt:lpstr>Слайд 3</vt:lpstr>
      <vt:lpstr>Роль мобильного телефона в жизни учеников</vt:lpstr>
      <vt:lpstr>Как наши родители проводили перемены в школе</vt:lpstr>
      <vt:lpstr>Результаты опроса родителей и учителей </vt:lpstr>
      <vt:lpstr> Эксперимент № 1. Влияние игр на мобильных телефонах на переменах на медицинские показатели состояния здоровья обучающихся 3 «Б» класса</vt:lpstr>
      <vt:lpstr>Диаграмма  Влияние мобильных игр на медицинские показатели состояния здоровья обучающихся 3 «Б» класса</vt:lpstr>
      <vt:lpstr>Эксперимент № 2 Влияние игр на мобильном телефоне на технику чтения обучающихся 3 «Б» класса</vt:lpstr>
      <vt:lpstr>Диаграмма Влияние игр на мобильном телефоне на технику чтения  обучающихся 3 «Б» класса </vt:lpstr>
      <vt:lpstr>Эксперимент № 3 Влияние игр на мобильном телефоне на внимательность и познавательные способности обучающихся  3 «Б» класса</vt:lpstr>
      <vt:lpstr>  Диаграмма  Влияние игр на мобильном телефоне на познавательные способности обучающихся 3 «Б» класса </vt:lpstr>
      <vt:lpstr>Выводы:</vt:lpstr>
      <vt:lpstr>Наши советы</vt:lpstr>
      <vt:lpstr>Слайд 15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Исследовательская работа «ИВлияние увлечения на переменах на  успеваемость  обучающихся  3 «б»  класса»  </dc:title>
  <dc:creator>User</dc:creator>
  <cp:lastModifiedBy>ок</cp:lastModifiedBy>
  <cp:revision>25</cp:revision>
  <dcterms:created xsi:type="dcterms:W3CDTF">2023-03-09T18:18:28Z</dcterms:created>
  <dcterms:modified xsi:type="dcterms:W3CDTF">2023-03-30T18:50:56Z</dcterms:modified>
</cp:coreProperties>
</file>