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70" r:id="rId5"/>
    <p:sldId id="262" r:id="rId6"/>
    <p:sldId id="261" r:id="rId7"/>
    <p:sldId id="264" r:id="rId8"/>
    <p:sldId id="260" r:id="rId9"/>
    <p:sldId id="265" r:id="rId10"/>
    <p:sldId id="267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D8477"/>
    <a:srgbClr val="FE9C94"/>
    <a:srgbClr val="FEBEF2"/>
    <a:srgbClr val="FD8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69DD4C-6D5A-428D-8AC0-BEA9D58C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25F6829-47DD-48E5-B8EF-3DDDA696F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E8D87EA-72AF-4B07-B811-A3DB8070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881C4F-7817-4E06-B93D-4EDB1613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A0C7ED-C54E-49AF-9A2E-09C22174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3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C79B9D-86BA-467A-827E-CF1D3F75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B5E3501-6D3D-4FAF-BFD3-EE94F914B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CA1DCE-FA50-4A73-B5D8-9B113AC27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85E24E-2802-49B7-AAC7-25ADBCEF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653561-05D4-4B8F-AED7-FF8198CF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3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33BCF8A-CE14-44C9-8BC7-8BB26A07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62A25B2-07D6-483E-9E1D-FB529EA43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E411B4-839E-4A25-AAF9-5D5FF9E9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B069F1-0284-479D-84D8-96D64444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DCFB6D-B025-4C6A-9AD9-5F10277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7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B0F725-C491-40A2-90BA-4796089E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41CF1D2-07EB-4C2C-ABB6-8511D0337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22A585-E0DF-403A-B7D6-B25062A8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016332-49B7-4D40-9775-6241952C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2F225F-44FC-4D9F-AAEF-B0510412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4B8325-518E-4B2D-BF3F-BC2A4204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D8DC4C5-B93E-4BD3-9B98-9D35480E9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235472-91F4-494F-8EA8-CF5C7126C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AFF7E25-5D25-4A27-9995-9A3D7A38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D7CF09-C458-4DE6-9F4C-53F11175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08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77821E-5198-4CB6-8EF6-62896DC6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71A0CC-608A-4E76-BDD5-2CD409071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39BBB7D-89D6-43E0-86BD-FF3F0F84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5687B5-405E-4DAA-9484-9A196C51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3DE52CE-CBA8-4F61-9EAD-F76B823C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588225B-9694-4DB9-8A15-C92DAE29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3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015E79-646A-4D37-A909-E55310A5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9A2A35-DCD3-47A5-AA43-5327A41EC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0FE9C60-D19B-4B25-A8FF-D401FE9A7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5034E6-DF11-487A-AC29-D03FB3EFF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9431F00-5567-4A1A-80E6-4426E4811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256DDFE-D726-4D75-AB06-E8925350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B6737BB-3BAA-40F6-A4F2-E4C71DB6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B6C753E-972E-43C2-8432-269A7634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3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1B8B3E-2A79-428A-973A-B12B18EC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A05E00A-73F8-4241-8303-11D833E0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4518675-564F-48CB-9A0C-29F47862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B68651B-8EA8-490C-8379-C5FF6349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1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30F7B3D-2441-447D-95A7-6D52DB52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DE2EE1C-5D3C-4C81-B207-8DE2A109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FB1FA58-6488-462F-B4B4-38E94456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25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FD8197-93D4-41F0-B9B6-303978F1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468F77-A966-4592-AA59-1CF90031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68287B2-C48C-447E-898B-4560BB5EB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21423D-F1C2-4F23-A69E-82EFC08A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1E5BED9-585D-4C89-9EC5-FDDCC9B7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2D5665-E6D4-454B-A3C5-4A08A636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9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56357A-6E4D-4C27-A7B8-12258136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9ED1787-5575-418B-AAA5-BFA6BCC44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0706C7C-3099-4918-92A6-45C918960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0F52B01-91BE-496E-8C89-05E0B1E8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498D50-CCFE-427C-9422-25E70B60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3FACE47-8D1B-49BD-9914-BC866A66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8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89C4EB-EF08-498E-AE31-7B4CBB1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46DA828-8514-44F0-BA6D-11A70C85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D9818B-187D-4D99-9338-09AB5682C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FFBBA-6E39-4654-8AD1-1BAE43AAFD13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465225-7563-4C58-BAE3-5377582A3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AD3E56D-8364-477B-B995-00CE802D8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FF70D-E34E-450F-9EA9-64C9FFF1A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EF9EE33-A11A-4411-BC14-EF5FEC803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EA543B0D-5A88-4EB5-8EA2-4CA8A52244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9" y="2902594"/>
            <a:ext cx="4893244" cy="357557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="" xmlns:a16="http://schemas.microsoft.com/office/drawing/2014/main" id="{97566A02-EC1D-43C0-9EA8-22E9712E33A7}"/>
              </a:ext>
            </a:extLst>
          </p:cNvPr>
          <p:cNvSpPr/>
          <p:nvPr/>
        </p:nvSpPr>
        <p:spPr>
          <a:xfrm>
            <a:off x="1434905" y="379828"/>
            <a:ext cx="8651630" cy="2510282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cap="all" dirty="0">
                <a:ln w="6350">
                  <a:noFill/>
                </a:ln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Презентация на тему: </a:t>
            </a:r>
            <a:br>
              <a:rPr lang="ru-RU" sz="4800" b="1" cap="all" dirty="0">
                <a:ln w="6350">
                  <a:noFill/>
                </a:ln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800" b="1" cap="all" dirty="0">
                <a:ln w="6350">
                  <a:noFill/>
                </a:ln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математический центр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="" xmlns:a16="http://schemas.microsoft.com/office/drawing/2014/main" id="{80C649C6-E206-49E3-822B-EBE3F2607038}"/>
              </a:ext>
            </a:extLst>
          </p:cNvPr>
          <p:cNvSpPr/>
          <p:nvPr/>
        </p:nvSpPr>
        <p:spPr>
          <a:xfrm>
            <a:off x="6475955" y="3896750"/>
            <a:ext cx="5125073" cy="2581421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 «Детский сад №109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Букварёнок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группа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Енотики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Подготовил: Булатова В.С.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005EC3-AAB1-4BCD-979D-A7AEABBBC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AF4AB6AD-2874-49B1-B515-8B17B46864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06" y="1771047"/>
            <a:ext cx="1604548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274F33B-1FD4-4756-9C6E-FB8B4102DF7A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84706" y="4214828"/>
            <a:ext cx="1603387" cy="14448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4AA3904-5E28-4376-B13C-1D63B91775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30" y="955814"/>
            <a:ext cx="1472028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079" y="407670"/>
            <a:ext cx="6901841" cy="604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8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B29580-476E-4B2B-8254-40435D18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/>
              </a:rPr>
              <a:t>        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76821" y="651353"/>
            <a:ext cx="10609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</a:pPr>
            <a:r>
              <a:rPr lang="ru-RU" sz="4400" b="1" dirty="0" smtClean="0">
                <a:solidFill>
                  <a:srgbClr val="C00000"/>
                </a:solidFill>
                <a:latin typeface="Times New Roman"/>
              </a:rPr>
              <a:t>     СПАСИБО </a:t>
            </a:r>
            <a:r>
              <a:rPr lang="ru-RU" sz="4400" b="1" dirty="0">
                <a:solidFill>
                  <a:srgbClr val="C00000"/>
                </a:solidFill>
                <a:latin typeface="Times New Roman"/>
              </a:rPr>
              <a:t>ЗА ВНИМАНИЕ!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54" y="1333112"/>
            <a:ext cx="9113838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0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6B2C13-5845-46B5-AD7D-8E53E8102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7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1118" y="137786"/>
            <a:ext cx="8630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7" y="1077238"/>
            <a:ext cx="9296204" cy="492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14192" y="337841"/>
            <a:ext cx="10539608" cy="939815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kern="0" cap="all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kern="0" cap="all" dirty="0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Математика </a:t>
            </a:r>
            <a:r>
              <a:rPr lang="ru-RU" sz="2000" b="1" kern="0" cap="all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важна, Математика нужна,                    </a:t>
            </a:r>
            <a:br>
              <a:rPr lang="ru-RU" sz="2000" b="1" kern="0" cap="all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kern="0" cap="all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lang="ru-RU" sz="2000" b="1" kern="0" cap="all" dirty="0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Математика </a:t>
            </a:r>
            <a:r>
              <a:rPr lang="ru-RU" sz="2000" b="1" kern="0" cap="all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– наука, Мыслить учит нас она.</a:t>
            </a:r>
            <a:br>
              <a:rPr lang="ru-RU" sz="2000" b="1" kern="0" cap="all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kern="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1800" kern="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825625"/>
            <a:ext cx="9975932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9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6CBF80-CFAD-4EA8-A620-D9D41E36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36" y="-25053"/>
            <a:ext cx="12448087" cy="7002048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="" xmlns:a16="http://schemas.microsoft.com/office/drawing/2014/main" id="{0C5A5D6E-AF45-4058-8042-4B6F065DF0ED}"/>
              </a:ext>
            </a:extLst>
          </p:cNvPr>
          <p:cNvSpPr/>
          <p:nvPr/>
        </p:nvSpPr>
        <p:spPr>
          <a:xfrm>
            <a:off x="2799567" y="87682"/>
            <a:ext cx="5974916" cy="776614"/>
          </a:xfrm>
          <a:prstGeom prst="snip2DiagRect">
            <a:avLst/>
          </a:prstGeom>
          <a:solidFill>
            <a:srgbClr val="FD83E6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Математика – царица всех наук, Только не дается все без мук.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CD320DF-0F82-453E-9E1E-7CF0B11D8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96" y="3225453"/>
            <a:ext cx="1614458" cy="197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5108B5F-75C9-4BC7-AEBA-0F158F3C2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47" y="2371031"/>
            <a:ext cx="1807106" cy="220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5573" y="939452"/>
            <a:ext cx="11022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939453"/>
            <a:ext cx="11298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Целью уголка является способствовать развитию познавательной активности, логического мышления, стремления к самостоятельному познанию и размышлению. Задачи: развить у детей математические способности; заинтересовывать предметом математики.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75" y="1803268"/>
            <a:ext cx="8066088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44" y="3940161"/>
            <a:ext cx="264001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6CBF80-CFAD-4EA8-A620-D9D41E36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" y="-25053"/>
            <a:ext cx="12171549" cy="7002049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="" xmlns:a16="http://schemas.microsoft.com/office/drawing/2014/main" id="{0C5A5D6E-AF45-4058-8042-4B6F065DF0ED}"/>
              </a:ext>
            </a:extLst>
          </p:cNvPr>
          <p:cNvSpPr/>
          <p:nvPr/>
        </p:nvSpPr>
        <p:spPr>
          <a:xfrm>
            <a:off x="3181611" y="87682"/>
            <a:ext cx="5592872" cy="663880"/>
          </a:xfrm>
          <a:prstGeom prst="snip2DiagRect">
            <a:avLst/>
          </a:prstGeom>
          <a:solidFill>
            <a:srgbClr val="FD83E6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+mj-ea"/>
              <a:cs typeface="+mj-cs"/>
            </a:endParaRPr>
          </a:p>
          <a:p>
            <a:pPr algn="ctr"/>
            <a:r>
              <a:rPr lang="ru-RU" sz="2000" b="1" dirty="0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Если </a:t>
            </a:r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хочешь ты на свете умным быть, </a:t>
            </a:r>
            <a:br>
              <a:rPr lang="ru-RU" sz="2000" b="1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Непременно нужно математику учить.</a:t>
            </a:r>
            <a:br>
              <a:rPr lang="ru-RU" sz="2000" b="1" dirty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dirty="0">
                <a:ln w="6350">
                  <a:noFill/>
                </a:ln>
                <a:solidFill>
                  <a:srgbClr val="86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b="1" dirty="0">
                <a:ln w="6350">
                  <a:noFill/>
                </a:ln>
                <a:solidFill>
                  <a:srgbClr val="86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CD320DF-0F82-453E-9E1E-7CF0B11D8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" y="3751545"/>
            <a:ext cx="1614458" cy="197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5108B5F-75C9-4BC7-AEBA-0F158F3C2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56" y="1803268"/>
            <a:ext cx="1807106" cy="220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56" y="1701220"/>
            <a:ext cx="7152362" cy="462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573" y="939452"/>
            <a:ext cx="11022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математическом центре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нашей группе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представлен материал по всем разделам программы: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формы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величина, ориентировка в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пространстве, количество и счет.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3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6B76A95-CF99-4223-B738-258344523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2607B83-0CA5-44BD-9F67-D4C46DE981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209" y="1037490"/>
            <a:ext cx="1633728" cy="214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CA13079B-AE3A-492C-8CCA-F9D589A885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30" y="736258"/>
            <a:ext cx="1486254" cy="203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84" y="3429000"/>
            <a:ext cx="1633817" cy="18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3" y="518902"/>
            <a:ext cx="2250449" cy="169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81" y="425885"/>
            <a:ext cx="6503140" cy="61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3" y="2666979"/>
            <a:ext cx="2389188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3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B29580-476E-4B2B-8254-40435D18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68"/>
            <a:ext cx="12192000" cy="6920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309" y="10"/>
            <a:ext cx="8029183" cy="130269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Занимайся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старайся, не ленись.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Все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получитя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конечно, у тебя.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знаниям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будешь ты всегда.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43346" y="1215026"/>
            <a:ext cx="5469772" cy="4961938"/>
          </a:xfrm>
        </p:spPr>
        <p:txBody>
          <a:bodyPr/>
          <a:lstStyle/>
          <a:p>
            <a:pPr marL="136525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000" b="1" dirty="0" smtClean="0">
                <a:solidFill>
                  <a:srgbClr val="000099"/>
                </a:solidFill>
                <a:latin typeface="Times New Roman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Times New Roman"/>
              </a:rPr>
              <a:t>основной образовательной деятельности с детьми </a:t>
            </a:r>
            <a:r>
              <a:rPr lang="ru-RU" sz="2000" b="1" dirty="0" smtClean="0">
                <a:solidFill>
                  <a:srgbClr val="000099"/>
                </a:solidFill>
                <a:latin typeface="Times New Roman"/>
              </a:rPr>
              <a:t>мы используем парциальную программу </a:t>
            </a:r>
            <a:r>
              <a:rPr lang="ru-RU" sz="2000" b="1" dirty="0">
                <a:solidFill>
                  <a:srgbClr val="000099"/>
                </a:solidFill>
                <a:latin typeface="Times New Roman"/>
              </a:rPr>
              <a:t>Е.В</a:t>
            </a:r>
            <a:r>
              <a:rPr lang="ru-RU" sz="2000" b="1" dirty="0" smtClean="0">
                <a:solidFill>
                  <a:srgbClr val="000099"/>
                </a:solidFill>
                <a:latin typeface="Times New Roman"/>
              </a:rPr>
              <a:t>. Колесниковой </a:t>
            </a:r>
            <a:endParaRPr lang="ru-RU" sz="2000" b="1" dirty="0">
              <a:solidFill>
                <a:srgbClr val="000099"/>
              </a:solidFill>
              <a:latin typeface="Times New Roman"/>
            </a:endParaRPr>
          </a:p>
          <a:p>
            <a:pPr marL="136525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endParaRPr lang="ru-RU" sz="2000" b="1" dirty="0">
              <a:solidFill>
                <a:srgbClr val="0000FF"/>
              </a:solidFill>
              <a:latin typeface="Times New Roman"/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096010" y="1189974"/>
            <a:ext cx="5214993" cy="4986990"/>
          </a:xfrm>
        </p:spPr>
        <p:txBody>
          <a:bodyPr/>
          <a:lstStyle/>
          <a:p>
            <a:pPr marL="136525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000" b="1" dirty="0">
                <a:solidFill>
                  <a:srgbClr val="000099"/>
                </a:solidFill>
                <a:latin typeface="Times New Roman"/>
              </a:rPr>
              <a:t>В совместной деятельности с детьми мы проводим кружок «Рисующий Гномик»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42" y="2254682"/>
            <a:ext cx="4077090" cy="414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7228" y="2772952"/>
            <a:ext cx="4146113" cy="310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697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B29580-476E-4B2B-8254-40435D18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056350" y="365126"/>
            <a:ext cx="8297449" cy="7997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/>
              </a:rPr>
              <a:t>            Парциальная программа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00" y="3812158"/>
            <a:ext cx="21161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12" y="1065847"/>
            <a:ext cx="22987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41" y="1203364"/>
            <a:ext cx="3463659" cy="259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71" y="1065847"/>
            <a:ext cx="2154583" cy="287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00" y="4065091"/>
            <a:ext cx="3117156" cy="233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4" y="861021"/>
            <a:ext cx="16589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9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EB8546-D49E-4481-9A92-D8F47D5B1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526"/>
            <a:ext cx="12313084" cy="6858000"/>
          </a:xfrm>
          <a:prstGeom prst="rect">
            <a:avLst/>
          </a:prstGeom>
        </p:spPr>
      </p:pic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="" xmlns:a16="http://schemas.microsoft.com/office/drawing/2014/main" id="{D73E19BC-C08D-40A5-A488-FD5E720F2B04}"/>
              </a:ext>
            </a:extLst>
          </p:cNvPr>
          <p:cNvSpPr/>
          <p:nvPr/>
        </p:nvSpPr>
        <p:spPr>
          <a:xfrm>
            <a:off x="3129377" y="313150"/>
            <a:ext cx="6006152" cy="926925"/>
          </a:xfrm>
          <a:prstGeom prst="snip2DiagRect">
            <a:avLst>
              <a:gd name="adj1" fmla="val 7326"/>
              <a:gd name="adj2" fmla="val 16667"/>
            </a:avLst>
          </a:prstGeom>
          <a:solidFill>
            <a:srgbClr val="FEBE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«Рисующий Гномик»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9" y="1425853"/>
            <a:ext cx="1740607" cy="232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4" y="1421939"/>
            <a:ext cx="1736701" cy="230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96" y="1489361"/>
            <a:ext cx="2986478" cy="224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686" y="1489361"/>
            <a:ext cx="1813771" cy="24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6" y="4045076"/>
            <a:ext cx="1766069" cy="235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84" y="4084230"/>
            <a:ext cx="1736702" cy="23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3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845A0FB-6CF4-4433-85B4-D02C3B9E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4"/>
            <a:ext cx="12192000" cy="6857990"/>
          </a:xfrm>
          <a:prstGeom prst="rect">
            <a:avLst/>
          </a:prstGeom>
        </p:spPr>
      </p:pic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="" xmlns:a16="http://schemas.microsoft.com/office/drawing/2014/main" id="{92AF91B1-B514-46A5-8711-5500365F1BE4}"/>
              </a:ext>
            </a:extLst>
          </p:cNvPr>
          <p:cNvSpPr/>
          <p:nvPr/>
        </p:nvSpPr>
        <p:spPr>
          <a:xfrm>
            <a:off x="2305506" y="181728"/>
            <a:ext cx="6929632" cy="6450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«Страна Математики»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6" y="2082676"/>
            <a:ext cx="2492137" cy="332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62" y="2283736"/>
            <a:ext cx="4073547" cy="30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05" y="2076461"/>
            <a:ext cx="4626279" cy="346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29684"/>
            <a:ext cx="11991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/>
              </a:rPr>
              <a:t>В нашей группе в феврале месяца был реализован проект по ФЭМП «Путешествие в страну геометрических фигур». Продуктом проекта стало создание </a:t>
            </a:r>
            <a:r>
              <a:rPr lang="ru-RU" b="1" dirty="0" err="1" smtClean="0">
                <a:solidFill>
                  <a:srgbClr val="000099"/>
                </a:solidFill>
                <a:latin typeface="Times New Roman"/>
              </a:rPr>
              <a:t>лэпбука</a:t>
            </a:r>
            <a:r>
              <a:rPr lang="ru-RU" b="1" dirty="0" smtClean="0">
                <a:solidFill>
                  <a:srgbClr val="000099"/>
                </a:solidFill>
                <a:latin typeface="Times New Roman"/>
              </a:rPr>
              <a:t> «Страна Математики»,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/>
              </a:rPr>
              <a:t>который дети могут использовать  </a:t>
            </a:r>
            <a:r>
              <a:rPr lang="ru-RU" b="1" dirty="0">
                <a:solidFill>
                  <a:srgbClr val="000099"/>
                </a:solidFill>
                <a:latin typeface="Times New Roman"/>
              </a:rPr>
              <a:t>в </a:t>
            </a:r>
            <a:r>
              <a:rPr lang="ru-RU" b="1" dirty="0" smtClean="0">
                <a:solidFill>
                  <a:srgbClr val="000099"/>
                </a:solidFill>
                <a:latin typeface="Times New Roman"/>
              </a:rPr>
              <a:t>свободной деятельности.</a:t>
            </a:r>
            <a:endParaRPr lang="ru-RU" b="1" dirty="0">
              <a:solidFill>
                <a:srgbClr val="000099"/>
              </a:solidFill>
              <a:latin typeface="Tolstyak" panose="04040A070600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178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187</Words>
  <Application>Microsoft Office PowerPoint</Application>
  <PresentationFormat>Произвольный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                                     Математика важна, Математика нужна,                                                      Математика – наука, Мыслить учит нас она.  </vt:lpstr>
      <vt:lpstr>Презентация PowerPoint</vt:lpstr>
      <vt:lpstr>Презентация PowerPoint</vt:lpstr>
      <vt:lpstr>Презентация PowerPoint</vt:lpstr>
      <vt:lpstr>                                                   Занимайся и старайся, не ленись.                             Все получитя, конечно, у тебя.                            И со знаниям будешь ты всегда. </vt:lpstr>
      <vt:lpstr>            Парциальная программа </vt:lpstr>
      <vt:lpstr>Презентация PowerPoint</vt:lpstr>
      <vt:lpstr>Презентация PowerPoint</vt:lpstr>
      <vt:lpstr>Презентация PowerPoint</vt:lpstr>
      <vt:lpstr>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elenavyazovskaya@mail.ru</dc:creator>
  <cp:lastModifiedBy>Home</cp:lastModifiedBy>
  <cp:revision>61</cp:revision>
  <dcterms:created xsi:type="dcterms:W3CDTF">2018-02-24T06:49:29Z</dcterms:created>
  <dcterms:modified xsi:type="dcterms:W3CDTF">2023-04-05T07:05:01Z</dcterms:modified>
</cp:coreProperties>
</file>