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6524" y="620689"/>
            <a:ext cx="7577964" cy="136815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entury Schoolbook" pitchFamily="18" charset="0"/>
              </a:rPr>
              <a:t>Уильям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  <a:latin typeface="Century Schoolbook" pitchFamily="18" charset="0"/>
              </a:rPr>
              <a:t>Голдинг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entury Schoolbook" pitchFamily="18" charset="0"/>
              </a:rPr>
              <a:t> «Повелитель мух»</a:t>
            </a:r>
            <a:r>
              <a:rPr lang="ru-RU" b="1" dirty="0" smtClean="0">
                <a:latin typeface="Century Schoolbook" pitchFamily="18" charset="0"/>
              </a:rPr>
              <a:t/>
            </a:r>
            <a:br>
              <a:rPr lang="ru-RU" b="1" dirty="0" smtClean="0">
                <a:latin typeface="Century Schoolbook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Century Schoolbook" pitchFamily="18" charset="0"/>
              </a:rPr>
              <a:t>Детская робинзонада, или Как остаться человеком</a:t>
            </a:r>
            <a:endParaRPr lang="ru-RU" b="1" dirty="0">
              <a:solidFill>
                <a:srgbClr val="C00000"/>
              </a:solidFill>
              <a:latin typeface="Century Schoolbook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930607"/>
            <a:ext cx="6400800" cy="648072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Century Schoolbook" pitchFamily="18" charset="0"/>
              </a:rPr>
              <a:t>Исследовательский проект (6-7 класс)</a:t>
            </a:r>
            <a:endParaRPr lang="ru-RU" dirty="0">
              <a:solidFill>
                <a:schemeClr val="tx1"/>
              </a:solidFill>
              <a:latin typeface="Century Schoolbook" pitchFamily="18" charset="0"/>
            </a:endParaRPr>
          </a:p>
        </p:txBody>
      </p:sp>
      <p:pic>
        <p:nvPicPr>
          <p:cNvPr id="2050" name="Picture 2" descr="C:\Users\USER\Desktop\Картинки\GZv8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2"/>
            <a:ext cx="4392488" cy="3230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126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/>
          <a:lstStyle/>
          <a:p>
            <a:r>
              <a:rPr lang="ru-RU" b="1" dirty="0" smtClean="0">
                <a:latin typeface="Century Schoolbook" pitchFamily="18" charset="0"/>
              </a:rPr>
              <a:t>Вывод </a:t>
            </a:r>
            <a:endParaRPr lang="ru-RU" b="1" dirty="0">
              <a:latin typeface="Century Schoolbook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760640"/>
          </a:xfrm>
        </p:spPr>
        <p:txBody>
          <a:bodyPr>
            <a:normAutofit fontScale="92500"/>
          </a:bodyPr>
          <a:lstStyle/>
          <a:p>
            <a:pPr marL="0" indent="457200" algn="just">
              <a:buNone/>
            </a:pPr>
            <a:r>
              <a:rPr lang="ru-RU" dirty="0" smtClean="0">
                <a:latin typeface="Century Schoolbook" pitchFamily="18" charset="0"/>
              </a:rPr>
              <a:t>Каждый из героев играет ключевую роль в романе. Писатель показывает, как, оказавшись на острове, дети начинают подражать поведению взрослых: выбирают главного, определяют обязанности и т.д. У каждого персонажа свои мотивы поведения и поступков: кто-то руководствуется разумом, а кто-то – животными инстинктами. В дальнейшем безнаказанность и безнадзорность заставляет показаться в безобидных на первый взгляд героях греховное, звериное начало.</a:t>
            </a:r>
            <a:endParaRPr lang="ru-RU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119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entury Schoolbook" pitchFamily="18" charset="0"/>
              </a:rPr>
              <a:t>Символы романа</a:t>
            </a:r>
            <a:endParaRPr lang="ru-RU" b="1" dirty="0"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00" y="620688"/>
            <a:ext cx="9113199" cy="6237312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solidFill>
                  <a:srgbClr val="C00000"/>
                </a:solidFill>
                <a:latin typeface="Century Schoolbook" pitchFamily="18" charset="0"/>
              </a:rPr>
              <a:t>Рог-раковина</a:t>
            </a:r>
            <a:r>
              <a:rPr lang="ru-RU" dirty="0" smtClean="0">
                <a:latin typeface="Century Schoolbook" pitchFamily="18" charset="0"/>
              </a:rPr>
              <a:t> – </a:t>
            </a:r>
            <a:r>
              <a:rPr lang="ru-RU" sz="2400" dirty="0" smtClean="0">
                <a:latin typeface="Century Schoolbook" pitchFamily="18" charset="0"/>
              </a:rPr>
              <a:t>символ порядка </a:t>
            </a:r>
            <a:r>
              <a:rPr lang="ru-RU" sz="2400" dirty="0">
                <a:latin typeface="Century Schoolbook" pitchFamily="18" charset="0"/>
              </a:rPr>
              <a:t>и власти. Р</a:t>
            </a:r>
            <a:r>
              <a:rPr lang="ru-RU" sz="2400" dirty="0" smtClean="0">
                <a:latin typeface="Century Schoolbook" pitchFamily="18" charset="0"/>
              </a:rPr>
              <a:t>ог </a:t>
            </a:r>
            <a:r>
              <a:rPr lang="ru-RU" sz="2400" dirty="0">
                <a:latin typeface="Century Schoolbook" pitchFamily="18" charset="0"/>
              </a:rPr>
              <a:t>разбивается, что символизирует разрушение </a:t>
            </a:r>
            <a:r>
              <a:rPr lang="ru-RU" sz="2400" dirty="0" smtClean="0">
                <a:latin typeface="Century Schoolbook" pitchFamily="18" charset="0"/>
              </a:rPr>
              <a:t>порядка.</a:t>
            </a:r>
          </a:p>
          <a:p>
            <a:pPr algn="just"/>
            <a:r>
              <a:rPr lang="ru-RU" dirty="0" smtClean="0">
                <a:solidFill>
                  <a:srgbClr val="C00000"/>
                </a:solidFill>
                <a:latin typeface="Century Schoolbook" pitchFamily="18" charset="0"/>
              </a:rPr>
              <a:t>Огонь</a:t>
            </a:r>
            <a:r>
              <a:rPr lang="ru-RU" dirty="0" smtClean="0">
                <a:latin typeface="Century Schoolbook" pitchFamily="18" charset="0"/>
              </a:rPr>
              <a:t> – </a:t>
            </a:r>
            <a:r>
              <a:rPr lang="ru-RU" sz="2400" dirty="0" smtClean="0">
                <a:latin typeface="Century Schoolbook" pitchFamily="18" charset="0"/>
              </a:rPr>
              <a:t>символ цивилизации (поддерживается Ральфом, крадется Джеком). Далее – символ разрушительной силы, хаоса (травля Ральфа, пожар на острове).</a:t>
            </a:r>
          </a:p>
          <a:p>
            <a:pPr algn="just"/>
            <a:r>
              <a:rPr lang="ru-RU" dirty="0" smtClean="0">
                <a:solidFill>
                  <a:srgbClr val="C00000"/>
                </a:solidFill>
                <a:latin typeface="Century Schoolbook" pitchFamily="18" charset="0"/>
              </a:rPr>
              <a:t>Маска</a:t>
            </a:r>
            <a:r>
              <a:rPr lang="ru-RU" dirty="0" smtClean="0">
                <a:latin typeface="Century Schoolbook" pitchFamily="18" charset="0"/>
              </a:rPr>
              <a:t> – </a:t>
            </a:r>
            <a:r>
              <a:rPr lang="ru-RU" sz="2400" dirty="0" smtClean="0">
                <a:latin typeface="Century Schoolbook" pitchFamily="18" charset="0"/>
              </a:rPr>
              <a:t>символ вседозволенности и ухода от ответственности (раскрашенное для охоты лицо Джека).</a:t>
            </a:r>
          </a:p>
          <a:p>
            <a:pPr algn="just"/>
            <a:r>
              <a:rPr lang="ru-RU" dirty="0" smtClean="0">
                <a:solidFill>
                  <a:srgbClr val="C00000"/>
                </a:solidFill>
                <a:latin typeface="Century Schoolbook" pitchFamily="18" charset="0"/>
              </a:rPr>
              <a:t>Очки </a:t>
            </a:r>
            <a:r>
              <a:rPr lang="ru-RU" dirty="0" smtClean="0">
                <a:latin typeface="Century Schoolbook" pitchFamily="18" charset="0"/>
              </a:rPr>
              <a:t>– </a:t>
            </a:r>
            <a:r>
              <a:rPr lang="ru-RU" sz="2400" dirty="0" smtClean="0">
                <a:latin typeface="Century Schoolbook" pitchFamily="18" charset="0"/>
              </a:rPr>
              <a:t>символ разума </a:t>
            </a:r>
            <a:r>
              <a:rPr lang="ru-RU" sz="2400" dirty="0">
                <a:latin typeface="Century Schoolbook" pitchFamily="18" charset="0"/>
              </a:rPr>
              <a:t>и интеллекта. Очки носит </a:t>
            </a:r>
            <a:r>
              <a:rPr lang="ru-RU" sz="2400" dirty="0" err="1">
                <a:latin typeface="Century Schoolbook" pitchFamily="18" charset="0"/>
              </a:rPr>
              <a:t>Хрюша</a:t>
            </a:r>
            <a:r>
              <a:rPr lang="ru-RU" sz="2400" dirty="0">
                <a:latin typeface="Century Schoolbook" pitchFamily="18" charset="0"/>
              </a:rPr>
              <a:t>, </a:t>
            </a:r>
            <a:r>
              <a:rPr lang="ru-RU" sz="2400" dirty="0" smtClean="0">
                <a:latin typeface="Century Schoolbook" pitchFamily="18" charset="0"/>
              </a:rPr>
              <a:t>который символизирует собой интеллект </a:t>
            </a:r>
            <a:r>
              <a:rPr lang="ru-RU" sz="2400" dirty="0">
                <a:latin typeface="Century Schoolbook" pitchFamily="18" charset="0"/>
              </a:rPr>
              <a:t>и разум. Его смерть </a:t>
            </a:r>
            <a:r>
              <a:rPr lang="ru-RU" sz="2400" dirty="0" smtClean="0">
                <a:latin typeface="Century Schoolbook" pitchFamily="18" charset="0"/>
              </a:rPr>
              <a:t>– это </a:t>
            </a:r>
            <a:r>
              <a:rPr lang="ru-RU" sz="2400" dirty="0">
                <a:latin typeface="Century Schoolbook" pitchFamily="18" charset="0"/>
              </a:rPr>
              <a:t>смерть цивилизации</a:t>
            </a:r>
            <a:r>
              <a:rPr lang="ru-RU" sz="2400" dirty="0" smtClean="0">
                <a:latin typeface="Century Schoolbook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C00000"/>
                </a:solidFill>
                <a:latin typeface="Century Schoolbook" pitchFamily="18" charset="0"/>
              </a:rPr>
              <a:t>Голова свиньи </a:t>
            </a:r>
            <a:r>
              <a:rPr lang="ru-RU" sz="2400" dirty="0" smtClean="0">
                <a:latin typeface="Century Schoolbook" pitchFamily="18" charset="0"/>
              </a:rPr>
              <a:t>– символ первобытного ужаса, дьявольского начала (Повелитель мух – Вельзевул)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8987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633787" cy="30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07190"/>
            <a:ext cx="4432300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 descr="C:\Users\USER\Desktop\Картинки\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7" y="3629569"/>
            <a:ext cx="3788296" cy="274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3158170"/>
            <a:ext cx="3174470" cy="369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2" y="1941314"/>
            <a:ext cx="2974975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955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entury Schoolbook" pitchFamily="18" charset="0"/>
              </a:rPr>
              <a:t>Вывод</a:t>
            </a:r>
            <a:endParaRPr lang="ru-RU" b="1" dirty="0"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964488" cy="4525963"/>
          </a:xfrm>
        </p:spPr>
        <p:txBody>
          <a:bodyPr/>
          <a:lstStyle/>
          <a:p>
            <a:pPr algn="just"/>
            <a:r>
              <a:rPr lang="ru-RU" dirty="0" smtClean="0">
                <a:latin typeface="Century Schoolbook" pitchFamily="18" charset="0"/>
              </a:rPr>
              <a:t>Символы романа так или иначе соотносятся с его героями и появляются по мере пребывания детей на острове. Свиная голова становится пиком, так как символизирует первую пролитую кровь и начало превращения детей из людей в дикарей.</a:t>
            </a:r>
            <a:endParaRPr lang="ru-RU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368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Century Schoolbook" pitchFamily="18" charset="0"/>
              </a:rPr>
              <a:t>Почему дети стали дикарями?</a:t>
            </a:r>
            <a:endParaRPr lang="ru-RU" b="1" dirty="0"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latin typeface="Century Schoolbook" pitchFamily="18" charset="0"/>
              </a:rPr>
              <a:t>1. Инстинкт выживания</a:t>
            </a:r>
          </a:p>
          <a:p>
            <a:r>
              <a:rPr lang="ru-RU" dirty="0" smtClean="0">
                <a:latin typeface="Century Schoolbook" pitchFamily="18" charset="0"/>
              </a:rPr>
              <a:t>2. Голод</a:t>
            </a:r>
          </a:p>
          <a:p>
            <a:r>
              <a:rPr lang="ru-RU" dirty="0" smtClean="0">
                <a:latin typeface="Century Schoolbook" pitchFamily="18" charset="0"/>
              </a:rPr>
              <a:t>3. Страх</a:t>
            </a:r>
          </a:p>
          <a:p>
            <a:r>
              <a:rPr lang="ru-RU" dirty="0" smtClean="0">
                <a:latin typeface="Century Schoolbook" pitchFamily="18" charset="0"/>
              </a:rPr>
              <a:t>4. Зависть</a:t>
            </a:r>
          </a:p>
          <a:p>
            <a:r>
              <a:rPr lang="ru-RU" dirty="0" smtClean="0">
                <a:latin typeface="Century Schoolbook" pitchFamily="18" charset="0"/>
              </a:rPr>
              <a:t>5. Жестокость</a:t>
            </a:r>
          </a:p>
          <a:p>
            <a:r>
              <a:rPr lang="ru-RU" dirty="0" smtClean="0">
                <a:latin typeface="Century Schoolbook" pitchFamily="18" charset="0"/>
              </a:rPr>
              <a:t>6. Вседозволенность</a:t>
            </a:r>
          </a:p>
          <a:p>
            <a:r>
              <a:rPr lang="ru-RU" dirty="0" smtClean="0">
                <a:latin typeface="Century Schoolbook" pitchFamily="18" charset="0"/>
              </a:rPr>
              <a:t>7. </a:t>
            </a:r>
            <a:r>
              <a:rPr lang="ru-RU" dirty="0">
                <a:latin typeface="Century Schoolbook" pitchFamily="18" charset="0"/>
              </a:rPr>
              <a:t>Н</a:t>
            </a:r>
            <a:r>
              <a:rPr lang="ru-RU" dirty="0" smtClean="0">
                <a:latin typeface="Century Schoolbook" pitchFamily="18" charset="0"/>
              </a:rPr>
              <a:t>еумение сдерживать эмоции и чувства</a:t>
            </a:r>
            <a:endParaRPr lang="ru-RU" dirty="0">
              <a:latin typeface="Century Schoolbook" pitchFamily="18" charset="0"/>
            </a:endParaRPr>
          </a:p>
        </p:txBody>
      </p:sp>
      <p:pic>
        <p:nvPicPr>
          <p:cNvPr id="7170" name="Picture 2" descr="C:\Users\USER\Desktop\Картинки\мух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66916"/>
            <a:ext cx="4208334" cy="3693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728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844824"/>
            <a:ext cx="8218487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0"/>
            <a:ext cx="864096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entury Schoolbook" pitchFamily="18" charset="0"/>
              </a:rPr>
              <a:t>Существование детей на острове</a:t>
            </a:r>
            <a:endParaRPr lang="ru-RU" b="1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41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entury Schoolbook" pitchFamily="18" charset="0"/>
              </a:rPr>
              <a:t>Вывод</a:t>
            </a:r>
            <a:endParaRPr lang="ru-RU" b="1" dirty="0">
              <a:latin typeface="Century Schoolbook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752528"/>
          </a:xfrm>
        </p:spPr>
        <p:txBody>
          <a:bodyPr>
            <a:noAutofit/>
          </a:bodyPr>
          <a:lstStyle/>
          <a:p>
            <a:pPr marL="0" indent="457200" algn="just">
              <a:buNone/>
            </a:pPr>
            <a:r>
              <a:rPr lang="ru-RU" sz="2800" dirty="0" smtClean="0">
                <a:latin typeface="Century Schoolbook" pitchFamily="18" charset="0"/>
              </a:rPr>
              <a:t>Голос разума, державший детей в культурных рамках, постепенно стал заглушаться более сильным фактором – голодом, испытав который, дети превратились из цивилизованных людей в дикарей, для коих охота и убийство стали образом жизни. </a:t>
            </a:r>
            <a:endParaRPr lang="ru-RU" sz="2800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4584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66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entury Schoolbook" pitchFamily="18" charset="0"/>
              </a:rPr>
              <a:t>Финал произведения</a:t>
            </a:r>
            <a:endParaRPr lang="ru-RU" b="1" dirty="0"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6021288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buNone/>
            </a:pPr>
            <a:r>
              <a:rPr lang="ru-RU" dirty="0">
                <a:latin typeface="Century Schoolbook" pitchFamily="18" charset="0"/>
              </a:rPr>
              <a:t>Заканчивая роман, автор оставляет финал открытым: да, дети спасены, но спасен ли мир и что будет с человеком, если в душе уже посеяны зерна ненависти и страха? И это одна из главных проблем человечества. </a:t>
            </a:r>
            <a:endParaRPr lang="ru-RU" dirty="0">
              <a:latin typeface="Century Schoolbook" pitchFamily="18" charset="0"/>
            </a:endParaRPr>
          </a:p>
          <a:p>
            <a:pPr marL="0" indent="457200" algn="just">
              <a:buNone/>
            </a:pPr>
            <a:r>
              <a:rPr lang="ru-RU" dirty="0" smtClean="0">
                <a:latin typeface="Century Schoolbook" pitchFamily="18" charset="0"/>
              </a:rPr>
              <a:t>Тем не менее, </a:t>
            </a:r>
            <a:r>
              <a:rPr lang="ru-RU" dirty="0" err="1" smtClean="0">
                <a:latin typeface="Century Schoolbook" pitchFamily="18" charset="0"/>
              </a:rPr>
              <a:t>Голдинг</a:t>
            </a:r>
            <a:r>
              <a:rPr lang="ru-RU" dirty="0" smtClean="0">
                <a:latin typeface="Century Schoolbook" pitchFamily="18" charset="0"/>
              </a:rPr>
              <a:t> все же видит луч надежды в Ральфе, который при встрече со спасителями берет на себя ответственность за случившееся, в то время как Джек, испугавшись ответственности, прячется в тени. </a:t>
            </a:r>
          </a:p>
          <a:p>
            <a:pPr marL="0" indent="457200" algn="just">
              <a:buNone/>
            </a:pPr>
            <a:r>
              <a:rPr lang="ru-RU" dirty="0" smtClean="0">
                <a:latin typeface="Century Schoolbook" pitchFamily="18" charset="0"/>
              </a:rPr>
              <a:t>Встреча с моряками также символична в понимании замысла романа: первым, что видит Ральф, столкнувшись со взрослым, это его ботинки, и только потом его глаза поднимаются к лицу. Так человечество разучилось смотреть вверх, к Богу, и, опустив глаза, потеряло свои ориентиры, погрязнув в войнах.</a:t>
            </a:r>
            <a:endParaRPr lang="ru-RU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58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3"/>
            <a:ext cx="5184576" cy="1920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01" y="2037107"/>
            <a:ext cx="4829962" cy="2760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USER\Desktop\Картинки\in_article_9a2c3c7f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077071"/>
            <a:ext cx="4193195" cy="2795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18899" y="793501"/>
            <a:ext cx="3655461" cy="56673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1. Дети, невинность, наивность, культура, правила</a:t>
            </a:r>
            <a:endParaRPr lang="ru-RU" sz="2400" dirty="0"/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323527" y="3068960"/>
            <a:ext cx="3655461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/>
              <a:t>2. Дикари, страх, ненависть, жажда убийства, вседозволенность</a:t>
            </a:r>
            <a:endParaRPr lang="ru-RU" sz="2400" dirty="0"/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4572000" y="5380888"/>
            <a:ext cx="4176464" cy="5667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3</a:t>
            </a:r>
            <a:r>
              <a:rPr lang="ru-RU" sz="2400" dirty="0" smtClean="0"/>
              <a:t>. Спасение, раскаяние, дети,  невинность, сожаление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712937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Century Schoolbook" pitchFamily="18" charset="0"/>
              </a:rPr>
              <a:t>О чем нас </a:t>
            </a:r>
            <a:r>
              <a:rPr lang="ru-RU" sz="4000" b="1" dirty="0" smtClean="0">
                <a:latin typeface="Century Schoolbook" pitchFamily="18" charset="0"/>
              </a:rPr>
              <a:t>предупреждает автор</a:t>
            </a:r>
            <a:r>
              <a:rPr lang="ru-RU" sz="4000" b="1" dirty="0" smtClean="0">
                <a:latin typeface="Century Schoolbook" pitchFamily="18" charset="0"/>
              </a:rPr>
              <a:t>?</a:t>
            </a:r>
            <a:endParaRPr lang="ru-RU" sz="4000" b="1" dirty="0"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544616"/>
          </a:xfrm>
        </p:spPr>
        <p:txBody>
          <a:bodyPr>
            <a:normAutofit fontScale="92500" lnSpcReduction="20000"/>
          </a:bodyPr>
          <a:lstStyle/>
          <a:p>
            <a:pPr marL="0" indent="457200" algn="just">
              <a:buNone/>
            </a:pPr>
            <a:r>
              <a:rPr lang="ru-RU" dirty="0">
                <a:latin typeface="Century Schoolbook" pitchFamily="18" charset="0"/>
              </a:rPr>
              <a:t>Ч</a:t>
            </a:r>
            <a:r>
              <a:rPr lang="ru-RU" dirty="0" smtClean="0">
                <a:latin typeface="Century Schoolbook" pitchFamily="18" charset="0"/>
              </a:rPr>
              <a:t>итая </a:t>
            </a:r>
            <a:r>
              <a:rPr lang="ru-RU" dirty="0">
                <a:latin typeface="Century Schoolbook" pitchFamily="18" charset="0"/>
              </a:rPr>
              <a:t>«Повелителя мух», человек бессознательно обучается и выбирает добро, любовь, благородство, терпимость, толерантность, так необходимые нашему современному миру! Что же победит? Ведь человек в отличие от зверя – существо моральное, он должен подавлять в себе звериное начало, изгонять его. Сумеет ли? Этот вопрос, адресованный нам из далекого 1954 года, не потерял своей актуальности и поныне. Но </a:t>
            </a:r>
            <a:r>
              <a:rPr lang="ru-RU" dirty="0" err="1">
                <a:latin typeface="Century Schoolbook" pitchFamily="18" charset="0"/>
              </a:rPr>
              <a:t>Голдинг</a:t>
            </a:r>
            <a:r>
              <a:rPr lang="ru-RU" dirty="0">
                <a:latin typeface="Century Schoolbook" pitchFamily="18" charset="0"/>
              </a:rPr>
              <a:t> находит ответ, говоря следующее: «Таким я вижу мир – бескрайнее море зла и маленький огонек надежды, который невозможно погасить».</a:t>
            </a:r>
          </a:p>
        </p:txBody>
      </p:sp>
    </p:spTree>
    <p:extLst>
      <p:ext uri="{BB962C8B-B14F-4D97-AF65-F5344CB8AC3E}">
        <p14:creationId xmlns:p14="http://schemas.microsoft.com/office/powerpoint/2010/main" val="2239360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Century Schoolbook" pitchFamily="18" charset="0"/>
              </a:rPr>
              <a:t>Проблема проекта:</a:t>
            </a:r>
            <a:endParaRPr lang="ru-RU" b="1" dirty="0"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1809" y="1124744"/>
            <a:ext cx="5410944" cy="561662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Century Schoolbook" pitchFamily="18" charset="0"/>
              </a:rPr>
              <a:t>существует </a:t>
            </a:r>
            <a:r>
              <a:rPr lang="ru-RU" dirty="0">
                <a:latin typeface="Century Schoolbook" pitchFamily="18" charset="0"/>
              </a:rPr>
              <a:t>мнение, что зло рождают негативные эмоции, страх за свою жизнь, что злой человек чувствует себя незащищенным и обороняется, поэтому он творит новое зло, при этом либо чувствует свою вину, либо гибнет как личность. Действительно ли это так? Может ли человек, находящийся на грани существования, найти в себе силы и сохранить человечность в своей душе?</a:t>
            </a:r>
          </a:p>
          <a:p>
            <a:endParaRPr lang="ru-RU" dirty="0"/>
          </a:p>
        </p:txBody>
      </p:sp>
      <p:pic>
        <p:nvPicPr>
          <p:cNvPr id="1026" name="Picture 2" descr="C:\Users\USER\Desktop\Картинки\o-o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250297" cy="484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31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ru-RU" dirty="0" smtClean="0">
                <a:latin typeface="Century Schoolbook" pitchFamily="18" charset="0"/>
              </a:rPr>
              <a:t>Цель проекта:</a:t>
            </a:r>
            <a:endParaRPr lang="ru-RU" dirty="0"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4896544" cy="547260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Century Schoolbook" pitchFamily="18" charset="0"/>
              </a:rPr>
              <a:t>проверить </a:t>
            </a:r>
            <a:r>
              <a:rPr lang="ru-RU" dirty="0">
                <a:latin typeface="Century Schoolbook" pitchFamily="18" charset="0"/>
              </a:rPr>
              <a:t>соответствует ли данное мнение действительности, остается ли актуальным восприятие романа «Повелитель мух» как романа-предупреждения.</a:t>
            </a:r>
          </a:p>
          <a:p>
            <a:endParaRPr lang="ru-RU" dirty="0"/>
          </a:p>
        </p:txBody>
      </p:sp>
      <p:pic>
        <p:nvPicPr>
          <p:cNvPr id="3074" name="Picture 2" descr="C:\Users\USER\Desktop\Картинки\o-o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052736"/>
            <a:ext cx="3819665" cy="547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219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ru-RU" b="1" dirty="0" smtClean="0">
                <a:latin typeface="Century Schoolbook" pitchFamily="18" charset="0"/>
              </a:rPr>
              <a:t>План проекта:</a:t>
            </a:r>
            <a:endParaRPr lang="ru-RU" b="1" dirty="0"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856984" cy="5904656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>
                <a:latin typeface="Century Schoolbook" pitchFamily="18" charset="0"/>
              </a:rPr>
              <a:t>1. Объяснить, как в романе проявляются черты антиутопии и робинзонады, а также как они влияют на основной смысл произведения.</a:t>
            </a:r>
          </a:p>
          <a:p>
            <a:pPr algn="just"/>
            <a:r>
              <a:rPr lang="ru-RU" dirty="0" smtClean="0">
                <a:latin typeface="Century Schoolbook" pitchFamily="18" charset="0"/>
              </a:rPr>
              <a:t>2. Рассмотреть образы главных героев и их значение в сюжете.</a:t>
            </a:r>
          </a:p>
          <a:p>
            <a:pPr algn="just"/>
            <a:r>
              <a:rPr lang="ru-RU" dirty="0" smtClean="0">
                <a:latin typeface="Century Schoolbook" pitchFamily="18" charset="0"/>
              </a:rPr>
              <a:t>3. Проанализировать символы романа.</a:t>
            </a:r>
          </a:p>
          <a:p>
            <a:pPr algn="just"/>
            <a:r>
              <a:rPr lang="ru-RU" dirty="0" smtClean="0">
                <a:latin typeface="Century Schoolbook" pitchFamily="18" charset="0"/>
              </a:rPr>
              <a:t>4. Разобраться в причинах «одичания» детей.</a:t>
            </a:r>
          </a:p>
          <a:p>
            <a:pPr algn="just"/>
            <a:r>
              <a:rPr lang="ru-RU" dirty="0" smtClean="0">
                <a:latin typeface="Century Schoolbook" pitchFamily="18" charset="0"/>
              </a:rPr>
              <a:t>5. Объяснить финал произведения и сделать выводы.</a:t>
            </a:r>
            <a:endParaRPr lang="ru-RU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692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/>
          <a:lstStyle/>
          <a:p>
            <a:r>
              <a:rPr lang="ru-RU" b="1" dirty="0" smtClean="0">
                <a:latin typeface="Century Schoolbook" pitchFamily="18" charset="0"/>
              </a:rPr>
              <a:t>Основные определения</a:t>
            </a:r>
            <a:endParaRPr lang="ru-RU" b="1" dirty="0">
              <a:latin typeface="Century Schoolbook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576064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 smtClean="0">
                <a:latin typeface="Century Schoolbook" pitchFamily="18" charset="0"/>
              </a:rPr>
              <a:t>Антиутопия</a:t>
            </a:r>
            <a:r>
              <a:rPr lang="ru-RU" dirty="0" smtClean="0">
                <a:latin typeface="Century Schoolbook" pitchFamily="18" charset="0"/>
              </a:rPr>
              <a:t> </a:t>
            </a:r>
            <a:r>
              <a:rPr lang="ru-RU" dirty="0">
                <a:latin typeface="Century Schoolbook" pitchFamily="18" charset="0"/>
              </a:rPr>
              <a:t>– жанр художественной литературы, описывающий государственный или мировой уклад, в котором при изначальном стремлении к идеальному существованию для всех обитателей складываются негативные тенденции развития.</a:t>
            </a:r>
            <a:endParaRPr lang="ru-RU" dirty="0" smtClean="0">
              <a:latin typeface="Century Schoolbook" pitchFamily="18" charset="0"/>
            </a:endParaRPr>
          </a:p>
          <a:p>
            <a:pPr algn="just"/>
            <a:r>
              <a:rPr lang="ru-RU" b="1" dirty="0" smtClean="0">
                <a:latin typeface="Century Schoolbook" pitchFamily="18" charset="0"/>
              </a:rPr>
              <a:t>Робинзонада</a:t>
            </a:r>
            <a:r>
              <a:rPr lang="ru-RU" dirty="0" smtClean="0">
                <a:latin typeface="Century Schoolbook" pitchFamily="18" charset="0"/>
              </a:rPr>
              <a:t> </a:t>
            </a:r>
            <a:r>
              <a:rPr lang="ru-RU" dirty="0">
                <a:latin typeface="Century Schoolbook" pitchFamily="18" charset="0"/>
              </a:rPr>
              <a:t>-  </a:t>
            </a:r>
            <a:r>
              <a:rPr lang="ru-RU" dirty="0" err="1">
                <a:latin typeface="Century Schoolbook" pitchFamily="18" charset="0"/>
              </a:rPr>
              <a:t>поджанр</a:t>
            </a:r>
            <a:r>
              <a:rPr lang="ru-RU" dirty="0">
                <a:latin typeface="Century Schoolbook" pitchFamily="18" charset="0"/>
              </a:rPr>
              <a:t> приключенческой литературы и кинематографа, который, вслед за романом Даниеля Дефо «Робинзон Крузо» (1719), </a:t>
            </a:r>
            <a:r>
              <a:rPr lang="ru-RU" dirty="0" smtClean="0">
                <a:latin typeface="Century Schoolbook" pitchFamily="18" charset="0"/>
              </a:rPr>
              <a:t>описывает процесс </a:t>
            </a:r>
            <a:r>
              <a:rPr lang="ru-RU" dirty="0">
                <a:latin typeface="Century Schoolbook" pitchFamily="18" charset="0"/>
              </a:rPr>
              <a:t>выживания одного или нескольких людей на необитаемом острове.</a:t>
            </a:r>
          </a:p>
        </p:txBody>
      </p:sp>
    </p:spTree>
    <p:extLst>
      <p:ext uri="{BB962C8B-B14F-4D97-AF65-F5344CB8AC3E}">
        <p14:creationId xmlns:p14="http://schemas.microsoft.com/office/powerpoint/2010/main" val="618587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/>
          <a:lstStyle/>
          <a:p>
            <a:r>
              <a:rPr lang="ru-RU" b="1" dirty="0" smtClean="0">
                <a:latin typeface="Century Schoolbook" pitchFamily="18" charset="0"/>
              </a:rPr>
              <a:t>Основные черты</a:t>
            </a:r>
            <a:endParaRPr lang="ru-RU" b="1" dirty="0">
              <a:latin typeface="Century Schoolbook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95536" y="764704"/>
            <a:ext cx="4040188" cy="639762"/>
          </a:xfrm>
        </p:spPr>
        <p:txBody>
          <a:bodyPr/>
          <a:lstStyle/>
          <a:p>
            <a:pPr algn="ctr"/>
            <a:r>
              <a:rPr lang="ru-RU" dirty="0" smtClean="0">
                <a:latin typeface="Century Schoolbook" pitchFamily="18" charset="0"/>
              </a:rPr>
              <a:t>антиутопия</a:t>
            </a:r>
            <a:endParaRPr lang="ru-RU" dirty="0">
              <a:latin typeface="Century Schoolbook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57200" y="1628800"/>
            <a:ext cx="4040188" cy="5040560"/>
          </a:xfrm>
        </p:spPr>
        <p:txBody>
          <a:bodyPr/>
          <a:lstStyle/>
          <a:p>
            <a:r>
              <a:rPr lang="ru-RU" dirty="0" smtClean="0">
                <a:latin typeface="Century Schoolbook" pitchFamily="18" charset="0"/>
              </a:rPr>
              <a:t>Антитоталитарная направленность текста</a:t>
            </a:r>
          </a:p>
          <a:p>
            <a:r>
              <a:rPr lang="ru-RU" dirty="0" smtClean="0">
                <a:latin typeface="Century Schoolbook" pitchFamily="18" charset="0"/>
              </a:rPr>
              <a:t>Трагическая развязка</a:t>
            </a:r>
          </a:p>
          <a:p>
            <a:r>
              <a:rPr lang="ru-RU" dirty="0" smtClean="0">
                <a:latin typeface="Century Schoolbook" pitchFamily="18" charset="0"/>
              </a:rPr>
              <a:t>Постановка проблемы «человек-общество»</a:t>
            </a:r>
          </a:p>
          <a:p>
            <a:r>
              <a:rPr lang="ru-RU" dirty="0" smtClean="0">
                <a:latin typeface="Century Schoolbook" pitchFamily="18" charset="0"/>
              </a:rPr>
              <a:t>Развитие действия в закрытом пространстве</a:t>
            </a:r>
          </a:p>
          <a:p>
            <a:r>
              <a:rPr lang="ru-RU" dirty="0" smtClean="0">
                <a:latin typeface="Century Schoolbook" pitchFamily="18" charset="0"/>
              </a:rPr>
              <a:t>Наличие фантастического элемента</a:t>
            </a:r>
            <a:endParaRPr lang="ru-RU" dirty="0">
              <a:latin typeface="Century Schoolbook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4008" y="764704"/>
            <a:ext cx="4041775" cy="639762"/>
          </a:xfrm>
        </p:spPr>
        <p:txBody>
          <a:bodyPr/>
          <a:lstStyle/>
          <a:p>
            <a:pPr algn="ctr"/>
            <a:r>
              <a:rPr lang="ru-RU" dirty="0" smtClean="0">
                <a:latin typeface="Century Schoolbook" pitchFamily="18" charset="0"/>
              </a:rPr>
              <a:t>робинзонада</a:t>
            </a:r>
            <a:endParaRPr lang="ru-RU" dirty="0">
              <a:latin typeface="Century Schoolbook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041775" cy="5040560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Century Schoolbook" pitchFamily="18" charset="0"/>
              </a:rPr>
              <a:t>Попадание героев в непривычную среду, далекую от цивилизации</a:t>
            </a:r>
          </a:p>
          <a:p>
            <a:r>
              <a:rPr lang="ru-RU" dirty="0" smtClean="0">
                <a:latin typeface="Century Schoolbook" pitchFamily="18" charset="0"/>
              </a:rPr>
              <a:t>Раскрытие проблемы «естественного» человека</a:t>
            </a:r>
          </a:p>
          <a:p>
            <a:r>
              <a:rPr lang="ru-RU" dirty="0" smtClean="0">
                <a:latin typeface="Century Schoolbook" pitchFamily="18" charset="0"/>
              </a:rPr>
              <a:t>Демонстрирование процесса выживания на острове, преодоления опасностей и внутренних противоречий</a:t>
            </a:r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30469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ru-RU" b="1" dirty="0" smtClean="0">
                <a:latin typeface="Century Schoolbook" pitchFamily="18" charset="0"/>
              </a:rPr>
              <a:t>Вывод</a:t>
            </a:r>
            <a:endParaRPr lang="ru-RU" b="1" dirty="0">
              <a:latin typeface="Century Schoolbook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1520" y="980728"/>
            <a:ext cx="8435280" cy="514543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latin typeface="Century Schoolbook" pitchFamily="18" charset="0"/>
              </a:rPr>
              <a:t>Роман У. </a:t>
            </a:r>
            <a:r>
              <a:rPr lang="ru-RU" dirty="0" err="1" smtClean="0">
                <a:latin typeface="Century Schoolbook" pitchFamily="18" charset="0"/>
              </a:rPr>
              <a:t>Голдинга</a:t>
            </a:r>
            <a:r>
              <a:rPr lang="ru-RU" dirty="0" smtClean="0">
                <a:latin typeface="Century Schoolbook" pitchFamily="18" charset="0"/>
              </a:rPr>
              <a:t> «Повелитель мух» принято считать антиутопией, так как автором показан губительный процесс обнищания и «озверения» человеческой души, </a:t>
            </a:r>
            <a:r>
              <a:rPr lang="ru-RU" dirty="0" smtClean="0">
                <a:latin typeface="Century Schoolbook" pitchFamily="18" charset="0"/>
              </a:rPr>
              <a:t>оказавшейся </a:t>
            </a:r>
            <a:r>
              <a:rPr lang="ru-RU" dirty="0" smtClean="0">
                <a:latin typeface="Century Schoolbook" pitchFamily="18" charset="0"/>
              </a:rPr>
              <a:t>в цивилизованном «нецивилизованном» обществе. </a:t>
            </a:r>
            <a:r>
              <a:rPr lang="ru-RU" dirty="0" err="1" smtClean="0">
                <a:latin typeface="Century Schoolbook" pitchFamily="18" charset="0"/>
              </a:rPr>
              <a:t>Голдинг</a:t>
            </a:r>
            <a:r>
              <a:rPr lang="ru-RU" dirty="0" smtClean="0">
                <a:latin typeface="Century Schoolbook" pitchFamily="18" charset="0"/>
              </a:rPr>
              <a:t> специально помещает героев на необитаемый остров, чтобы (параллельно с Робинзоном Крузо) показать, как окружающая среда начинает постепенно поглощать и ожесточать невинные детские сердца.</a:t>
            </a:r>
            <a:endParaRPr lang="ru-RU" dirty="0"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885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0"/>
            <a:ext cx="5486400" cy="56673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Century Schoolbook" pitchFamily="18" charset="0"/>
              </a:rPr>
              <a:t>Главные герои романа</a:t>
            </a:r>
            <a:endParaRPr lang="ru-RU" sz="3200" b="1" dirty="0">
              <a:latin typeface="Century Schoolbook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247920" y="4461471"/>
            <a:ext cx="2995736" cy="227989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Century Schoolbook" pitchFamily="18" charset="0"/>
              </a:rPr>
              <a:t>Джек </a:t>
            </a:r>
            <a:r>
              <a:rPr lang="ru-RU" sz="2400" b="1" dirty="0" err="1" smtClean="0">
                <a:latin typeface="Century Schoolbook" pitchFamily="18" charset="0"/>
              </a:rPr>
              <a:t>Меридью</a:t>
            </a:r>
            <a:endParaRPr lang="ru-RU" sz="2400" b="1" dirty="0" smtClean="0">
              <a:latin typeface="Century Schoolbook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entury Schoolbook" pitchFamily="18" charset="0"/>
              </a:rPr>
              <a:t>Диктатура и агрессия</a:t>
            </a:r>
          </a:p>
          <a:p>
            <a:endParaRPr lang="ru-RU" sz="2400" dirty="0">
              <a:latin typeface="Century Schoolbook" pitchFamily="18" charset="0"/>
            </a:endParaRPr>
          </a:p>
        </p:txBody>
      </p:sp>
      <p:pic>
        <p:nvPicPr>
          <p:cNvPr id="4098" name="Picture 2" descr="C:\Users\USER\Desktop\Картинки\6d892b0ef1fe8842c10564adb9a371b4--the-fly-lo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836712"/>
            <a:ext cx="224790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Картинки\635424932836548062_ralp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836712"/>
            <a:ext cx="3110325" cy="404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Картинки\main_джек_меридь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20" y="836712"/>
            <a:ext cx="3024336" cy="35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4"/>
          <p:cNvSpPr txBox="1">
            <a:spLocks/>
          </p:cNvSpPr>
          <p:nvPr/>
        </p:nvSpPr>
        <p:spPr>
          <a:xfrm>
            <a:off x="3563888" y="5023884"/>
            <a:ext cx="2808312" cy="1717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entury Schoolbook" pitchFamily="18" charset="0"/>
              </a:rPr>
              <a:t>Ральф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Century Schoolbook" pitchFamily="18" charset="0"/>
              </a:rPr>
              <a:t>Цивилизация и культура</a:t>
            </a:r>
            <a:endParaRPr lang="ru-RU" sz="2800" b="1" dirty="0">
              <a:solidFill>
                <a:schemeClr val="tx2"/>
              </a:solidFill>
              <a:latin typeface="Century Schoolbook" pitchFamily="18" charset="0"/>
            </a:endParaRPr>
          </a:p>
        </p:txBody>
      </p:sp>
      <p:sp>
        <p:nvSpPr>
          <p:cNvPr id="11" name="Текст 4"/>
          <p:cNvSpPr txBox="1">
            <a:spLocks/>
          </p:cNvSpPr>
          <p:nvPr/>
        </p:nvSpPr>
        <p:spPr>
          <a:xfrm>
            <a:off x="6660232" y="4541525"/>
            <a:ext cx="2483768" cy="2199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err="1" smtClean="0">
                <a:latin typeface="Century Schoolbook" pitchFamily="18" charset="0"/>
              </a:rPr>
              <a:t>Хрюша</a:t>
            </a:r>
            <a:endParaRPr lang="ru-RU" sz="2400" b="1" dirty="0" smtClean="0">
              <a:latin typeface="Century Schoolbook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itchFamily="18" charset="0"/>
              </a:rPr>
              <a:t>Рациональность и интеллект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987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15550" cy="56673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Century Schoolbook" pitchFamily="18" charset="0"/>
              </a:rPr>
              <a:t>Другие ключевые персонажи</a:t>
            </a:r>
            <a:endParaRPr lang="ru-RU" sz="3600" b="1" dirty="0">
              <a:latin typeface="Century Schoolbook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85339" y="4077072"/>
            <a:ext cx="4051054" cy="259228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 smtClean="0">
                <a:latin typeface="Century Schoolbook" pitchFamily="18" charset="0"/>
              </a:rPr>
              <a:t>Саймон</a:t>
            </a:r>
            <a:endParaRPr lang="ru-RU" sz="2000" b="1" dirty="0" smtClean="0">
              <a:latin typeface="Century Schoolbook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entury Schoolbook" pitchFamily="18" charset="0"/>
              </a:rPr>
              <a:t>Жертва обезумевшей толпы</a:t>
            </a:r>
            <a:endParaRPr lang="ru-RU" sz="3200" b="1" dirty="0">
              <a:solidFill>
                <a:srgbClr val="FF0000"/>
              </a:solidFill>
              <a:latin typeface="Century Schoolbook" pitchFamily="18" charset="0"/>
            </a:endParaRPr>
          </a:p>
        </p:txBody>
      </p:sp>
      <p:pic>
        <p:nvPicPr>
          <p:cNvPr id="5122" name="Picture 2" descr="C:\Users\USER\Desktop\Картинки\jbd-fliegen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056881" cy="3132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Картинки\2790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02" y="764704"/>
            <a:ext cx="3908376" cy="314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Текст 6"/>
          <p:cNvSpPr txBox="1">
            <a:spLocks/>
          </p:cNvSpPr>
          <p:nvPr/>
        </p:nvSpPr>
        <p:spPr>
          <a:xfrm>
            <a:off x="4788024" y="4077072"/>
            <a:ext cx="4051054" cy="2592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Century Schoolbook" pitchFamily="18" charset="0"/>
              </a:rPr>
              <a:t>Малыши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Century Schoolbook" pitchFamily="18" charset="0"/>
              </a:rPr>
              <a:t>Неокрепшие умы, не умеющие делать выбор между добром и злом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Century Schoolboo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235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930</Words>
  <Application>Microsoft Office PowerPoint</Application>
  <PresentationFormat>Экран (4:3)</PresentationFormat>
  <Paragraphs>70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Уильям Голдинг «Повелитель мух» Детская робинзонада, или Как остаться человеком</vt:lpstr>
      <vt:lpstr>Проблема проекта:</vt:lpstr>
      <vt:lpstr>Цель проекта:</vt:lpstr>
      <vt:lpstr>План проекта:</vt:lpstr>
      <vt:lpstr>Основные определения</vt:lpstr>
      <vt:lpstr>Основные черты</vt:lpstr>
      <vt:lpstr>Вывод</vt:lpstr>
      <vt:lpstr>Главные герои романа</vt:lpstr>
      <vt:lpstr>Другие ключевые персонажи</vt:lpstr>
      <vt:lpstr>Вывод </vt:lpstr>
      <vt:lpstr>Символы романа</vt:lpstr>
      <vt:lpstr>Презентация PowerPoint</vt:lpstr>
      <vt:lpstr>Вывод</vt:lpstr>
      <vt:lpstr>Почему дети стали дикарями?</vt:lpstr>
      <vt:lpstr>Существование детей на острове</vt:lpstr>
      <vt:lpstr>Вывод</vt:lpstr>
      <vt:lpstr>Финал произведения</vt:lpstr>
      <vt:lpstr>1. Дети, невинность, наивность, культура, правила</vt:lpstr>
      <vt:lpstr>О чем нас предупреждает автор?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Уильям Голдинг «Повелитель мух» Робинзонада, или Как остаться человеком</dc:title>
  <dc:creator>USER</dc:creator>
  <cp:lastModifiedBy>USER</cp:lastModifiedBy>
  <cp:revision>22</cp:revision>
  <dcterms:created xsi:type="dcterms:W3CDTF">2019-10-10T06:58:03Z</dcterms:created>
  <dcterms:modified xsi:type="dcterms:W3CDTF">2019-10-12T16:06:55Z</dcterms:modified>
</cp:coreProperties>
</file>