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60" d="100"/>
          <a:sy n="60" d="100"/>
        </p:scale>
        <p:origin x="-786"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1618085-F160-40AB-B635-DC3C6626586E}" type="datetimeFigureOut">
              <a:rPr lang="ru-RU" smtClean="0"/>
              <a:t>12.04.2023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28EFCC7-8FCB-440A-93EE-12AB89F7D262}"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618085-F160-40AB-B635-DC3C6626586E}" type="datetimeFigureOut">
              <a:rPr lang="ru-RU" smtClean="0"/>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618085-F160-40AB-B635-DC3C6626586E}" type="datetimeFigureOut">
              <a:rPr lang="ru-RU" smtClean="0"/>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618085-F160-40AB-B635-DC3C6626586E}" type="datetimeFigureOut">
              <a:rPr lang="ru-RU" smtClean="0"/>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1618085-F160-40AB-B635-DC3C6626586E}" type="datetimeFigureOut">
              <a:rPr lang="ru-RU" smtClean="0"/>
              <a:t>12.04.2023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28EFCC7-8FCB-440A-93EE-12AB89F7D26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1618085-F160-40AB-B635-DC3C6626586E}" type="datetimeFigureOut">
              <a:rPr lang="ru-RU" smtClean="0"/>
              <a:t>12.04.2023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1618085-F160-40AB-B635-DC3C6626586E}" type="datetimeFigureOut">
              <a:rPr lang="ru-RU" smtClean="0"/>
              <a:t>12.04.2023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1618085-F160-40AB-B635-DC3C6626586E}" type="datetimeFigureOut">
              <a:rPr lang="ru-RU" smtClean="0"/>
              <a:t>12.04.2023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618085-F160-40AB-B635-DC3C6626586E}" type="datetimeFigureOut">
              <a:rPr lang="ru-RU" smtClean="0"/>
              <a:t>12.04.2023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1618085-F160-40AB-B635-DC3C6626586E}" type="datetimeFigureOut">
              <a:rPr lang="ru-RU" smtClean="0"/>
              <a:t>12.04.2023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1618085-F160-40AB-B635-DC3C6626586E}" type="datetimeFigureOut">
              <a:rPr lang="ru-RU" smtClean="0"/>
              <a:t>12.04.2023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8EFCC7-8FCB-440A-93EE-12AB89F7D26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618085-F160-40AB-B635-DC3C6626586E}" type="datetimeFigureOut">
              <a:rPr lang="ru-RU" smtClean="0"/>
              <a:t>12.04.2023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8EFCC7-8FCB-440A-93EE-12AB89F7D26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7986714" cy="1643050"/>
          </a:xfrm>
          <a:noFill/>
        </p:spPr>
        <p:txBody>
          <a:bodyPr/>
          <a:lstStyle/>
          <a:p>
            <a:r>
              <a:rPr lang="kk-KZ" dirty="0" smtClean="0"/>
              <a:t>Тема:Функции палитр</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8193" name="Picture 1" descr="C:\Users\user\Desktop\9 мая\slide-29.jpg"/>
          <p:cNvPicPr>
            <a:picLocks noChangeAspect="1" noChangeArrowheads="1"/>
          </p:cNvPicPr>
          <p:nvPr/>
        </p:nvPicPr>
        <p:blipFill>
          <a:blip r:embed="rId2"/>
          <a:srcRect/>
          <a:stretch>
            <a:fillRect/>
          </a:stretch>
        </p:blipFill>
        <p:spPr bwMode="auto">
          <a:xfrm>
            <a:off x="1571604" y="1714488"/>
            <a:ext cx="6242050" cy="4675188"/>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Desktop\9 мая\slide-9.jpg"/>
          <p:cNvPicPr>
            <a:picLocks noChangeAspect="1" noChangeArrowheads="1"/>
          </p:cNvPicPr>
          <p:nvPr/>
        </p:nvPicPr>
        <p:blipFill>
          <a:blip r:embed="rId2"/>
          <a:srcRect/>
          <a:stretch>
            <a:fillRect/>
          </a:stretch>
        </p:blipFill>
        <p:spPr bwMode="auto">
          <a:xfrm>
            <a:off x="428596" y="285728"/>
            <a:ext cx="8145484" cy="61008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Desktop\9 мая\image-24.jpg"/>
          <p:cNvPicPr>
            <a:picLocks noChangeAspect="1" noChangeArrowheads="1"/>
          </p:cNvPicPr>
          <p:nvPr/>
        </p:nvPicPr>
        <p:blipFill>
          <a:blip r:embed="rId2"/>
          <a:srcRect/>
          <a:stretch>
            <a:fillRect/>
          </a:stretch>
        </p:blipFill>
        <p:spPr bwMode="auto">
          <a:xfrm>
            <a:off x="714348" y="571480"/>
            <a:ext cx="7762928" cy="5822195"/>
          </a:xfrm>
          <a:prstGeom prst="rect">
            <a:avLst/>
          </a:prstGeom>
          <a:noFill/>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0" y="214290"/>
            <a:ext cx="4572000" cy="5909310"/>
          </a:xfrm>
          <a:prstGeom prst="rect">
            <a:avLst/>
          </a:prstGeom>
        </p:spPr>
        <p:txBody>
          <a:bodyPr>
            <a:spAutoFit/>
          </a:bodyPr>
          <a:lstStyle/>
          <a:p>
            <a:r>
              <a:rPr lang="ru-RU" dirty="0"/>
              <a:t>Палитра </a:t>
            </a:r>
            <a:r>
              <a:rPr lang="ru-RU" i="1" dirty="0"/>
              <a:t>Кисти</a:t>
            </a:r>
            <a:r>
              <a:rPr lang="ru-RU" dirty="0"/>
              <a:t> является одной из основных. Ее особенность в том, что относится она не только к «кистям», а ко всем инструментам, предназначенным для редактирования. Эта палитра позволяет настроить зону действия текущего инструмента (для кисти это соответствует ее диаметру).</a:t>
            </a:r>
          </a:p>
          <a:p>
            <a:r>
              <a:rPr lang="ru-RU" dirty="0"/>
              <a:t>Поскольку задавать или изменять размер зоны действия инструмента приходится очень часто, стоит расположить палитру </a:t>
            </a:r>
            <a:r>
              <a:rPr lang="ru-RU" i="1" dirty="0"/>
              <a:t>Кисти</a:t>
            </a:r>
            <a:r>
              <a:rPr lang="ru-RU" dirty="0"/>
              <a:t> в наиболее удобном месте. Размеры и параметры всех имеющихся кистей могут быть отредактированы.</a:t>
            </a:r>
          </a:p>
          <a:p>
            <a:r>
              <a:rPr lang="ru-RU" dirty="0"/>
              <a:t>Вход в режим редактирования кисти выполняют двойным щелчком на ее изображении в палитре. Щелчок при нажатой клавише </a:t>
            </a:r>
            <a:r>
              <a:rPr lang="ru-RU" dirty="0" err="1"/>
              <a:t>CTRLуничтожает</a:t>
            </a:r>
            <a:r>
              <a:rPr lang="ru-RU" dirty="0"/>
              <a:t> кисть. Двойной щелчок на свободном месте палитры открывает диалоговое окно формирования новой </a:t>
            </a:r>
            <a:r>
              <a:rPr lang="ru-RU" dirty="0" err="1"/>
              <a:t>кисти.</a:t>
            </a:r>
            <a:r>
              <a:rPr lang="ru-RU" i="1" dirty="0" err="1"/>
              <a:t>Кисть</a:t>
            </a:r>
            <a:r>
              <a:rPr lang="ru-RU" dirty="0"/>
              <a:t> с новыми свойствами добавляется в палитру.</a:t>
            </a:r>
          </a:p>
        </p:txBody>
      </p:sp>
      <p:pic>
        <p:nvPicPr>
          <p:cNvPr id="31746" name="Picture 2" descr="C:\Users\user\Desktop\9 мая\Inv_gamma_pdf.svg.png"/>
          <p:cNvPicPr>
            <a:picLocks noChangeAspect="1" noChangeArrowheads="1"/>
          </p:cNvPicPr>
          <p:nvPr/>
        </p:nvPicPr>
        <p:blipFill>
          <a:blip r:embed="rId2"/>
          <a:srcRect/>
          <a:stretch>
            <a:fillRect/>
          </a:stretch>
        </p:blipFill>
        <p:spPr bwMode="auto">
          <a:xfrm>
            <a:off x="4786314" y="1928802"/>
            <a:ext cx="3750425" cy="3000340"/>
          </a:xfrm>
          <a:prstGeom prst="rect">
            <a:avLst/>
          </a:prstGeom>
          <a:noFill/>
        </p:spPr>
      </p:pic>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Desktop\9 мая\slide-18.jpg"/>
          <p:cNvPicPr>
            <a:picLocks noChangeAspect="1" noChangeArrowheads="1"/>
          </p:cNvPicPr>
          <p:nvPr/>
        </p:nvPicPr>
        <p:blipFill>
          <a:blip r:embed="rId2"/>
          <a:srcRect/>
          <a:stretch>
            <a:fillRect/>
          </a:stretch>
        </p:blipFill>
        <p:spPr bwMode="auto">
          <a:xfrm>
            <a:off x="785786" y="642918"/>
            <a:ext cx="7725784" cy="5786478"/>
          </a:xfrm>
          <a:prstGeom prst="rect">
            <a:avLst/>
          </a:prstGeom>
          <a:noFill/>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user\Desktop\9 мая\slide_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user\Desktop\9 мая\slide_19.jpg"/>
          <p:cNvPicPr>
            <a:picLocks noChangeAspect="1" noChangeArrowheads="1"/>
          </p:cNvPicPr>
          <p:nvPr/>
        </p:nvPicPr>
        <p:blipFill>
          <a:blip r:embed="rId2"/>
          <a:srcRect/>
          <a:stretch>
            <a:fillRect/>
          </a:stretch>
        </p:blipFill>
        <p:spPr bwMode="auto">
          <a:xfrm>
            <a:off x="0" y="285728"/>
            <a:ext cx="9180513" cy="6884988"/>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850109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Плавающие палитры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Lab</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VIEW имеет три часто используемые палитры, которые помещают в любое удобное место на экране: палитра Инструменты, палитра Элементы управления и палитра Функции. Вы можете перемещать их, схватив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мышыо</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за заголовок. Они закрываются так же, как и другие окна в операционной системе. Чтобы вернуть их, используйте функцию Показать палитру ...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Show</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 </a:t>
            </a:r>
            <a:r>
              <a:rPr kumimoji="0" lang="ru-RU" b="0" i="0" u="none" strike="noStrike" cap="none" normalizeH="0" baseline="0" dirty="0" err="1" smtClean="0">
                <a:ln>
                  <a:noFill/>
                </a:ln>
                <a:solidFill>
                  <a:srgbClr val="002060"/>
                </a:solidFill>
                <a:effectLst/>
                <a:latin typeface="Times New Roman" pitchFamily="18" charset="0"/>
                <a:cs typeface="Times New Roman" pitchFamily="18" charset="0"/>
              </a:rPr>
              <a:t>Palette</a:t>
            </a:r>
            <a:r>
              <a:rPr kumimoji="0" lang="ru-RU" b="0" i="0" u="none" strike="noStrike" cap="none" normalizeH="0" baseline="0" dirty="0" smtClean="0">
                <a:ln>
                  <a:noFill/>
                </a:ln>
                <a:solidFill>
                  <a:srgbClr val="002060"/>
                </a:solidFill>
                <a:effectLst/>
                <a:latin typeface="Times New Roman" pitchFamily="18" charset="0"/>
                <a:cs typeface="Times New Roman" pitchFamily="18" charset="0"/>
              </a:rPr>
              <a:t>) в меню Окно.</a:t>
            </a:r>
          </a:p>
        </p:txBody>
      </p:sp>
      <p:pic>
        <p:nvPicPr>
          <p:cNvPr id="7171" name="Picture 3" descr="C:\Users\user\Desktop\9 мая\8f2e98dbff13634010b7aa871f0c3aec-800x.jpg"/>
          <p:cNvPicPr>
            <a:picLocks noChangeAspect="1" noChangeArrowheads="1"/>
          </p:cNvPicPr>
          <p:nvPr/>
        </p:nvPicPr>
        <p:blipFill>
          <a:blip r:embed="rId2"/>
          <a:srcRect/>
          <a:stretch>
            <a:fillRect/>
          </a:stretch>
        </p:blipFill>
        <p:spPr bwMode="auto">
          <a:xfrm>
            <a:off x="1500166" y="1928802"/>
            <a:ext cx="6116667" cy="45875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pic>
        <p:nvPicPr>
          <p:cNvPr id="4097" name="Picture 1" descr="C:\Users\user\Desktop\9 мая\Gamma_plot.svg.png"/>
          <p:cNvPicPr>
            <a:picLocks noChangeAspect="1" noChangeArrowheads="1"/>
          </p:cNvPicPr>
          <p:nvPr/>
        </p:nvPicPr>
        <p:blipFill>
          <a:blip r:embed="rId2"/>
          <a:srcRect/>
          <a:stretch>
            <a:fillRect/>
          </a:stretch>
        </p:blipFill>
        <p:spPr bwMode="auto">
          <a:xfrm>
            <a:off x="928662" y="285728"/>
            <a:ext cx="7715304" cy="6172243"/>
          </a:xfrm>
          <a:prstGeom prst="rect">
            <a:avLst/>
          </a:prstGeom>
          <a:noFill/>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user\Desktop\9 мая\032e8bb7771b9d92820fd4f41f3823aae2.jpg"/>
          <p:cNvPicPr>
            <a:picLocks noChangeAspect="1" noChangeArrowheads="1"/>
          </p:cNvPicPr>
          <p:nvPr/>
        </p:nvPicPr>
        <p:blipFill>
          <a:blip r:embed="rId2"/>
          <a:srcRect/>
          <a:stretch>
            <a:fillRect/>
          </a:stretch>
        </p:blipFill>
        <p:spPr bwMode="auto">
          <a:xfrm>
            <a:off x="500034" y="233224"/>
            <a:ext cx="8246858" cy="6196172"/>
          </a:xfrm>
          <a:prstGeom prst="rect">
            <a:avLst/>
          </a:prstGeom>
          <a:noFill/>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357290" y="857232"/>
            <a:ext cx="6072230" cy="5324535"/>
          </a:xfrm>
          <a:prstGeom prst="rect">
            <a:avLst/>
          </a:prstGeom>
        </p:spPr>
        <p:txBody>
          <a:bodyPr wrap="square">
            <a:spAutoFit/>
          </a:bodyPr>
          <a:lstStyle/>
          <a:p>
            <a:r>
              <a:rPr lang="ru-RU" sz="2000" dirty="0"/>
              <a:t>При запуске </a:t>
            </a:r>
            <a:r>
              <a:rPr lang="ru-RU" sz="2000" dirty="0" err="1"/>
              <a:t>LabVIEW</a:t>
            </a:r>
            <a:r>
              <a:rPr lang="ru-RU" sz="2000" dirty="0"/>
              <a:t> и выборе из меню стартового диалогового окна строки меню </a:t>
            </a:r>
            <a:r>
              <a:rPr lang="ru-RU" sz="2000" b="1" dirty="0" err="1"/>
              <a:t>НовыйÞПустой </a:t>
            </a:r>
            <a:r>
              <a:rPr lang="ru-RU" sz="2000" b="1" dirty="0"/>
              <a:t>ВП</a:t>
            </a:r>
            <a:r>
              <a:rPr lang="ru-RU" sz="2000" dirty="0"/>
              <a:t>(</a:t>
            </a:r>
            <a:r>
              <a:rPr lang="ru-RU" sz="2000" dirty="0" err="1"/>
              <a:t>NewÞBlank </a:t>
            </a:r>
            <a:r>
              <a:rPr lang="ru-RU" sz="2000" dirty="0"/>
              <a:t>VI) открываются два окна, содержащие лицевую панель (рис. 1.1а) и панель блок-диаграммы (рис. 1.1б) виртуального прибора (ВП). В правом верхнем углу каждой панели находится иконка, наложенная на соединительную панель ВП (последняя показана на лицевой панели). В верхней части каждого окна размещена традиционная для приложений </a:t>
            </a:r>
            <a:r>
              <a:rPr lang="ru-RU" sz="2000" dirty="0" err="1"/>
              <a:t>Windows</a:t>
            </a:r>
            <a:r>
              <a:rPr lang="ru-RU" sz="2000" dirty="0"/>
              <a:t> полоса главного меню с одинаковыми для обоих окон пунктами </a:t>
            </a:r>
            <a:r>
              <a:rPr lang="ru-RU" sz="2000" dirty="0" err="1"/>
              <a:t>File</a:t>
            </a:r>
            <a:r>
              <a:rPr lang="ru-RU" sz="2000" dirty="0"/>
              <a:t>, </a:t>
            </a:r>
            <a:r>
              <a:rPr lang="ru-RU" sz="2000" dirty="0" err="1"/>
              <a:t>Edit</a:t>
            </a:r>
            <a:r>
              <a:rPr lang="ru-RU" sz="2000" dirty="0"/>
              <a:t>, </a:t>
            </a:r>
            <a:r>
              <a:rPr lang="ru-RU" sz="2000" dirty="0" err="1"/>
              <a:t>Operate</a:t>
            </a:r>
            <a:r>
              <a:rPr lang="ru-RU" sz="2000" dirty="0"/>
              <a:t>, </a:t>
            </a:r>
            <a:r>
              <a:rPr lang="ru-RU" sz="2000" dirty="0" err="1"/>
              <a:t>Tools</a:t>
            </a:r>
            <a:r>
              <a:rPr lang="ru-RU" sz="2000" dirty="0"/>
              <a:t>, </a:t>
            </a:r>
            <a:r>
              <a:rPr lang="ru-RU" sz="2000" dirty="0" err="1"/>
              <a:t>Browse</a:t>
            </a:r>
            <a:r>
              <a:rPr lang="ru-RU" sz="2000" dirty="0"/>
              <a:t>, </a:t>
            </a:r>
            <a:r>
              <a:rPr lang="ru-RU" sz="2000" dirty="0" err="1"/>
              <a:t>Windows</a:t>
            </a:r>
            <a:r>
              <a:rPr lang="ru-RU" sz="2000" dirty="0"/>
              <a:t> и </a:t>
            </a:r>
            <a:r>
              <a:rPr lang="ru-RU" sz="2000" dirty="0" err="1"/>
              <a:t>Help</a:t>
            </a:r>
            <a:r>
              <a:rPr lang="ru-RU" sz="2000" dirty="0"/>
              <a:t>. Ниже полосы меню расположена полоса инструментальной панели, служащая для запуска и редактирования ВП. Полоса инструментальной панели окна блок-диаграммы отличается дополнительными кнопками для отладки ВП.</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97346"/>
            <a:ext cx="4929190" cy="5909310"/>
          </a:xfrm>
          <a:prstGeom prst="rect">
            <a:avLst/>
          </a:prstGeom>
        </p:spPr>
        <p:txBody>
          <a:bodyPr wrap="square">
            <a:spAutoFit/>
          </a:bodyPr>
          <a:lstStyle/>
          <a:p>
            <a:r>
              <a:rPr lang="ru-RU" dirty="0"/>
              <a:t>Свободное пространство каждой панелей образует рабочую область, снабженную горизонтальной и вертикальной полосами прокрутки. При построении ВП в рабочей области лицевой панели визуально размещаются элементы управления и индикации, формирующие интерфейс пользователя, а на панели блок-диаграммы составляется блок-диаграмма – графический исходный код ВП. Для одновременного отображения данных панелей в левой и правой половинах экрана целесообразно использовать меню </a:t>
            </a:r>
            <a:r>
              <a:rPr lang="ru-RU" b="1" dirty="0" err="1"/>
              <a:t>ОкноÞПанели </a:t>
            </a:r>
            <a:r>
              <a:rPr lang="ru-RU" b="1" dirty="0"/>
              <a:t>слева и справа</a:t>
            </a:r>
            <a:r>
              <a:rPr lang="ru-RU" dirty="0"/>
              <a:t> (</a:t>
            </a:r>
            <a:r>
              <a:rPr lang="ru-RU" dirty="0" err="1"/>
              <a:t>WindowsÞTile Left</a:t>
            </a:r>
            <a:r>
              <a:rPr lang="ru-RU" dirty="0"/>
              <a:t> </a:t>
            </a:r>
            <a:r>
              <a:rPr lang="ru-RU" dirty="0" err="1"/>
              <a:t>and</a:t>
            </a:r>
            <a:r>
              <a:rPr lang="ru-RU" dirty="0"/>
              <a:t> </a:t>
            </a:r>
            <a:r>
              <a:rPr lang="ru-RU" dirty="0" err="1"/>
              <a:t>Right</a:t>
            </a:r>
            <a:r>
              <a:rPr lang="ru-RU" dirty="0"/>
              <a:t>)или нажать "горячую" клавишу "T". Клавиша становится "горячей" при нажатии одновременно с ней одной или более служебных клавиш. В данном случае должна быть нажата клавиша "</a:t>
            </a:r>
            <a:r>
              <a:rPr lang="ru-RU" dirty="0" err="1"/>
              <a:t>Ctrl</a:t>
            </a:r>
            <a:r>
              <a:rPr lang="ru-RU" dirty="0"/>
              <a:t>", далее такое сочетание обозначается</a:t>
            </a:r>
            <a:r>
              <a:rPr lang="ru-RU" b="1" dirty="0"/>
              <a:t>&lt;</a:t>
            </a:r>
            <a:r>
              <a:rPr lang="ru-RU" dirty="0" err="1"/>
              <a:t>Ctrl-T</a:t>
            </a:r>
            <a:r>
              <a:rPr lang="ru-RU" b="1" dirty="0"/>
              <a:t>&gt;</a:t>
            </a:r>
            <a:r>
              <a:rPr lang="ru-RU" dirty="0"/>
              <a:t>. Перечень "горячих" клавиш приведен в приложении 3.</a:t>
            </a:r>
          </a:p>
        </p:txBody>
      </p:sp>
      <p:pic>
        <p:nvPicPr>
          <p:cNvPr id="1029" name="Picture 5" descr="C:\Users\user\Desktop\9 мая\eNBT930nLeQ.jpg"/>
          <p:cNvPicPr>
            <a:picLocks noChangeAspect="1" noChangeArrowheads="1"/>
          </p:cNvPicPr>
          <p:nvPr/>
        </p:nvPicPr>
        <p:blipFill>
          <a:blip r:embed="rId2"/>
          <a:srcRect/>
          <a:stretch>
            <a:fillRect/>
          </a:stretch>
        </p:blipFill>
        <p:spPr bwMode="auto">
          <a:xfrm>
            <a:off x="5008604" y="1500174"/>
            <a:ext cx="4135396" cy="3143272"/>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1285852" y="928670"/>
            <a:ext cx="5929354" cy="5355312"/>
          </a:xfrm>
          <a:prstGeom prst="rect">
            <a:avLst/>
          </a:prstGeom>
        </p:spPr>
        <p:txBody>
          <a:bodyPr wrap="square">
            <a:spAutoFit/>
          </a:bodyPr>
          <a:lstStyle/>
          <a:p>
            <a:r>
              <a:rPr lang="ru-RU" dirty="0"/>
              <a:t>Построение ВП осуществляется с помощью трех вспомогательных палитр: палитры </a:t>
            </a:r>
            <a:r>
              <a:rPr lang="ru-RU" b="1" dirty="0"/>
              <a:t>Элементы управления</a:t>
            </a:r>
            <a:r>
              <a:rPr lang="ru-RU" dirty="0"/>
              <a:t>(</a:t>
            </a:r>
            <a:r>
              <a:rPr lang="ru-RU" dirty="0" err="1"/>
              <a:t>Controls</a:t>
            </a:r>
            <a:r>
              <a:rPr lang="ru-RU" dirty="0"/>
              <a:t> </a:t>
            </a:r>
            <a:r>
              <a:rPr lang="ru-RU" dirty="0" err="1"/>
              <a:t>Palette</a:t>
            </a:r>
            <a:r>
              <a:rPr lang="ru-RU" dirty="0"/>
              <a:t>), палитры </a:t>
            </a:r>
            <a:r>
              <a:rPr lang="ru-RU" b="1" dirty="0"/>
              <a:t>Функции</a:t>
            </a:r>
            <a:r>
              <a:rPr lang="ru-RU" dirty="0"/>
              <a:t>(</a:t>
            </a:r>
            <a:r>
              <a:rPr lang="ru-RU" dirty="0" err="1"/>
              <a:t>Functions</a:t>
            </a:r>
            <a:r>
              <a:rPr lang="ru-RU" dirty="0"/>
              <a:t> </a:t>
            </a:r>
            <a:r>
              <a:rPr lang="ru-RU" dirty="0" err="1"/>
              <a:t>Palette</a:t>
            </a:r>
            <a:r>
              <a:rPr lang="ru-RU" dirty="0"/>
              <a:t>) </a:t>
            </a:r>
            <a:r>
              <a:rPr lang="ru-RU" dirty="0" err="1"/>
              <a:t>ипалитры</a:t>
            </a:r>
            <a:r>
              <a:rPr lang="ru-RU" dirty="0"/>
              <a:t> </a:t>
            </a:r>
            <a:r>
              <a:rPr lang="ru-RU" b="1" dirty="0"/>
              <a:t>Инструменты</a:t>
            </a:r>
            <a:r>
              <a:rPr lang="ru-RU" dirty="0"/>
              <a:t>(</a:t>
            </a:r>
            <a:r>
              <a:rPr lang="ru-RU" dirty="0" err="1"/>
              <a:t>Tools</a:t>
            </a:r>
            <a:r>
              <a:rPr lang="ru-RU" dirty="0"/>
              <a:t> </a:t>
            </a:r>
            <a:r>
              <a:rPr lang="ru-RU" dirty="0" err="1"/>
              <a:t>Palette</a:t>
            </a:r>
            <a:r>
              <a:rPr lang="ru-RU" dirty="0"/>
              <a:t>). Все перечисленные палитры можно вывести для постоянного или временного отображения и разместить в любом месте экрана. Вывод для постоянного отображения осуществляется обычно с помощью разделов меню </a:t>
            </a:r>
            <a:r>
              <a:rPr lang="ru-RU" b="1" dirty="0"/>
              <a:t>Окно</a:t>
            </a:r>
            <a:r>
              <a:rPr lang="ru-RU" dirty="0"/>
              <a:t> (</a:t>
            </a:r>
            <a:r>
              <a:rPr lang="ru-RU" dirty="0" err="1"/>
              <a:t>Window</a:t>
            </a:r>
            <a:r>
              <a:rPr lang="ru-RU" dirty="0"/>
              <a:t>). Так, в частности, при активном окне лицевой панели с помощью строки </a:t>
            </a:r>
            <a:r>
              <a:rPr lang="ru-RU" b="1" dirty="0"/>
              <a:t>Показать палитру элементов управления</a:t>
            </a:r>
            <a:r>
              <a:rPr lang="ru-RU" dirty="0"/>
              <a:t>(</a:t>
            </a:r>
            <a:r>
              <a:rPr lang="ru-RU" dirty="0" err="1"/>
              <a:t>Show</a:t>
            </a:r>
            <a:r>
              <a:rPr lang="ru-RU" dirty="0"/>
              <a:t> </a:t>
            </a:r>
            <a:r>
              <a:rPr lang="ru-RU" dirty="0" err="1"/>
              <a:t>Controls</a:t>
            </a:r>
            <a:r>
              <a:rPr lang="ru-RU" dirty="0"/>
              <a:t> </a:t>
            </a:r>
            <a:r>
              <a:rPr lang="ru-RU" dirty="0" err="1"/>
              <a:t>Palette</a:t>
            </a:r>
            <a:r>
              <a:rPr lang="ru-RU" dirty="0"/>
              <a:t>) меню </a:t>
            </a:r>
            <a:r>
              <a:rPr lang="ru-RU" b="1" dirty="0"/>
              <a:t>Окно</a:t>
            </a:r>
            <a:r>
              <a:rPr lang="ru-RU" dirty="0"/>
              <a:t> (</a:t>
            </a:r>
            <a:r>
              <a:rPr lang="ru-RU" dirty="0" err="1"/>
              <a:t>Window</a:t>
            </a:r>
            <a:r>
              <a:rPr lang="ru-RU" dirty="0"/>
              <a:t>) на эту панель можно вывести палитру элементов, а при активном окне панели блок-диаграммы на нее можно вывести палитру функций, пользуясь строкой </a:t>
            </a:r>
            <a:r>
              <a:rPr lang="ru-RU" b="1" dirty="0"/>
              <a:t>Показать палитру функций</a:t>
            </a:r>
            <a:r>
              <a:rPr lang="ru-RU" dirty="0"/>
              <a:t>(</a:t>
            </a:r>
            <a:r>
              <a:rPr lang="ru-RU" dirty="0" err="1"/>
              <a:t>Show</a:t>
            </a:r>
            <a:r>
              <a:rPr lang="ru-RU" dirty="0"/>
              <a:t> </a:t>
            </a:r>
            <a:r>
              <a:rPr lang="ru-RU" dirty="0" err="1"/>
              <a:t>Functions</a:t>
            </a:r>
            <a:r>
              <a:rPr lang="ru-RU" dirty="0"/>
              <a:t> </a:t>
            </a:r>
            <a:r>
              <a:rPr lang="ru-RU" dirty="0" err="1"/>
              <a:t>Palette</a:t>
            </a:r>
            <a:r>
              <a:rPr lang="ru-RU" dirty="0"/>
              <a:t>) этого же меню. Для вывода палитры инструментов необходимо использовать строку </a:t>
            </a:r>
            <a:r>
              <a:rPr lang="ru-RU" b="1" dirty="0"/>
              <a:t>Показать палитру инструментов</a:t>
            </a:r>
            <a:r>
              <a:rPr lang="ru-RU" dirty="0"/>
              <a:t>(</a:t>
            </a:r>
            <a:r>
              <a:rPr lang="ru-RU" dirty="0" err="1"/>
              <a:t>Show</a:t>
            </a:r>
            <a:r>
              <a:rPr lang="ru-RU" dirty="0"/>
              <a:t> </a:t>
            </a:r>
            <a:r>
              <a:rPr lang="ru-RU" dirty="0" err="1"/>
              <a:t>Tools</a:t>
            </a:r>
            <a:r>
              <a:rPr lang="ru-RU" dirty="0"/>
              <a:t> </a:t>
            </a:r>
            <a:r>
              <a:rPr lang="ru-RU" dirty="0" err="1"/>
              <a:t>Palette</a:t>
            </a:r>
            <a:r>
              <a:rPr lang="ru-RU" dirty="0"/>
              <a:t>) меню </a:t>
            </a:r>
            <a:r>
              <a:rPr lang="ru-RU" b="1" dirty="0"/>
              <a:t>Окно</a:t>
            </a:r>
            <a:r>
              <a:rPr lang="ru-RU" dirty="0"/>
              <a:t>(</a:t>
            </a:r>
            <a:r>
              <a:rPr lang="ru-RU" dirty="0" err="1"/>
              <a:t>Window</a:t>
            </a:r>
            <a:r>
              <a:rPr lang="ru-RU" dirty="0"/>
              <a:t>).</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Desktop\9 мая\slide19-l.jpg"/>
          <p:cNvPicPr>
            <a:picLocks noChangeAspect="1" noChangeArrowheads="1"/>
          </p:cNvPicPr>
          <p:nvPr/>
        </p:nvPicPr>
        <p:blipFill>
          <a:blip r:embed="rId2"/>
          <a:srcRect/>
          <a:stretch>
            <a:fillRect/>
          </a:stretch>
        </p:blipFill>
        <p:spPr bwMode="auto">
          <a:xfrm>
            <a:off x="785786" y="285728"/>
            <a:ext cx="8120118" cy="6090090"/>
          </a:xfrm>
          <a:prstGeom prst="rect">
            <a:avLst/>
          </a:prstGeom>
          <a:noFill/>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142976" y="785794"/>
            <a:ext cx="6286544" cy="5632311"/>
          </a:xfrm>
          <a:prstGeom prst="rect">
            <a:avLst/>
          </a:prstGeom>
        </p:spPr>
        <p:txBody>
          <a:bodyPr wrap="square">
            <a:spAutoFit/>
          </a:bodyPr>
          <a:lstStyle/>
          <a:p>
            <a:r>
              <a:rPr lang="ru-RU" dirty="0"/>
              <a:t>Однако может оказаться, что пользователю будет более удобен временный вывод первых двух палитр, который реализуется как вызов контекстного меню каждой панели с помощью щелчка на ее рабочем пространстве правой кнопкой мыши (ПКМ). Выбор конкретного объекта из палитры элементов или палитры функций производится путем перемещения курсора мыши по разделам палитр. Выбранный объект берется из палитры с помощью щелчка левой кнопкой мыши (ЛКМ) и переносится в заданную область соответствующей панели, после чего фиксируется в этой области повторным щелчком ЛКМ (технология </a:t>
            </a:r>
            <a:r>
              <a:rPr lang="ru-RU" b="1" dirty="0"/>
              <a:t>Перенес и бросил</a:t>
            </a:r>
            <a:r>
              <a:rPr lang="ru-RU" dirty="0"/>
              <a:t> (</a:t>
            </a:r>
            <a:r>
              <a:rPr lang="ru-RU" dirty="0" err="1"/>
              <a:t>Drag</a:t>
            </a:r>
            <a:r>
              <a:rPr lang="ru-RU" dirty="0"/>
              <a:t> </a:t>
            </a:r>
            <a:r>
              <a:rPr lang="ru-RU" dirty="0" err="1"/>
              <a:t>and</a:t>
            </a:r>
            <a:r>
              <a:rPr lang="ru-RU" dirty="0"/>
              <a:t> </a:t>
            </a:r>
            <a:r>
              <a:rPr lang="ru-RU" dirty="0" err="1"/>
              <a:t>Drop</a:t>
            </a:r>
            <a:r>
              <a:rPr lang="ru-RU" dirty="0"/>
              <a:t>)). Эту же операцию можно выполнить с помощью щелчка ЛКМ на выбранном объекте, последующего удержания клавиши во время переноса объекта и отпускания клавиши в момент его фиксации. Такие объекты палитры функций, как </a:t>
            </a:r>
            <a:r>
              <a:rPr lang="ru-RU" b="1" dirty="0"/>
              <a:t>Структуры</a:t>
            </a:r>
            <a:r>
              <a:rPr lang="ru-RU" dirty="0"/>
              <a:t> (</a:t>
            </a:r>
            <a:r>
              <a:rPr lang="ru-RU" dirty="0" err="1"/>
              <a:t>Structures</a:t>
            </a:r>
            <a:r>
              <a:rPr lang="ru-RU" dirty="0"/>
              <a:t>) или строковые константы перед фиксацией могут быть увеличены до необходимых размеров путем рисования модифицированным курсором мыши прямоугольного контура объекта при постоянно нажатой ЛКМ.</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TotalTime>
  <Words>242</Words>
  <Application>Microsoft Office PowerPoint</Application>
  <PresentationFormat>Экран (4:3)</PresentationFormat>
  <Paragraphs>10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Тема:Функции палитр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6</cp:revision>
  <dcterms:created xsi:type="dcterms:W3CDTF">2023-04-12T03:07:58Z</dcterms:created>
  <dcterms:modified xsi:type="dcterms:W3CDTF">2023-04-12T04:03:10Z</dcterms:modified>
</cp:coreProperties>
</file>