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9" r:id="rId4"/>
    <p:sldId id="260" r:id="rId5"/>
    <p:sldId id="261" r:id="rId6"/>
  </p:sldIdLst>
  <p:sldSz cx="6858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27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1532"/>
            <a:ext cx="6858000" cy="3310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6053"/>
            <a:ext cx="5486400" cy="3244615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57246"/>
            <a:ext cx="5486400" cy="12192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49128" y="7686837"/>
            <a:ext cx="1723072" cy="649111"/>
          </a:xfrm>
        </p:spPr>
        <p:txBody>
          <a:bodyPr/>
          <a:lstStyle/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7686838"/>
            <a:ext cx="3660458" cy="64911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3425" y="2543765"/>
            <a:ext cx="1628775" cy="649111"/>
          </a:xfrm>
        </p:spPr>
        <p:txBody>
          <a:bodyPr/>
          <a:lstStyle/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7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66" y="8350865"/>
            <a:ext cx="5967362" cy="145663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766" y="1736951"/>
            <a:ext cx="5962695" cy="605683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9807495"/>
            <a:ext cx="5966460" cy="1327865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0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1532"/>
            <a:ext cx="6858000" cy="3310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339615"/>
            <a:ext cx="5966460" cy="4982164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6487349"/>
            <a:ext cx="5829300" cy="236595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677336"/>
            <a:ext cx="1637348" cy="649111"/>
          </a:xfrm>
        </p:spPr>
        <p:txBody>
          <a:bodyPr/>
          <a:lstStyle>
            <a:lvl1pPr algn="r">
              <a:defRPr/>
            </a:lvl1pPr>
          </a:lstStyle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677336"/>
            <a:ext cx="3622992" cy="64911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677336"/>
            <a:ext cx="500381" cy="649111"/>
          </a:xfrm>
        </p:spPr>
        <p:txBody>
          <a:bodyPr/>
          <a:lstStyle/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843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1532"/>
            <a:ext cx="6858000" cy="3310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339616"/>
            <a:ext cx="5710238" cy="4899972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733424" y="6239588"/>
            <a:ext cx="5395914" cy="7901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7421507"/>
            <a:ext cx="5834064" cy="146002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677336"/>
            <a:ext cx="1637348" cy="649111"/>
          </a:xfrm>
        </p:spPr>
        <p:txBody>
          <a:bodyPr/>
          <a:lstStyle>
            <a:lvl1pPr algn="r">
              <a:defRPr/>
            </a:lvl1pPr>
          </a:lstStyle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674557"/>
            <a:ext cx="3622992" cy="64911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677336"/>
            <a:ext cx="500381" cy="649111"/>
          </a:xfrm>
        </p:spPr>
        <p:txBody>
          <a:bodyPr/>
          <a:lstStyle/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3594" y="1435947"/>
            <a:ext cx="342900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0050" y="5371253"/>
            <a:ext cx="342900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226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1532"/>
            <a:ext cx="6858000" cy="3310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999471"/>
            <a:ext cx="5831087" cy="4465484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44" y="6485896"/>
            <a:ext cx="5830206" cy="177757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673573"/>
            <a:ext cx="1637348" cy="649111"/>
          </a:xfrm>
        </p:spPr>
        <p:txBody>
          <a:bodyPr/>
          <a:lstStyle>
            <a:lvl1pPr algn="r">
              <a:defRPr/>
            </a:lvl1pPr>
          </a:lstStyle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673573"/>
            <a:ext cx="3622992" cy="64911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677336"/>
            <a:ext cx="500381" cy="649111"/>
          </a:xfrm>
        </p:spPr>
        <p:txBody>
          <a:bodyPr/>
          <a:lstStyle/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0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8776" y="1354667"/>
            <a:ext cx="4783454" cy="23179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45771" y="3914809"/>
            <a:ext cx="1920240" cy="109745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5770" y="5163670"/>
            <a:ext cx="1920240" cy="597169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76678" y="3913481"/>
            <a:ext cx="1920240" cy="111383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75586" y="5162788"/>
            <a:ext cx="1920240" cy="597257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1989" y="3898429"/>
            <a:ext cx="1920240" cy="111383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91990" y="5163670"/>
            <a:ext cx="1920240" cy="597169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3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628777" y="1354667"/>
            <a:ext cx="4786488" cy="23029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45770" y="7312606"/>
            <a:ext cx="1920240" cy="121380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45770" y="4145280"/>
            <a:ext cx="1920240" cy="2679644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5770" y="8526406"/>
            <a:ext cx="1920240" cy="260895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8905" y="7312606"/>
            <a:ext cx="1920240" cy="121380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68904" y="4145280"/>
            <a:ext cx="1920240" cy="268419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68144" y="8526404"/>
            <a:ext cx="1920240" cy="260895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5024" y="7312606"/>
            <a:ext cx="1920240" cy="121380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95023" y="4145283"/>
            <a:ext cx="1920240" cy="2682523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94954" y="8526401"/>
            <a:ext cx="1920240" cy="260895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39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0" y="3901440"/>
            <a:ext cx="5966460" cy="72339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76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1532"/>
            <a:ext cx="6858000" cy="331046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4942" y="1328326"/>
            <a:ext cx="1157288" cy="755320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1" y="1326446"/>
            <a:ext cx="4708526" cy="75550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677336"/>
            <a:ext cx="1637348" cy="649111"/>
          </a:xfrm>
        </p:spPr>
        <p:txBody>
          <a:bodyPr/>
          <a:lstStyle>
            <a:lvl1pPr algn="r">
              <a:defRPr/>
            </a:lvl1pPr>
          </a:lstStyle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677336"/>
            <a:ext cx="3622992" cy="64911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49" y="677336"/>
            <a:ext cx="500381" cy="649111"/>
          </a:xfrm>
        </p:spPr>
        <p:txBody>
          <a:bodyPr/>
          <a:lstStyle/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9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2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1532"/>
            <a:ext cx="6858000" cy="3310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339617"/>
            <a:ext cx="5966460" cy="4981218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6474180"/>
            <a:ext cx="5966461" cy="2407349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677336"/>
            <a:ext cx="1637348" cy="649111"/>
          </a:xfrm>
        </p:spPr>
        <p:txBody>
          <a:bodyPr/>
          <a:lstStyle>
            <a:lvl1pPr algn="r">
              <a:defRPr/>
            </a:lvl1pPr>
          </a:lstStyle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677336"/>
            <a:ext cx="3622992" cy="64911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50" y="677336"/>
            <a:ext cx="500380" cy="649111"/>
          </a:xfrm>
        </p:spPr>
        <p:txBody>
          <a:bodyPr/>
          <a:lstStyle/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93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771" y="3901440"/>
            <a:ext cx="2932934" cy="72339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574" y="3901440"/>
            <a:ext cx="2930655" cy="72339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6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5" y="1354667"/>
            <a:ext cx="4783455" cy="23029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60" y="3882315"/>
            <a:ext cx="2762744" cy="146473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" y="5569187"/>
            <a:ext cx="2932934" cy="55661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1764" y="3882315"/>
            <a:ext cx="2760466" cy="146473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574" y="5569187"/>
            <a:ext cx="2930656" cy="55661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8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9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709333"/>
            <a:ext cx="2314575" cy="28448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1327573"/>
            <a:ext cx="3497580" cy="9807787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5554133"/>
            <a:ext cx="2314575" cy="55812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7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709333"/>
            <a:ext cx="3056798" cy="28448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8143" y="1335541"/>
            <a:ext cx="2755676" cy="97998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5554133"/>
            <a:ext cx="3056798" cy="55812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2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9219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8775" y="1358886"/>
            <a:ext cx="4783455" cy="2298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3901440"/>
            <a:ext cx="5966460" cy="723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9172" y="11300181"/>
            <a:ext cx="1603058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8C664-71AB-46B7-9F03-E1E44FD4F07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770" y="11299283"/>
            <a:ext cx="4260533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29187" y="677336"/>
            <a:ext cx="1483043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3C4D8-E9DC-4920-B4BE-86DCE7ED3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0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9179" y="1026694"/>
            <a:ext cx="6047873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«Познание и ребенок» </a:t>
            </a:r>
          </a:p>
          <a:p>
            <a:pPr indent="457200" algn="just"/>
            <a:endParaRPr lang="ru-RU" sz="2000" dirty="0" smtClean="0"/>
          </a:p>
          <a:p>
            <a:pPr indent="457200" algn="just"/>
            <a:r>
              <a:rPr lang="ru-RU" sz="2000" dirty="0" smtClean="0"/>
              <a:t> Стремление узнавать новое, выяснять непонятное о качествах, свойствах предметов, явлений действительности, желание вникнуть в их сущность, найти имеющиеся между ними связи и отношения характеризуют развивающийся познавательный интерес. Основа познавательного интереса – активная мыслительная деятельность. Под её влиянием ребёнок оказывается способен к более длительной и устойчивой сосредоточенности внимания, проявляет самостоятельность при решении умственной или практической задачи. Переживаемые при этом положительные эмоции – удивление, радость успеха, в случае если проявил догадку, получил одобрение взрослых, - создают у ребёнка уверенность в своих силах.</a:t>
            </a:r>
          </a:p>
          <a:p>
            <a:pPr indent="457200" algn="just"/>
            <a:r>
              <a:rPr lang="ru-RU" sz="2000" dirty="0" smtClean="0"/>
              <a:t>Познавательный интерес связан с деятельностью памяти. Вы, конечно, замечали, что дошкольник легче и прочнее запоминает интересный материал, быстрее его воспроизводит. Условием возникновения познавательного интереса является установление связи между имеющимся опытом и вновь приобретаемыми знаниями, нахождение в привычном, хорошо знакомом предмете новых сторон, свойств, отношений.</a:t>
            </a:r>
          </a:p>
          <a:p>
            <a:pPr indent="457200" algn="just"/>
            <a:endParaRPr lang="ru-RU" sz="20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26" y="9116904"/>
            <a:ext cx="4315326" cy="284092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57" y="9002486"/>
            <a:ext cx="4700337" cy="31895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1263" y="1748590"/>
            <a:ext cx="599172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Познавательные интересы дошкольников характеризуются такими качественными особенностями, как широта и устойчивость. Поясню на примерах детей нашей группы. У многих сформированы познавательные интересы. Серёжа интересуется техникой. Умеет включать пылесос, магнитофон, телевизор. На прогулках он подолгу стоит у забора, наблюдая за </a:t>
            </a:r>
            <a:r>
              <a:rPr lang="ru-RU" sz="2000" dirty="0" err="1" smtClean="0"/>
              <a:t>мусоросборной</a:t>
            </a:r>
            <a:r>
              <a:rPr lang="ru-RU" sz="2000" dirty="0" smtClean="0"/>
              <a:t> машиной, за транспортом. Всем играм он предпочитает занятия с конструктором. Сколько вопросов задаёт Серёжа о технике, приборах, машинах! И книги он любит такие, в которых описываются различные сооружения, механизмы, есть соответствующие картинки.</a:t>
            </a:r>
          </a:p>
          <a:p>
            <a:pPr indent="457200" algn="just"/>
            <a:r>
              <a:rPr lang="ru-RU" sz="2000" dirty="0" smtClean="0"/>
              <a:t>Никита не разделяет интересов Серёжи. Он увлекается книгами со сказками. Никита и игры старается всегда организовывать на сказочную тему, и рисует об этом, и увлечённо рассказывает взрослым и детям о героях сказок.</a:t>
            </a:r>
          </a:p>
          <a:p>
            <a:pPr indent="457200" algn="just"/>
            <a:r>
              <a:rPr lang="ru-RU" sz="2000" dirty="0" smtClean="0"/>
              <a:t>Дима – любознательный мальчик. Ему всё интересно: то он расспрашивает о кораблях, то с увлечением рассказывает о дельфинах, передачу о которых смотрел по телевизору, то с удовольствием слушает Никиту, повествующего о сказках</a:t>
            </a:r>
            <a:r>
              <a:rPr lang="ru-RU" sz="2000" smtClean="0"/>
              <a:t>.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0907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1263" y="1748590"/>
            <a:ext cx="5991727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/>
              <a:t>Чем отличаются познавательные интересы Серёжи, Никиты и Димы?</a:t>
            </a:r>
          </a:p>
          <a:p>
            <a:pPr indent="457200" algn="just"/>
            <a:r>
              <a:rPr lang="ru-RU" sz="2000" dirty="0" smtClean="0"/>
              <a:t>Прежде всего содержанием, то есть тем, на какие стороны действительности они направлены. Интересы Димы охватывают разные области действительности, в то время как интересы Никиты и Серёжи более узкие. Что лучше: широкие или узкие по содержанию интересы? Психологи считают, что, чем меньше ребёнок, тем шире должны быть его познавательные интересы, обеспечивающие ему яркие и разнообразные впечатления об окружающей жизни. Впоследствии эти впечатления станут основой для приобретения новых знаний. Разнообразие интересов побуждает ребёнка пробовать свои силы в разных областях знаний, во многих видах деятельности. У Серёжи и Никиты интересы отличаются устойчивостью. А интересы Димы нельзя назвать устойчивыми. Они носят временный характер, возникают как реакция на яркий познавательный материал, необычность ситуации. Влияют же на развитие ребёнка устойчивые интересы, поскольку в них выражается направленность личности, которая определяет поведение, поступки, характер познавательной деятельности</a:t>
            </a:r>
            <a:r>
              <a:rPr lang="ru-RU" sz="2000" dirty="0" smtClean="0"/>
              <a:t>.</a:t>
            </a:r>
          </a:p>
          <a:p>
            <a:pPr indent="457200" algn="just"/>
            <a:r>
              <a:rPr lang="ru-RU" sz="2000" dirty="0"/>
              <a:t>Прочные знания – основа активности ребёнка. Они способствуют проявлению живого интереса к действительности. Недаром народная мудрость гласит: «Любить -  значит знать».</a:t>
            </a:r>
          </a:p>
          <a:p>
            <a:pPr indent="457200" algn="just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5280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1263" y="1748590"/>
            <a:ext cx="599172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/>
              <a:t>Советую </a:t>
            </a:r>
            <a:r>
              <a:rPr lang="ru-RU" sz="2000" dirty="0" smtClean="0"/>
              <a:t>родителям использовать каждую возможность для обогащения ребёнка яркими впечатлениями об окружающей жизни. Очень полезно проводить с детьми прогулки и экскурсии.</a:t>
            </a:r>
          </a:p>
          <a:p>
            <a:pPr indent="457200" algn="just"/>
            <a:r>
              <a:rPr lang="ru-RU" sz="2000" dirty="0" smtClean="0"/>
              <a:t>     Знакомя детей с окружающим миром, чаще прибегайте к приёму сравнения. Благодаря сравнению предметов, явлений действительности, ребёнок глубже познаёт их, выделяет в них новые качества, свойства, что даёт возможность по-иному взглянуть на то, что казалось ему хорошо знакомым.</a:t>
            </a:r>
          </a:p>
          <a:p>
            <a:pPr indent="457200" algn="just"/>
            <a:r>
              <a:rPr lang="ru-RU" sz="2000" dirty="0" smtClean="0"/>
              <a:t>      В дошкольном возрасте детей привлекает всё новое и необычное. Но это не значит, что для развития интереса ребёнка родители постоянно должны сообщать ему новые знания. Важно возбуждать у ребёнка интерес к привычным для него предметам. Например, предложите сыну понаблюдать за одуванчиками. Сколько интересных открытий он сделает! Ребёнок отметит, что одуванчик поворачивает головку за солнцем, а вечером закрывает свой глазок, что на душистый запах цветка слетается много насекомых, что семена растения лёгкие, как </a:t>
            </a:r>
            <a:r>
              <a:rPr lang="ru-RU" sz="2000" dirty="0" err="1" smtClean="0"/>
              <a:t>парашютики</a:t>
            </a:r>
            <a:r>
              <a:rPr lang="ru-RU" sz="2000" dirty="0" smtClean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15" y="8612007"/>
            <a:ext cx="5189621" cy="345282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8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819" t="12989" r="35906" b="16732"/>
          <a:stretch/>
        </p:blipFill>
        <p:spPr>
          <a:xfrm>
            <a:off x="3081449" y="8528508"/>
            <a:ext cx="3551961" cy="3244764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1263" y="1748590"/>
            <a:ext cx="5991727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/>
              <a:t>Познавательный интерес дошкольника отражается в его играх, рисунках, рассказах и других видах творческой деятельности. Поэтому в семье следует создать условия для развития такой деятельности. Так, ваш сын интересуется транспортом. Приобретите ему соответствующие игрушки, смастерите вместе с ним какие-либо модели, помогите развернуть игру, время от времени принимайте в ней участие. Предложите мальчику нарисовать то, что его интересует, поддерживайте беседы на эту тему.</a:t>
            </a:r>
          </a:p>
          <a:p>
            <a:pPr indent="457200" algn="just"/>
            <a:r>
              <a:rPr lang="ru-RU" sz="2000" dirty="0" smtClean="0"/>
              <a:t>Интерес, осуществляемый в деятельности, становится стойким и осознанным.</a:t>
            </a:r>
          </a:p>
          <a:p>
            <a:pPr indent="457200" algn="just"/>
            <a:r>
              <a:rPr lang="ru-RU" sz="2000" dirty="0" smtClean="0"/>
              <a:t>      Пытливость мысли и интересы ребёнка проявляются в вопросах. К детским вопросам необходимо относиться внимательно и бережно. Следует помнить мудрый совет </a:t>
            </a:r>
            <a:r>
              <a:rPr lang="ru-RU" sz="2000" dirty="0" err="1" smtClean="0"/>
              <a:t>В.А.Сухомлинского</a:t>
            </a:r>
            <a:r>
              <a:rPr lang="ru-RU" sz="2000" dirty="0" smtClean="0"/>
              <a:t>: «Умейте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узнал».</a:t>
            </a:r>
          </a:p>
          <a:p>
            <a:pPr indent="457200" algn="just"/>
            <a:r>
              <a:rPr lang="ru-RU" sz="2000" dirty="0" smtClean="0"/>
              <a:t>     По возможности надо</a:t>
            </a:r>
          </a:p>
          <a:p>
            <a:pPr algn="just"/>
            <a:r>
              <a:rPr lang="ru-RU" sz="2000" dirty="0" smtClean="0"/>
              <a:t>побуждать ребёнка к </a:t>
            </a:r>
          </a:p>
          <a:p>
            <a:pPr algn="just"/>
            <a:r>
              <a:rPr lang="ru-RU" sz="2000" dirty="0" smtClean="0"/>
              <a:t>дальнейшим наблюдениям </a:t>
            </a:r>
          </a:p>
          <a:p>
            <a:pPr algn="just"/>
            <a:r>
              <a:rPr lang="ru-RU" sz="2000" dirty="0"/>
              <a:t>и</a:t>
            </a:r>
            <a:r>
              <a:rPr lang="ru-RU" sz="2000" dirty="0" smtClean="0"/>
              <a:t> рассуждениям, к </a:t>
            </a:r>
          </a:p>
          <a:p>
            <a:pPr algn="just"/>
            <a:r>
              <a:rPr lang="ru-RU" sz="2000" dirty="0" smtClean="0"/>
              <a:t>самостоятельному </a:t>
            </a:r>
          </a:p>
          <a:p>
            <a:pPr algn="just"/>
            <a:r>
              <a:rPr lang="ru-RU" sz="2000" dirty="0" smtClean="0"/>
              <a:t>поиску ответа на </a:t>
            </a:r>
          </a:p>
          <a:p>
            <a:pPr algn="just"/>
            <a:r>
              <a:rPr lang="ru-RU" sz="2000" dirty="0" smtClean="0"/>
              <a:t>возникший вопрос.</a:t>
            </a:r>
          </a:p>
        </p:txBody>
      </p:sp>
    </p:spTree>
    <p:extLst>
      <p:ext uri="{BB962C8B-B14F-4D97-AF65-F5344CB8AC3E}">
        <p14:creationId xmlns:p14="http://schemas.microsoft.com/office/powerpoint/2010/main" val="2355917452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36</TotalTime>
  <Words>843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7</cp:revision>
  <dcterms:created xsi:type="dcterms:W3CDTF">2023-04-24T11:25:46Z</dcterms:created>
  <dcterms:modified xsi:type="dcterms:W3CDTF">2023-04-24T12:03:24Z</dcterms:modified>
</cp:coreProperties>
</file>