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8" r:id="rId1"/>
  </p:sldMasterIdLst>
  <p:notesMasterIdLst>
    <p:notesMasterId r:id="rId27"/>
  </p:notesMasterIdLst>
  <p:sldIdLst>
    <p:sldId id="285" r:id="rId2"/>
    <p:sldId id="257" r:id="rId3"/>
    <p:sldId id="281" r:id="rId4"/>
    <p:sldId id="292" r:id="rId5"/>
    <p:sldId id="262" r:id="rId6"/>
    <p:sldId id="263" r:id="rId7"/>
    <p:sldId id="280" r:id="rId8"/>
    <p:sldId id="289" r:id="rId9"/>
    <p:sldId id="282" r:id="rId10"/>
    <p:sldId id="283" r:id="rId11"/>
    <p:sldId id="293" r:id="rId12"/>
    <p:sldId id="284" r:id="rId13"/>
    <p:sldId id="265" r:id="rId14"/>
    <p:sldId id="286" r:id="rId15"/>
    <p:sldId id="288" r:id="rId16"/>
    <p:sldId id="272" r:id="rId17"/>
    <p:sldId id="273" r:id="rId18"/>
    <p:sldId id="274" r:id="rId19"/>
    <p:sldId id="276" r:id="rId20"/>
    <p:sldId id="277" r:id="rId21"/>
    <p:sldId id="268" r:id="rId22"/>
    <p:sldId id="269" r:id="rId23"/>
    <p:sldId id="271" r:id="rId24"/>
    <p:sldId id="291" r:id="rId25"/>
    <p:sldId id="27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FF6600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60" autoAdjust="0"/>
    <p:restoredTop sz="94479" autoAdjust="0"/>
  </p:normalViewPr>
  <p:slideViewPr>
    <p:cSldViewPr>
      <p:cViewPr>
        <p:scale>
          <a:sx n="60" d="100"/>
          <a:sy n="60" d="100"/>
        </p:scale>
        <p:origin x="-1062" y="-2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87CB0F5-48E0-4785-9EDF-21D1DCD0EF77}" type="datetimeFigureOut">
              <a:rPr lang="ru-RU"/>
              <a:pPr>
                <a:defRPr/>
              </a:pPr>
              <a:t>26.01.2021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145E026-FA00-4BFB-8E6A-CCCD5E51FD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5471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BD1C7E29-7856-4952-A318-64D174FA635A}" type="datetimeFigureOut">
              <a:rPr lang="ru-RU" smtClean="0"/>
              <a:pPr>
                <a:defRPr/>
              </a:pPr>
              <a:t>26.01.2021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CCD9306D-80FF-43DF-8768-DFFCEA3CDD2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40906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346765-2258-42AA-806E-F10E40EBF9A2}" type="datetimeFigureOut">
              <a:rPr lang="ru-RU" smtClean="0"/>
              <a:pPr>
                <a:defRPr/>
              </a:pPr>
              <a:t>26.01.2021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09AA0E-AA92-42AB-9E5A-B736067C37F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842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FCDDE-2E1D-430C-AB10-5618379AA83B}" type="datetimeFigureOut">
              <a:rPr lang="ru-RU" smtClean="0"/>
              <a:pPr>
                <a:defRPr/>
              </a:pPr>
              <a:t>26.01.2021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F22555-22B0-43C6-8E09-5051AAFB34C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395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4D5255-ABF0-4A19-AC24-8851105B9412}" type="datetimeFigureOut">
              <a:rPr lang="ru-RU" smtClean="0"/>
              <a:pPr>
                <a:defRPr/>
              </a:pPr>
              <a:t>26.01.2021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BA2D60-F90D-4FCC-BA7E-5A19F7D61A2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868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E98A20D-708F-4BBB-B2C3-F10F8A05404D}" type="datetimeFigureOut">
              <a:rPr lang="ru-RU" smtClean="0"/>
              <a:pPr>
                <a:defRPr/>
              </a:pPr>
              <a:t>26.01.2021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B0446DB-C76A-4D37-A927-66B1AA2AA60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080552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EBBFBC-C2F0-478B-B4DB-DB47580482BB}" type="datetimeFigureOut">
              <a:rPr lang="ru-RU" smtClean="0"/>
              <a:pPr>
                <a:defRPr/>
              </a:pPr>
              <a:t>26.01.2021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678D6-0AE4-45CF-966A-50267131F3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76946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2EB2E7-CEF9-416C-967C-696451433CB6}" type="datetimeFigureOut">
              <a:rPr lang="ru-RU" smtClean="0"/>
              <a:pPr>
                <a:defRPr/>
              </a:pPr>
              <a:t>26.01.2021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0B0E0C-D5A0-454F-972C-3B17873B50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5292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659487-DDB7-4782-B140-A5EBEE61C8A9}" type="datetimeFigureOut">
              <a:rPr lang="ru-RU" smtClean="0"/>
              <a:pPr>
                <a:defRPr/>
              </a:pPr>
              <a:t>26.01.2021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E97A33-91EF-4E22-9A20-55B9E65E059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064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6E1EFA-009E-4ED0-B8CE-9CF5CED6ECF3}" type="datetimeFigureOut">
              <a:rPr lang="ru-RU" smtClean="0"/>
              <a:pPr>
                <a:defRPr/>
              </a:pPr>
              <a:t>26.01.2021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45ED0E-ACC5-4B5C-8523-6A5048454EF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072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pPr>
              <a:defRPr/>
            </a:pPr>
            <a:fld id="{CEE3E1F7-1BCF-4A0A-96DF-8F836ADCE0C5}" type="datetimeFigureOut">
              <a:rPr lang="ru-RU" smtClean="0"/>
              <a:pPr>
                <a:defRPr/>
              </a:pPr>
              <a:t>26.01.2021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pPr>
              <a:defRPr/>
            </a:pPr>
            <a:fld id="{FC0683CF-A140-46B5-8AC9-CE24DA863F1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4737329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pPr>
              <a:defRPr/>
            </a:pPr>
            <a:fld id="{0733F82A-9FE1-454B-A5BE-BB99209B6E1D}" type="datetimeFigureOut">
              <a:rPr lang="ru-RU" smtClean="0"/>
              <a:pPr>
                <a:defRPr/>
              </a:pPr>
              <a:t>26.01.2021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pPr>
              <a:defRPr/>
            </a:pPr>
            <a:fld id="{9803D86A-57BD-45D4-B063-8E5D26083E8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676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0733F82A-9FE1-454B-A5BE-BB99209B6E1D}" type="datetimeFigureOut">
              <a:rPr lang="ru-RU" smtClean="0"/>
              <a:pPr>
                <a:defRPr/>
              </a:pPr>
              <a:t>26.01.2021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9803D86A-57BD-45D4-B063-8E5D26083E8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9497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3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6.wdp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0.wdp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cstor.nn2.ru/blog/data/blog/2018-06/1569035_152916264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7"/>
          <a:stretch/>
        </p:blipFill>
        <p:spPr bwMode="auto">
          <a:xfrm>
            <a:off x="-11476" y="-315416"/>
            <a:ext cx="12300164" cy="741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440" y="401638"/>
            <a:ext cx="10225136" cy="1587202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СП ДО МАОУ Борковский СОШ д\с « Колосок»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5440" y="1988840"/>
            <a:ext cx="10225136" cy="4590181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Развитие  творческих     способностей у детей	 старшего дошкольного возраста средствами  театрализованной </a:t>
            </a: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деятельности</a:t>
            </a:r>
          </a:p>
          <a:p>
            <a:pPr marL="0" indent="0" algn="ctr">
              <a:buNone/>
            </a:pP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r">
              <a:buNone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                                                                                          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Подготовила:</a:t>
            </a:r>
          </a:p>
          <a:p>
            <a:pPr marL="0" indent="0" algn="r">
              <a:buNone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                                                                             воспитатель </a:t>
            </a:r>
          </a:p>
          <a:p>
            <a:pPr marL="0" indent="0" algn="r">
              <a:buNone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Садыкова Людмила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Амировна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28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1463" y="404664"/>
            <a:ext cx="10178322" cy="117440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 театрализации развиваются различные виды детского творчества: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03512" y="1988840"/>
            <a:ext cx="9427535" cy="3733575"/>
          </a:xfrm>
        </p:spPr>
        <p:txBody>
          <a:bodyPr/>
          <a:lstStyle/>
          <a:p>
            <a:pPr algn="just">
              <a:defRPr/>
            </a:pPr>
            <a:r>
              <a:rPr lang="ru-RU" sz="3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Художественно-речевые,</a:t>
            </a:r>
          </a:p>
          <a:p>
            <a:pPr algn="just">
              <a:defRPr/>
            </a:pPr>
            <a:r>
              <a:rPr lang="ru-RU" sz="3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Музыкально-игровые,</a:t>
            </a:r>
          </a:p>
          <a:p>
            <a:pPr algn="just">
              <a:defRPr/>
            </a:pPr>
            <a:r>
              <a:rPr lang="ru-RU" sz="3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Танцевальные,</a:t>
            </a:r>
          </a:p>
          <a:p>
            <a:pPr algn="just">
              <a:defRPr/>
            </a:pPr>
            <a:r>
              <a:rPr lang="ru-RU" sz="3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Сценические,</a:t>
            </a:r>
          </a:p>
          <a:p>
            <a:pPr algn="just">
              <a:defRPr/>
            </a:pPr>
            <a:r>
              <a:rPr lang="ru-RU" sz="3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Певческие.</a:t>
            </a:r>
          </a:p>
        </p:txBody>
      </p:sp>
      <p:pic>
        <p:nvPicPr>
          <p:cNvPr id="5122" name="Picture 2" descr="https://i.pinimg.com/originals/00/92/36/00923609fd41e3dcd207ba32bd1672e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0" y="1988840"/>
            <a:ext cx="2514767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3432" y="404664"/>
            <a:ext cx="10585176" cy="3593591"/>
          </a:xfrm>
        </p:spPr>
        <p:txBody>
          <a:bodyPr>
            <a:noAutofit/>
          </a:bodyPr>
          <a:lstStyle/>
          <a:p>
            <a:pPr marL="0" indent="457200" algn="just">
              <a:lnSpc>
                <a:spcPct val="100000"/>
              </a:lnSpc>
              <a:buNone/>
            </a:pPr>
            <a:r>
              <a:rPr lang="ru-RU" sz="3200" dirty="0">
                <a:ln w="0"/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Развитие </a:t>
            </a:r>
            <a:r>
              <a:rPr lang="ru-RU" sz="3200" dirty="0" smtClean="0">
                <a:ln w="0"/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творческих </a:t>
            </a:r>
            <a:r>
              <a:rPr lang="ru-RU" sz="3200" dirty="0">
                <a:ln w="0"/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способностей </a:t>
            </a:r>
            <a:r>
              <a:rPr lang="ru-RU" sz="3200" dirty="0" smtClean="0">
                <a:ln w="0"/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детей</a:t>
            </a:r>
            <a:r>
              <a:rPr lang="en-US" sz="3200" dirty="0" smtClean="0">
                <a:ln w="0"/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3200" dirty="0">
                <a:ln w="0"/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происходит под непосредственным руководством педагога. Он побуждает детей неформальному обучению в игре, творческому воспроизведению текста к использованию средств театральной выразительности: мимики, жеста, позы, движения </a:t>
            </a:r>
            <a:r>
              <a:rPr lang="ru-RU" sz="3200" dirty="0" smtClean="0">
                <a:ln w="0"/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интонации.</a:t>
            </a:r>
            <a:endParaRPr lang="ru-RU" sz="3200" dirty="0">
              <a:ln w="0"/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146" name="Picture 2" descr="https://1.bp.blogspot.com/-4YymarYH-TU/XX4r7Y8WF6I/AAAAAAAAAVw/HA-e5dRhHn4PpoDVxRpYv_10yuhI6omiACNcBGAsYHQ/s1600/%25D0%25B4%25D0%25B5%25D1%2582%25D1%2581%25D0%25BA%25D0%25B8%25D0%25B9%2B%25D1%2581%25D0%25B0%25D0%25B4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845" y="3573016"/>
            <a:ext cx="7058350" cy="314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87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43472" y="519718"/>
            <a:ext cx="10081120" cy="136815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Для этого используются этюды, упражнения, игры-имитации.</a:t>
            </a:r>
          </a:p>
        </p:txBody>
      </p:sp>
      <p:pic>
        <p:nvPicPr>
          <p:cNvPr id="7" name="Picture 2" descr="C:\Users\Гость\Desktop\ФОТО ЛЮДМИЛА АМИРОВНА\orig_a3b77ba35420e351585b4b9c9fd66fcb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9496" y="1913699"/>
            <a:ext cx="3312368" cy="4416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Гость\Desktop\ФОТО ЛЮДМИЛА АМИРОВНА\orig_3d3690729bc1d653b27f01f185fda56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0" y="1916832"/>
            <a:ext cx="5888654" cy="4416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6125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7588" y="404664"/>
            <a:ext cx="7848872" cy="79941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Задачи</a:t>
            </a:r>
            <a:endParaRPr lang="ru-RU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55440" y="1412776"/>
            <a:ext cx="10513168" cy="4896544"/>
          </a:xfrm>
        </p:spPr>
        <p:txBody>
          <a:bodyPr>
            <a:normAutofit/>
          </a:bodyPr>
          <a:lstStyle/>
          <a:p>
            <a:pPr marL="0" lvl="0" indent="457200" algn="just">
              <a:lnSpc>
                <a:spcPct val="100000"/>
              </a:lnSpc>
              <a:buNone/>
            </a:pPr>
            <a:r>
              <a:rPr lang="ru-RU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ru-RU" sz="2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</a:t>
            </a:r>
            <a:r>
              <a:rPr lang="ru-RU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рививать </a:t>
            </a:r>
            <a:r>
              <a:rPr lang="ru-RU" sz="2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детям любовь к театрализованной деятельности, создавать условия для развития творческой активности;</a:t>
            </a:r>
          </a:p>
          <a:p>
            <a:pPr marL="0" lvl="0" indent="457200" algn="just">
              <a:lnSpc>
                <a:spcPct val="100000"/>
              </a:lnSpc>
              <a:buNone/>
            </a:pPr>
            <a:r>
              <a:rPr lang="ru-RU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</a:t>
            </a:r>
            <a:r>
              <a:rPr lang="ru-RU" sz="2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</a:t>
            </a:r>
            <a:r>
              <a:rPr lang="ru-RU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богащать </a:t>
            </a:r>
            <a:r>
              <a:rPr lang="ru-RU" sz="2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речь детей путем восприятия речи взрослых в разнообразных бытовых ситуациях в театрализованной деятельности;</a:t>
            </a:r>
          </a:p>
          <a:p>
            <a:pPr marL="0" lvl="0" indent="457200" algn="just">
              <a:lnSpc>
                <a:spcPct val="100000"/>
              </a:lnSpc>
              <a:buNone/>
            </a:pPr>
            <a:r>
              <a:rPr lang="ru-RU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</a:t>
            </a:r>
            <a:r>
              <a:rPr lang="ru-RU" sz="2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</a:t>
            </a:r>
            <a:r>
              <a:rPr lang="ru-RU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оддерживать </a:t>
            </a:r>
            <a:r>
              <a:rPr lang="ru-RU" sz="2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интерес детей к самостоятельному словесному творчеству, поощрять их желание создавать свои сказки, рассказы, небылицы;</a:t>
            </a:r>
          </a:p>
          <a:p>
            <a:pPr marL="0" lvl="0" indent="457200" algn="just">
              <a:lnSpc>
                <a:spcPct val="100000"/>
              </a:lnSpc>
              <a:buNone/>
            </a:pPr>
            <a:r>
              <a:rPr lang="ru-RU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4. </a:t>
            </a:r>
            <a:r>
              <a:rPr lang="ru-RU" sz="2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</a:t>
            </a:r>
            <a:r>
              <a:rPr lang="ru-RU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овершенствовать </a:t>
            </a:r>
            <a:r>
              <a:rPr lang="ru-RU" sz="2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умение детей ясно и понятно выражать свои мысли, быть конкретным собеседником.</a:t>
            </a:r>
          </a:p>
          <a:p>
            <a:endParaRPr lang="ru-RU" sz="2800" b="1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 advTm="57859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456" y="404664"/>
            <a:ext cx="10297144" cy="864096"/>
          </a:xfrm>
        </p:spPr>
        <p:txBody>
          <a:bodyPr>
            <a:normAutofit/>
          </a:bodyPr>
          <a:lstStyle/>
          <a:p>
            <a:r>
              <a:rPr lang="ru-RU" sz="4800" b="1" cap="none" spc="0" dirty="0" smtClean="0">
                <a:ln w="0"/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Творческие </a:t>
            </a:r>
            <a:r>
              <a:rPr lang="ru-RU" sz="4800" b="1" cap="none" spc="0" dirty="0">
                <a:ln w="0"/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методы и приемы: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9456" y="1484784"/>
            <a:ext cx="10153128" cy="460851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Коммуникативные (диалоговое общение, ролевые инсценировки, игры-драматизации, сюжетно-ролевые игры, чтение по книге или наизусть, рассказывание, творческое рассказывание, заучивание наизусть, описание);</a:t>
            </a:r>
          </a:p>
          <a:p>
            <a:pPr algn="just"/>
            <a:r>
              <a:rPr lang="ru-RU" sz="2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Организация творческого поиска;</a:t>
            </a:r>
          </a:p>
          <a:p>
            <a:pPr algn="just"/>
            <a:r>
              <a:rPr lang="ru-RU" sz="2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Просмотр видеофильмов;</a:t>
            </a:r>
          </a:p>
          <a:p>
            <a:pPr algn="just"/>
            <a:r>
              <a:rPr lang="ru-RU" sz="2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Слушание аудиозаписи;</a:t>
            </a:r>
          </a:p>
          <a:p>
            <a:pPr algn="just"/>
            <a:r>
              <a:rPr lang="ru-RU" sz="2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Коллаж из сказок;</a:t>
            </a:r>
          </a:p>
          <a:p>
            <a:pPr algn="just"/>
            <a:r>
              <a:rPr lang="ru-RU" sz="2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Музыкотерапия.</a:t>
            </a:r>
          </a:p>
          <a:p>
            <a:endParaRPr lang="ru-RU" dirty="0"/>
          </a:p>
        </p:txBody>
      </p:sp>
      <p:pic>
        <p:nvPicPr>
          <p:cNvPr id="7170" name="Picture 2" descr="https://ds02.infourok.ru/uploads/ex/097f/00085a66-2e663342/hello_html_mdf9555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3356992"/>
            <a:ext cx="3672408" cy="312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45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456" y="116632"/>
            <a:ext cx="10297144" cy="792088"/>
          </a:xfrm>
        </p:spPr>
        <p:txBody>
          <a:bodyPr>
            <a:normAutofit/>
          </a:bodyPr>
          <a:lstStyle/>
          <a:p>
            <a:pPr algn="just"/>
            <a:r>
              <a:rPr lang="ru-RU" sz="4000" b="1" cap="none" spc="0" dirty="0">
                <a:ln w="0"/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Содержание деятельности включает в себя:</a:t>
            </a:r>
            <a:endParaRPr lang="ru-RU" sz="3600" b="1" cap="none" spc="0" dirty="0">
              <a:ln w="0"/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9456" y="980728"/>
            <a:ext cx="10297144" cy="5616625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32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Чистоговорки</a:t>
            </a:r>
            <a:r>
              <a:rPr lang="ru-RU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и скороговорки;</a:t>
            </a:r>
          </a:p>
          <a:p>
            <a:pPr algn="just"/>
            <a:r>
              <a:rPr lang="ru-RU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Загадки;</a:t>
            </a:r>
          </a:p>
          <a:p>
            <a:pPr algn="just"/>
            <a:r>
              <a:rPr lang="ru-RU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Упражнения на воображение;</a:t>
            </a:r>
          </a:p>
          <a:p>
            <a:pPr algn="just"/>
            <a:r>
              <a:rPr lang="ru-RU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Упражнения на напряжения и расслабление мышц;</a:t>
            </a:r>
          </a:p>
          <a:p>
            <a:pPr algn="just"/>
            <a:r>
              <a:rPr lang="ru-RU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Упражнения на имитацию движений;</a:t>
            </a:r>
          </a:p>
          <a:p>
            <a:pPr algn="just"/>
            <a:r>
              <a:rPr lang="ru-RU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Упражнения на активизацию словарного запаса;</a:t>
            </a:r>
          </a:p>
          <a:p>
            <a:pPr algn="just"/>
            <a:r>
              <a:rPr lang="ru-RU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Упражнения на формирование разговорной речи;</a:t>
            </a:r>
          </a:p>
          <a:p>
            <a:pPr algn="just"/>
            <a:r>
              <a:rPr lang="ru-RU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Артикуляционную  гимнастику;</a:t>
            </a:r>
          </a:p>
          <a:p>
            <a:pPr algn="just"/>
            <a:r>
              <a:rPr lang="ru-RU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Игры со словами и без </a:t>
            </a:r>
            <a:r>
              <a:rPr lang="ru-RU" sz="32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слов</a:t>
            </a:r>
            <a:r>
              <a:rPr lang="ru-RU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;</a:t>
            </a:r>
          </a:p>
          <a:p>
            <a:pPr algn="just"/>
            <a:r>
              <a:rPr lang="ru-RU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Хороводные игры;</a:t>
            </a:r>
          </a:p>
          <a:p>
            <a:pPr algn="just"/>
            <a:r>
              <a:rPr lang="ru-RU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Подвижные игры с героями;</a:t>
            </a:r>
          </a:p>
          <a:p>
            <a:pPr algn="just"/>
            <a:r>
              <a:rPr lang="ru-RU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Обыгрывание эпизодов;</a:t>
            </a:r>
          </a:p>
          <a:p>
            <a:pPr algn="just"/>
            <a:r>
              <a:rPr lang="ru-RU" sz="32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Инсценирование</a:t>
            </a:r>
            <a:r>
              <a:rPr lang="ru-RU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сказок, </a:t>
            </a:r>
            <a:r>
              <a:rPr lang="ru-RU" sz="32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потешек</a:t>
            </a:r>
            <a:r>
              <a:rPr lang="ru-RU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стихов;</a:t>
            </a:r>
          </a:p>
          <a:p>
            <a:pPr algn="just"/>
            <a:r>
              <a:rPr lang="ru-RU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Показ театрализованных представлений.</a:t>
            </a:r>
          </a:p>
          <a:p>
            <a:endParaRPr lang="ru-RU" dirty="0"/>
          </a:p>
        </p:txBody>
      </p:sp>
      <p:pic>
        <p:nvPicPr>
          <p:cNvPr id="8194" name="Picture 2" descr="https://zateiki.ru/upload/iblock/e8b/e8bd4405e70d7312afad78e684b4ebaf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2387954"/>
            <a:ext cx="3888432" cy="420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16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3452" y="260648"/>
            <a:ext cx="10297144" cy="1340768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Работа по улучшению театрализованной деятельности</a:t>
            </a:r>
            <a:br>
              <a:rPr lang="ru-RU" sz="28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8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Создание условий для развития творчества детей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862" y="1693021"/>
            <a:ext cx="4123144" cy="2531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5" y="1693022"/>
            <a:ext cx="4051227" cy="5012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862" y="4315886"/>
            <a:ext cx="4123144" cy="239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287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1464" y="332656"/>
            <a:ext cx="10153128" cy="995958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36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Накопление театральных впечатлений через </a:t>
            </a:r>
            <a:r>
              <a:rPr lang="ru-RU" sz="3600" b="1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инсценировки</a:t>
            </a:r>
            <a:endParaRPr lang="ru-RU" sz="36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628" y="1628800"/>
            <a:ext cx="7200800" cy="4949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6344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7468" y="476672"/>
            <a:ext cx="10153127" cy="1093812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36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Яркие впечатления дети получают на праздниках и развлечениях </a:t>
            </a:r>
          </a:p>
        </p:txBody>
      </p:sp>
      <p:pic>
        <p:nvPicPr>
          <p:cNvPr id="9" name="Объект 8" descr="E:\сайт\садыкова\DSC_0346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8048" y="1988840"/>
            <a:ext cx="5256584" cy="3533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3" y="1988840"/>
            <a:ext cx="5472608" cy="3533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328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7438" y="404664"/>
            <a:ext cx="10333148" cy="85725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Обогащение опыта детей  через чтение детской литературы с обыгрыванием отдельных эпизодов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1412776"/>
            <a:ext cx="6984776" cy="5120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343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ron-center.ru/public/sites/tabs_photo/1054/66355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" t="6537" r="-202" b="7892"/>
          <a:stretch/>
        </p:blipFill>
        <p:spPr bwMode="auto">
          <a:xfrm>
            <a:off x="0" y="0"/>
            <a:ext cx="12360696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9828" y="1052736"/>
            <a:ext cx="9361039" cy="696688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Творчество: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1499827" y="1749424"/>
            <a:ext cx="9361039" cy="4093296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274320" indent="450000" algn="just" eaLnBrk="1" fontAlgn="auto" hangingPunct="1">
              <a:lnSpc>
                <a:spcPct val="10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3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Это способность, проявление которого связано с развитием воображения, фантазии.</a:t>
            </a:r>
          </a:p>
          <a:p>
            <a:pPr marL="274320" indent="450000" algn="just" eaLnBrk="1" fontAlgn="auto" hangingPunct="1">
              <a:lnSpc>
                <a:spcPct val="10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3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Творчество характеризуют </a:t>
            </a:r>
            <a:r>
              <a:rPr lang="ru-RU" sz="38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два основных </a:t>
            </a:r>
            <a:r>
              <a:rPr lang="ru-RU" sz="3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критерия: новизна и оригинальность продукта.</a:t>
            </a:r>
          </a:p>
        </p:txBody>
      </p:sp>
    </p:spTree>
  </p:cSld>
  <p:clrMapOvr>
    <a:masterClrMapping/>
  </p:clrMapOvr>
  <p:transition advTm="11797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7448" y="2960948"/>
            <a:ext cx="4890203" cy="1152128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36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Индивидуальный подход к ребенку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548680"/>
            <a:ext cx="4660227" cy="597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719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55440" y="188640"/>
            <a:ext cx="10513167" cy="151216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Обеспечение свободы выражения своих чувств в  различных видах театрализованной деятельности</a:t>
            </a:r>
            <a:br>
              <a:rPr lang="ru-RU" sz="28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44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Кукольный театр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219" y="1676535"/>
            <a:ext cx="7529608" cy="5033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5203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1678" y="298362"/>
            <a:ext cx="10178321" cy="785813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Игра - драматизация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757" y="1196752"/>
            <a:ext cx="8756162" cy="5316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0219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438" y="188640"/>
            <a:ext cx="10297143" cy="785813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Театр с участием детей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525" y="1060231"/>
            <a:ext cx="8736970" cy="5513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8719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9456" y="476672"/>
            <a:ext cx="10441160" cy="4536504"/>
          </a:xfrm>
        </p:spPr>
        <p:txBody>
          <a:bodyPr/>
          <a:lstStyle/>
          <a:p>
            <a:pPr marL="0" indent="457200" algn="just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Театрализованные игры </a:t>
            </a:r>
            <a:r>
              <a:rPr lang="ru-RU" sz="3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позволяют решать многие педагогические задачи, касающиеся формирования выразительности речи интеллектуального, коммуникативного, художественно — эстетического воспитания, развитию музыкальных и творческих способностей.</a:t>
            </a:r>
          </a:p>
          <a:p>
            <a:endParaRPr lang="ru-RU" dirty="0"/>
          </a:p>
        </p:txBody>
      </p:sp>
      <p:pic>
        <p:nvPicPr>
          <p:cNvPr id="9218" name="Picture 2" descr="http://t789950.dou.obrazovanie33.ru/upload/iblock/9e1/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84232" y="3284984"/>
            <a:ext cx="345638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66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3"/>
          <p:cNvSpPr>
            <a:spLocks noGrp="1"/>
          </p:cNvSpPr>
          <p:nvPr>
            <p:ph type="title"/>
          </p:nvPr>
        </p:nvSpPr>
        <p:spPr>
          <a:xfrm>
            <a:off x="1820033" y="332656"/>
            <a:ext cx="9111926" cy="90872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6000" b="1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Спасибо </a:t>
            </a:r>
            <a:r>
              <a:rPr lang="ru-RU" sz="6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за внимание</a:t>
            </a:r>
            <a:r>
              <a:rPr lang="ru-RU" sz="6000" b="1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!</a:t>
            </a:r>
            <a:endParaRPr lang="ru-RU" sz="60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856" y="1241376"/>
            <a:ext cx="7536280" cy="542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37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1221" y="476672"/>
            <a:ext cx="8229600" cy="92868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Творческие способности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1127449" y="1700808"/>
            <a:ext cx="10297144" cy="3729583"/>
          </a:xfrm>
        </p:spPr>
        <p:txBody>
          <a:bodyPr>
            <a:noAutofit/>
          </a:bodyPr>
          <a:lstStyle/>
          <a:p>
            <a:pPr marL="0" indent="457200" algn="just" eaLnBrk="1" fontAlgn="auto" hangingPunct="1">
              <a:lnSpc>
                <a:spcPct val="10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36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Творческие способности </a:t>
            </a:r>
            <a:r>
              <a:rPr lang="ru-RU" sz="3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 </a:t>
            </a:r>
            <a:r>
              <a:rPr lang="ru-RU" sz="36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это </a:t>
            </a:r>
            <a:r>
              <a:rPr lang="ru-RU" sz="3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способность удивляться и познавать, умение находить решение в нестандартных ситуациях, это нацеленность на открытие нового и способность к глубокому осознанию своего опыта.</a:t>
            </a:r>
          </a:p>
        </p:txBody>
      </p:sp>
      <p:pic>
        <p:nvPicPr>
          <p:cNvPr id="2050" name="Picture 2" descr="https://fashion-stickers.ru/40180-thickbox_default/palit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745" y="4509120"/>
            <a:ext cx="2060848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3968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1464" y="1052736"/>
            <a:ext cx="10178322" cy="4466816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00000"/>
              </a:lnSpc>
              <a:buNone/>
            </a:pPr>
            <a:r>
              <a:rPr lang="ru-RU" sz="3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Для развития творческих способностей у детей необходимо их </a:t>
            </a:r>
            <a:r>
              <a:rPr lang="ru-RU" sz="3600" b="1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обучение.</a:t>
            </a:r>
          </a:p>
          <a:p>
            <a:pPr marL="0" indent="457200" algn="just">
              <a:lnSpc>
                <a:spcPct val="100000"/>
              </a:lnSpc>
              <a:buNone/>
            </a:pPr>
            <a:r>
              <a:rPr lang="ru-RU" sz="3600" b="1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Цель </a:t>
            </a:r>
            <a:r>
              <a:rPr lang="ru-RU" sz="36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обучения </a:t>
            </a:r>
            <a:r>
              <a:rPr lang="ru-RU" sz="3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заключается не только в том чтобы дать детям знания и навыки в пении, рисовании, чтении стихотворений и т.д., но и в том, чтобы вызвать в них интерес и желание самостоятельной творческой деятельности</a:t>
            </a:r>
            <a:r>
              <a:rPr lang="ru-RU" sz="3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ru-RU" sz="36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32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99456" y="332656"/>
            <a:ext cx="9577066" cy="864096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Творческие способности у детей развиваются: в игре</a:t>
            </a:r>
          </a:p>
        </p:txBody>
      </p:sp>
      <p:pic>
        <p:nvPicPr>
          <p:cNvPr id="5" name="Объект 4" descr="E:\сайт\садыкова\DSC_003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1772816"/>
            <a:ext cx="6120680" cy="4337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1772816"/>
            <a:ext cx="3168354" cy="4337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8375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42958" y="620688"/>
            <a:ext cx="8229600" cy="72008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 рисовании </a:t>
            </a:r>
          </a:p>
        </p:txBody>
      </p:sp>
      <p:pic>
        <p:nvPicPr>
          <p:cNvPr id="6" name="Picture 2" descr="C:\Users\Гость\Desktop\ФОТО ЛЮДМИЛА АМИРОВНА\orig_52737e3ca3214f8538806c4fb5b1d444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4032" y="1772816"/>
            <a:ext cx="5400600" cy="4440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1772816"/>
            <a:ext cx="5246334" cy="4436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8312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03512" y="260648"/>
            <a:ext cx="9001000" cy="79208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 пении, чтении </a:t>
            </a:r>
            <a:r>
              <a:rPr lang="ru-RU" sz="4800" b="1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потешек</a:t>
            </a:r>
            <a:endParaRPr lang="ru-RU" sz="48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268760"/>
            <a:ext cx="4248473" cy="5241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268760"/>
            <a:ext cx="3744416" cy="5264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219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1194" y="332656"/>
            <a:ext cx="8638422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 конструировании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449778"/>
            <a:ext cx="4032448" cy="51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1449778"/>
            <a:ext cx="3957902" cy="51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86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lipartbest.com/cliparts/LcK/zgr/LcKzgrz7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46271" y="4437112"/>
            <a:ext cx="3114323" cy="228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31502" y="404664"/>
            <a:ext cx="9289031" cy="70485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Театрализованная деятельность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91443" y="1340768"/>
            <a:ext cx="10369151" cy="3096344"/>
          </a:xfrm>
        </p:spPr>
        <p:txBody>
          <a:bodyPr>
            <a:normAutofit lnSpcReduction="10000"/>
          </a:bodyPr>
          <a:lstStyle/>
          <a:p>
            <a:pPr indent="457200" algn="just">
              <a:lnSpc>
                <a:spcPct val="100000"/>
              </a:lnSpc>
              <a:buFont typeface="Wingdings 2" pitchFamily="18" charset="2"/>
              <a:buNone/>
              <a:defRPr/>
            </a:pPr>
            <a:r>
              <a:rPr lang="ru-RU" sz="36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Одно </a:t>
            </a:r>
            <a:r>
              <a:rPr lang="ru-RU" sz="3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из главных средств развития творческих способностей детей. Эта деятельность может пронизывать все режимные моменты, включаться во все виды непосредственной деятельности, бывает в свободной  совместной работе взрослых и детей, также в самостоятельных играх.</a:t>
            </a:r>
          </a:p>
        </p:txBody>
      </p:sp>
    </p:spTree>
  </p:cSld>
  <p:clrMapOvr>
    <a:masterClrMapping/>
  </p:clrMapOvr>
  <p:transition advTm="19453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1178</TotalTime>
  <Words>514</Words>
  <Application>Microsoft Office PowerPoint</Application>
  <PresentationFormat>Произвольный</PresentationFormat>
  <Paragraphs>64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Badge</vt:lpstr>
      <vt:lpstr>СП ДО МАОУ Борковский СОШ д\с « Колосок»</vt:lpstr>
      <vt:lpstr>Творчество:</vt:lpstr>
      <vt:lpstr>Творческие способности</vt:lpstr>
      <vt:lpstr>Презентация PowerPoint</vt:lpstr>
      <vt:lpstr>Творческие способности у детей развиваются: в игре</vt:lpstr>
      <vt:lpstr>В рисовании </vt:lpstr>
      <vt:lpstr>В пении, чтении потешек</vt:lpstr>
      <vt:lpstr>В конструировании</vt:lpstr>
      <vt:lpstr>Театрализованная деятельность</vt:lpstr>
      <vt:lpstr>В театрализации развиваются различные виды детского творчества:</vt:lpstr>
      <vt:lpstr>Презентация PowerPoint</vt:lpstr>
      <vt:lpstr>Для этого используются этюды, упражнения, игры-имитации.</vt:lpstr>
      <vt:lpstr>Задачи</vt:lpstr>
      <vt:lpstr>Творческие методы и приемы:</vt:lpstr>
      <vt:lpstr>Содержание деятельности включает в себя:</vt:lpstr>
      <vt:lpstr>Работа по улучшению театрализованной деятельности Создание условий для развития творчества детей</vt:lpstr>
      <vt:lpstr>Накопление театральных впечатлений через инсценировки</vt:lpstr>
      <vt:lpstr>Яркие впечатления дети получают на праздниках и развлечениях </vt:lpstr>
      <vt:lpstr>Обогащение опыта детей  через чтение детской литературы с обыгрыванием отдельных эпизодов</vt:lpstr>
      <vt:lpstr>Индивидуальный подход к ребенку</vt:lpstr>
      <vt:lpstr>Обеспечение свободы выражения своих чувств в  различных видах театрализованной деятельности Кукольный театр</vt:lpstr>
      <vt:lpstr>Игра - драматизация</vt:lpstr>
      <vt:lpstr>Театр с участием детей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такое творчество</dc:title>
  <dc:creator>Admin</dc:creator>
  <cp:lastModifiedBy>Людмила</cp:lastModifiedBy>
  <cp:revision>102</cp:revision>
  <dcterms:created xsi:type="dcterms:W3CDTF">2012-11-14T18:25:34Z</dcterms:created>
  <dcterms:modified xsi:type="dcterms:W3CDTF">2021-01-26T18:30:46Z</dcterms:modified>
</cp:coreProperties>
</file>