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5" r:id="rId19"/>
    <p:sldId id="276" r:id="rId20"/>
    <p:sldId id="277" r:id="rId21"/>
    <p:sldId id="278" r:id="rId22"/>
    <p:sldId id="279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8" autoAdjust="0"/>
    <p:restoredTop sz="94624" autoAdjust="0"/>
  </p:normalViewPr>
  <p:slideViewPr>
    <p:cSldViewPr>
      <p:cViewPr>
        <p:scale>
          <a:sx n="71" d="100"/>
          <a:sy n="71" d="100"/>
        </p:scale>
        <p:origin x="-1356" y="-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ownloads\i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25"/>
            <a:ext cx="9144000" cy="685654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6000" b="1" i="1" dirty="0" smtClean="0">
                <a:solidFill>
                  <a:srgbClr val="002060"/>
                </a:solidFill>
              </a:rPr>
              <a:t>Развитие мелкой моторики в совместной деятельности.</a:t>
            </a:r>
            <a:endParaRPr lang="ru-RU" sz="6000" b="1" i="1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14744" y="4929198"/>
            <a:ext cx="4057656" cy="709602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chemeClr val="tx1"/>
                </a:solidFill>
              </a:rPr>
              <a:t>Воспитатель высшей категории Щепеткина Т.Н.</a:t>
            </a:r>
            <a:endParaRPr lang="ru-RU" sz="1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User\Downloads\i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25"/>
            <a:ext cx="9144000" cy="685654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</a:rPr>
              <a:t>Игры с прищепками</a:t>
            </a:r>
            <a:endParaRPr lang="ru-RU" sz="4000" b="1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86000" y="1357298"/>
            <a:ext cx="45720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 </a:t>
            </a:r>
            <a:r>
              <a:rPr lang="ru-RU" sz="2800" b="1" dirty="0" smtClean="0">
                <a:solidFill>
                  <a:srgbClr val="002060"/>
                </a:solidFill>
              </a:rPr>
              <a:t>Решается несколько задач :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 -развитие мелкой моторики рук,</a:t>
            </a:r>
          </a:p>
          <a:p>
            <a:r>
              <a:rPr lang="ru-RU" sz="2000" b="1" dirty="0" smtClean="0">
                <a:solidFill>
                  <a:srgbClr val="002060"/>
                </a:solidFill>
              </a:rPr>
              <a:t>- формирование и развитие соответствующих заданию математических представлений (восприятия цвета, формы, величины, количественных и пространственных отношений);</a:t>
            </a:r>
            <a:br>
              <a:rPr lang="ru-RU" sz="2000" b="1" dirty="0" smtClean="0">
                <a:solidFill>
                  <a:srgbClr val="002060"/>
                </a:solidFill>
              </a:rPr>
            </a:br>
            <a:r>
              <a:rPr lang="ru-RU" sz="2000" b="1" dirty="0" smtClean="0">
                <a:solidFill>
                  <a:srgbClr val="002060"/>
                </a:solidFill>
              </a:rPr>
              <a:t>- развитие  чувства ритма;</a:t>
            </a:r>
            <a:br>
              <a:rPr lang="ru-RU" sz="2000" b="1" dirty="0" smtClean="0">
                <a:solidFill>
                  <a:srgbClr val="002060"/>
                </a:solidFill>
              </a:rPr>
            </a:br>
            <a:r>
              <a:rPr lang="ru-RU" sz="2000" b="1" dirty="0" smtClean="0">
                <a:solidFill>
                  <a:srgbClr val="002060"/>
                </a:solidFill>
              </a:rPr>
              <a:t>-  развитие  конструктивного мышления;</a:t>
            </a:r>
            <a:br>
              <a:rPr lang="ru-RU" sz="2000" b="1" dirty="0" smtClean="0">
                <a:solidFill>
                  <a:srgbClr val="002060"/>
                </a:solidFill>
              </a:rPr>
            </a:br>
            <a:r>
              <a:rPr lang="ru-RU" sz="2000" b="1" dirty="0" smtClean="0">
                <a:solidFill>
                  <a:srgbClr val="002060"/>
                </a:solidFill>
              </a:rPr>
              <a:t>- формирование положительного настроя на совместную с  взрослым работу.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3428992" y="1928802"/>
            <a:ext cx="3857652" cy="3429024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i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25"/>
            <a:ext cx="9144000" cy="685654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</a:rPr>
              <a:t>«Кто что ест»</a:t>
            </a:r>
            <a:endParaRPr lang="ru-RU" sz="4000" b="1" dirty="0">
              <a:solidFill>
                <a:srgbClr val="002060"/>
              </a:solidFill>
            </a:endParaRPr>
          </a:p>
        </p:txBody>
      </p:sp>
      <p:pic>
        <p:nvPicPr>
          <p:cNvPr id="3075" name="Picture 3" descr="C:\Users\User\Desktop\2фото\SS852615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7" y="1643050"/>
            <a:ext cx="4214841" cy="4483113"/>
          </a:xfrm>
          <a:prstGeom prst="rect">
            <a:avLst/>
          </a:prstGeom>
          <a:noFill/>
        </p:spPr>
      </p:pic>
      <p:pic>
        <p:nvPicPr>
          <p:cNvPr id="3076" name="Picture 4" descr="C:\Users\User\Desktop\2фото\SS85261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4679157" y="2107400"/>
            <a:ext cx="4500594" cy="3571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User\Desktop\i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25"/>
            <a:ext cx="9144000" cy="685654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</a:rPr>
              <a:t>«Мама и детёныш»</a:t>
            </a:r>
            <a:endParaRPr lang="ru-RU" sz="4000" b="1" dirty="0">
              <a:solidFill>
                <a:srgbClr val="002060"/>
              </a:solidFill>
            </a:endParaRPr>
          </a:p>
        </p:txBody>
      </p:sp>
      <p:pic>
        <p:nvPicPr>
          <p:cNvPr id="4100" name="Picture 4" descr="C:\Users\User\Desktop\2фото\SS85262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714488"/>
            <a:ext cx="4000528" cy="4411675"/>
          </a:xfrm>
          <a:prstGeom prst="rect">
            <a:avLst/>
          </a:prstGeom>
          <a:noFill/>
        </p:spPr>
      </p:pic>
      <p:pic>
        <p:nvPicPr>
          <p:cNvPr id="4101" name="Picture 5" descr="C:\Users\User\Desktop\2фото\SS85261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1714488"/>
            <a:ext cx="4214842" cy="43577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i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25"/>
            <a:ext cx="9144000" cy="685654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</a:rPr>
              <a:t>«Чей хвостик?»</a:t>
            </a:r>
            <a:endParaRPr lang="ru-RU" sz="4000" b="1" dirty="0">
              <a:solidFill>
                <a:srgbClr val="002060"/>
              </a:solidFill>
            </a:endParaRPr>
          </a:p>
        </p:txBody>
      </p:sp>
      <p:pic>
        <p:nvPicPr>
          <p:cNvPr id="5123" name="Picture 3" descr="C:\Users\User\Desktop\2фото\SS852625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928802"/>
            <a:ext cx="4214842" cy="4197361"/>
          </a:xfrm>
          <a:prstGeom prst="rect">
            <a:avLst/>
          </a:prstGeom>
          <a:noFill/>
        </p:spPr>
      </p:pic>
      <p:pic>
        <p:nvPicPr>
          <p:cNvPr id="5124" name="Picture 4" descr="C:\Users\User\Desktop\2фото\SS85262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1928802"/>
            <a:ext cx="4071966" cy="42148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esktop\i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25"/>
            <a:ext cx="9144000" cy="685654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002060"/>
                </a:solidFill>
              </a:rPr>
              <a:t>Игровые упражнения на развитие творческого воображения малышей.</a:t>
            </a:r>
            <a:endParaRPr lang="ru-RU" sz="4000" b="1" dirty="0">
              <a:solidFill>
                <a:srgbClr val="002060"/>
              </a:solidFill>
            </a:endParaRPr>
          </a:p>
        </p:txBody>
      </p:sp>
      <p:pic>
        <p:nvPicPr>
          <p:cNvPr id="6147" name="Picture 3" descr="C:\Users\User\Desktop\2фото\SS85294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785926"/>
            <a:ext cx="4286280" cy="4340237"/>
          </a:xfrm>
          <a:prstGeom prst="rect">
            <a:avLst/>
          </a:prstGeom>
          <a:noFill/>
        </p:spPr>
      </p:pic>
      <p:pic>
        <p:nvPicPr>
          <p:cNvPr id="6148" name="Picture 4" descr="C:\Users\User\Desktop\2фото\SS85294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1785926"/>
            <a:ext cx="4048121" cy="42862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ser\Desktop\i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25"/>
            <a:ext cx="9144000" cy="685654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</a:rPr>
              <a:t>«Игры с крышками»</a:t>
            </a:r>
            <a:endParaRPr lang="ru-RU" sz="4000" b="1" dirty="0">
              <a:solidFill>
                <a:srgbClr val="002060"/>
              </a:solidFill>
            </a:endParaRPr>
          </a:p>
        </p:txBody>
      </p:sp>
      <p:pic>
        <p:nvPicPr>
          <p:cNvPr id="8195" name="Picture 3" descr="C:\Users\User\Desktop\2фото\SS85237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571612"/>
            <a:ext cx="4143404" cy="4214842"/>
          </a:xfrm>
          <a:prstGeom prst="rect">
            <a:avLst/>
          </a:prstGeom>
          <a:noFill/>
        </p:spPr>
      </p:pic>
      <p:pic>
        <p:nvPicPr>
          <p:cNvPr id="8196" name="Picture 4" descr="C:\Users\User\Desktop\2фото\SS852378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571613"/>
            <a:ext cx="4214842" cy="42148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User\Desktop\i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25"/>
            <a:ext cx="9144000" cy="685654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</a:rPr>
              <a:t>«</a:t>
            </a:r>
            <a:r>
              <a:rPr lang="ru-RU" sz="4000" b="1" dirty="0" err="1" smtClean="0">
                <a:solidFill>
                  <a:srgbClr val="002060"/>
                </a:solidFill>
              </a:rPr>
              <a:t>Пазлы</a:t>
            </a:r>
            <a:r>
              <a:rPr lang="ru-RU" sz="4000" b="1" dirty="0" smtClean="0">
                <a:solidFill>
                  <a:srgbClr val="002060"/>
                </a:solidFill>
              </a:rPr>
              <a:t> для малышей»</a:t>
            </a:r>
            <a:endParaRPr lang="ru-RU" sz="40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9" name="Picture 3" descr="C:\Users\User\Desktop\2фото\SS85259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1714488"/>
            <a:ext cx="4000528" cy="4214842"/>
          </a:xfrm>
          <a:prstGeom prst="rect">
            <a:avLst/>
          </a:prstGeom>
          <a:noFill/>
        </p:spPr>
      </p:pic>
      <p:pic>
        <p:nvPicPr>
          <p:cNvPr id="9220" name="Picture 4" descr="C:\Users\User\Desktop\2фото\SS85259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1714488"/>
            <a:ext cx="4286280" cy="42148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User\Desktop\i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25"/>
            <a:ext cx="9144000" cy="685654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</a:rPr>
              <a:t>«Кто где живёт?», «Кто что ест?»</a:t>
            </a:r>
            <a:endParaRPr lang="ru-RU" sz="40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3" name="Picture 3" descr="C:\Users\User\Desktop\2фото\SS8526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19" y="1785926"/>
            <a:ext cx="4286281" cy="4643470"/>
          </a:xfrm>
          <a:prstGeom prst="rect">
            <a:avLst/>
          </a:prstGeom>
          <a:noFill/>
        </p:spPr>
      </p:pic>
      <p:pic>
        <p:nvPicPr>
          <p:cNvPr id="10244" name="Picture 4" descr="C:\Users\User\Desktop\2фото\SS85260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1785926"/>
            <a:ext cx="4286280" cy="47149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User\Desktop\i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25"/>
            <a:ext cx="9144000" cy="685654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</a:rPr>
              <a:t>Игра с фасолью</a:t>
            </a:r>
            <a:endParaRPr lang="ru-RU" sz="40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1" name="Picture 3" descr="C:\Users\User\Desktop\2фото\SS85289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61294" y="1571612"/>
            <a:ext cx="7077823" cy="49292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User\Desktop\i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25"/>
            <a:ext cx="9144000" cy="685654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«Подбери по цвету»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sz="3100" b="1" dirty="0" smtClean="0">
                <a:solidFill>
                  <a:srgbClr val="002060"/>
                </a:solidFill>
              </a:rPr>
              <a:t>Авторская игра</a:t>
            </a:r>
            <a:endParaRPr lang="ru-RU" sz="31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C:\Users\Сергей\Desktop\Новая папка\SS85915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42" y="1571612"/>
            <a:ext cx="5500727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Downloads\i (1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933" y="0"/>
            <a:ext cx="9145933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396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142976" y="928670"/>
            <a:ext cx="7143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400" i="1" dirty="0" smtClean="0">
                <a:solidFill>
                  <a:srgbClr val="002060"/>
                </a:solidFill>
              </a:rPr>
              <a:t>           </a:t>
            </a:r>
            <a:endParaRPr lang="ru-RU" sz="54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357290" y="928670"/>
            <a:ext cx="678661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dirty="0" smtClean="0"/>
              <a:t> </a:t>
            </a:r>
            <a:r>
              <a:rPr lang="ru-RU" sz="6000" b="1" dirty="0" smtClean="0">
                <a:solidFill>
                  <a:srgbClr val="002060"/>
                </a:solidFill>
              </a:rPr>
              <a:t>Мелкая моторика – это гибкость, ловкость рук и точность движения пальцев руки.</a:t>
            </a:r>
            <a:endParaRPr lang="ru-RU" sz="6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User\Desktop\i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25"/>
            <a:ext cx="9144000" cy="685654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</a:rPr>
              <a:t>«Посади гриб на полянку»</a:t>
            </a:r>
            <a:endParaRPr lang="ru-RU" sz="4000" b="1" dirty="0">
              <a:solidFill>
                <a:srgbClr val="002060"/>
              </a:solidFill>
            </a:endParaRPr>
          </a:p>
        </p:txBody>
      </p:sp>
      <p:pic>
        <p:nvPicPr>
          <p:cNvPr id="5" name="Содержимое 4" descr="C:\Users\Сергей\Desktop\Новая папка\SS859012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7422" y="1714488"/>
            <a:ext cx="4786346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User\Desktop\i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25"/>
            <a:ext cx="9144000" cy="685654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</a:rPr>
              <a:t>Вывод:</a:t>
            </a:r>
            <a:endParaRPr lang="ru-RU" sz="40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sz="7000" b="1" dirty="0" smtClean="0">
                <a:solidFill>
                  <a:srgbClr val="002060"/>
                </a:solidFill>
              </a:rPr>
              <a:t>Развитие мелкой моторики служит основой для становления детской деятельности, является предпосылкой для становления устной и письменной речи, а также способствует познавательной активности детей.  </a:t>
            </a:r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User\Desktop\i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25"/>
            <a:ext cx="9144000" cy="685654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9600" dirty="0" smtClean="0"/>
              <a:t>        </a:t>
            </a:r>
            <a:r>
              <a:rPr lang="ru-RU" sz="9600" b="1" dirty="0" smtClean="0">
                <a:solidFill>
                  <a:srgbClr val="002060"/>
                </a:solidFill>
              </a:rPr>
              <a:t>Спасибо</a:t>
            </a:r>
          </a:p>
          <a:p>
            <a:pPr>
              <a:buNone/>
            </a:pPr>
            <a:r>
              <a:rPr lang="ru-RU" sz="9600" b="1" dirty="0" smtClean="0">
                <a:solidFill>
                  <a:srgbClr val="002060"/>
                </a:solidFill>
              </a:rPr>
              <a:t>              за</a:t>
            </a:r>
          </a:p>
          <a:p>
            <a:pPr>
              <a:buNone/>
            </a:pPr>
            <a:r>
              <a:rPr lang="ru-RU" sz="9600" b="1" dirty="0" smtClean="0">
                <a:solidFill>
                  <a:srgbClr val="002060"/>
                </a:solidFill>
              </a:rPr>
              <a:t>       внимание    </a:t>
            </a:r>
            <a:r>
              <a:rPr lang="ru-RU" sz="9600" dirty="0" smtClean="0"/>
              <a:t>          </a:t>
            </a:r>
            <a:endParaRPr lang="ru-RU" sz="9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C:\Users\User\Downloads\i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25"/>
            <a:ext cx="9144000" cy="685654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002060"/>
                </a:solidFill>
              </a:rPr>
              <a:t>Актуальность</a:t>
            </a:r>
            <a:endParaRPr lang="ru-RU" sz="6000" b="1" dirty="0">
              <a:solidFill>
                <a:srgbClr val="002060"/>
              </a:solidFill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 bwMode="auto">
          <a:xfrm rot="10800000" flipV="1">
            <a:off x="1214414" y="1173062"/>
            <a:ext cx="6929486" cy="415498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З</a:t>
            </a:r>
            <a:r>
              <a:rPr lang="ru-RU" sz="2400" b="1" dirty="0" smtClean="0">
                <a:solidFill>
                  <a:srgbClr val="002060"/>
                </a:solidFill>
              </a:rPr>
              <a:t>аключается </a:t>
            </a:r>
            <a:r>
              <a:rPr lang="ru-RU" sz="2400" b="1" dirty="0" smtClean="0">
                <a:solidFill>
                  <a:srgbClr val="002060"/>
                </a:solidFill>
              </a:rPr>
              <a:t>в том, что целенаправленная и систематическая работа по развитию </a:t>
            </a:r>
            <a:r>
              <a:rPr lang="ru-RU" sz="2400" b="1" dirty="0" smtClean="0">
                <a:solidFill>
                  <a:srgbClr val="002060"/>
                </a:solidFill>
              </a:rPr>
              <a:t>мелкой моторики у детей дошкольного возраста способствует формированию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Arial" pitchFamily="34" charset="0"/>
              </a:rPr>
              <a:t>у детей восприятия, внимания, памяти, мышления и речи. Дети, у которых лучше развиты мелкие движения рук, имеют более развитый мозг, особенно те его отделы, которые отвечают за речь. Пальцы рук наделены большим количеством рецепторов, посылающих импульсы в центральную нервную систему человека.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User\Downloads\i (1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39850"/>
          </a:xfrm>
        </p:spPr>
        <p:txBody>
          <a:bodyPr>
            <a:normAutofit/>
          </a:bodyPr>
          <a:lstStyle/>
          <a:p>
            <a:r>
              <a:rPr lang="ru-RU" sz="6600" b="1" dirty="0" smtClean="0">
                <a:solidFill>
                  <a:srgbClr val="002060"/>
                </a:solidFill>
              </a:rPr>
              <a:t>Цель</a:t>
            </a:r>
            <a:r>
              <a:rPr lang="ru-RU" sz="6600" b="1" dirty="0" smtClean="0"/>
              <a:t>:</a:t>
            </a:r>
            <a:endParaRPr lang="ru-RU" sz="6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142976" y="1643050"/>
            <a:ext cx="714376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i="1" dirty="0" smtClean="0">
                <a:solidFill>
                  <a:srgbClr val="002060"/>
                </a:solidFill>
              </a:rPr>
              <a:t>Создание условий для развития мелкой    </a:t>
            </a:r>
            <a:r>
              <a:rPr lang="ru-RU" sz="4400" b="1" i="1" dirty="0" smtClean="0">
                <a:solidFill>
                  <a:srgbClr val="002060"/>
                </a:solidFill>
              </a:rPr>
              <a:t>моторики</a:t>
            </a:r>
            <a:r>
              <a:rPr lang="ru-RU" sz="4800" b="1" i="1" dirty="0" smtClean="0">
                <a:solidFill>
                  <a:srgbClr val="002060"/>
                </a:solidFill>
              </a:rPr>
              <a:t> и координации движений пальцев рук.</a:t>
            </a:r>
          </a:p>
          <a:p>
            <a:endParaRPr lang="ru-RU" sz="4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User\Downloads\i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25"/>
            <a:ext cx="9144000" cy="685654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002060"/>
                </a:solidFill>
              </a:rPr>
              <a:t>Задачи:</a:t>
            </a:r>
            <a:endParaRPr lang="ru-RU" sz="60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1. использовать разнообразные приемы по формированию тонких движений пальцев рук у детей младшего дошкольного возраста;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2.формирование практических умений и навыков продуктивной и речевой деятельности 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3. укрепление физического и психического здоровья детей;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4. развитие познавательных психических процессов: произвольное внимание, зрительное и слуховое восприятие, память;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5. повышение уровня речевого развития детей;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6 совершенствовать предметно - развивающую среду для развития мелкой моторики.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User\Downloads\i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25"/>
            <a:ext cx="9144000" cy="685654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002060"/>
                </a:solidFill>
              </a:rPr>
              <a:t>Игра с пальчиками</a:t>
            </a:r>
            <a:endParaRPr lang="ru-RU" sz="4800" b="1" dirty="0">
              <a:solidFill>
                <a:srgbClr val="002060"/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983179"/>
          </a:xfrm>
        </p:spPr>
        <p:txBody>
          <a:bodyPr/>
          <a:lstStyle/>
          <a:p>
            <a:pPr>
              <a:buNone/>
              <a:defRPr/>
            </a:pPr>
            <a:r>
              <a:rPr lang="ru-RU" sz="2400" b="1" dirty="0" smtClean="0"/>
              <a:t>Развивается мелкая моторика  и координация движений</a:t>
            </a:r>
          </a:p>
          <a:p>
            <a:r>
              <a:rPr lang="ru-RU" sz="2400" b="1" dirty="0" smtClean="0"/>
              <a:t>Такие игры формируют добрые взаимоотношения между детьми, а также между взрослым и ребёнком</a:t>
            </a:r>
            <a:r>
              <a:rPr lang="ru-RU" b="1" dirty="0" smtClean="0"/>
              <a:t>.</a:t>
            </a:r>
          </a:p>
          <a:p>
            <a:endParaRPr lang="ru-RU" dirty="0"/>
          </a:p>
        </p:txBody>
      </p:sp>
      <p:pic>
        <p:nvPicPr>
          <p:cNvPr id="10" name="Picture 4" descr="Изображение 06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5" y="2714621"/>
            <a:ext cx="3849341" cy="3471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 descr="C:\Users\Пользователь\Desktop\Новая папка\SS8508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2" y="2786059"/>
            <a:ext cx="3856512" cy="34290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User\Downloads\i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25"/>
            <a:ext cx="9144000" cy="685654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002060"/>
                </a:solidFill>
              </a:rPr>
              <a:t>Игры с палочками</a:t>
            </a:r>
            <a:endParaRPr lang="ru-RU" sz="48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Развивают умения подражать взрослому, понимать смысл речи, повышать речевую активность.</a:t>
            </a:r>
            <a:endParaRPr lang="ru-RU" sz="28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500694" y="3857628"/>
            <a:ext cx="6429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pic>
        <p:nvPicPr>
          <p:cNvPr id="9" name="Picture 3" descr="C:\Users\Пользователь\Desktop\Новая папка\SS8508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2857496"/>
            <a:ext cx="3929090" cy="3795900"/>
          </a:xfrm>
          <a:prstGeom prst="rect">
            <a:avLst/>
          </a:prstGeom>
          <a:noFill/>
        </p:spPr>
      </p:pic>
      <p:pic>
        <p:nvPicPr>
          <p:cNvPr id="10" name="Picture 2" descr="C:\Users\Пользователь\Desktop\Новая папка\SS850810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643438" y="2844797"/>
            <a:ext cx="3666331" cy="38292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User\Downloads\i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25"/>
            <a:ext cx="9144000" cy="685654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5300" b="1" dirty="0" smtClean="0">
                <a:solidFill>
                  <a:srgbClr val="002060"/>
                </a:solidFill>
              </a:rPr>
              <a:t>Игра «</a:t>
            </a:r>
            <a:r>
              <a:rPr lang="ru-RU" sz="5300" b="1" dirty="0" err="1" smtClean="0">
                <a:solidFill>
                  <a:srgbClr val="002060"/>
                </a:solidFill>
              </a:rPr>
              <a:t>Мозайка</a:t>
            </a:r>
            <a:r>
              <a:rPr lang="ru-RU" sz="5300" b="1" dirty="0" smtClean="0">
                <a:solidFill>
                  <a:srgbClr val="002060"/>
                </a:solidFill>
              </a:rPr>
              <a:t>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3100" b="1" dirty="0" smtClean="0">
                <a:solidFill>
                  <a:srgbClr val="002060"/>
                </a:solidFill>
              </a:rPr>
              <a:t>Цель: развитие мелкой моторики пальцев рук, обучение ориентировки на плоскости.</a:t>
            </a:r>
            <a:endParaRPr lang="ru-RU" sz="3100" b="1" dirty="0">
              <a:solidFill>
                <a:srgbClr val="002060"/>
              </a:solidFill>
            </a:endParaRPr>
          </a:p>
        </p:txBody>
      </p:sp>
      <p:pic>
        <p:nvPicPr>
          <p:cNvPr id="25603" name="Picture 3" descr="C:\Users\User\Desktop\2фото\SS852246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7" y="2071678"/>
            <a:ext cx="4071965" cy="4054486"/>
          </a:xfrm>
          <a:prstGeom prst="rect">
            <a:avLst/>
          </a:prstGeom>
          <a:noFill/>
        </p:spPr>
      </p:pic>
      <p:pic>
        <p:nvPicPr>
          <p:cNvPr id="7170" name="Picture 2" descr="C:\Users\User\Desktop\2фото\SS85288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2071678"/>
            <a:ext cx="4071967" cy="40719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User\Downloads\i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25"/>
            <a:ext cx="9144000" cy="685654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«Шнуровки»</a:t>
            </a:r>
            <a:r>
              <a:rPr lang="ru-RU" sz="3600" b="1" dirty="0" smtClean="0">
                <a:solidFill>
                  <a:srgbClr val="002060"/>
                </a:solidFill>
              </a:rPr>
              <a:t/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2700" b="1" dirty="0" smtClean="0">
                <a:solidFill>
                  <a:srgbClr val="002060"/>
                </a:solidFill>
              </a:rPr>
              <a:t>В играх с шнурованием также развивается глазомер, внимание, происходит укрепление пальцев и всей кисти руки(мелкая моторика). </a:t>
            </a:r>
            <a:endParaRPr lang="ru-RU" sz="27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6627" name="Picture 3" descr="C:\Users\User\Desktop\111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099" y="1881562"/>
            <a:ext cx="6429421" cy="41620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1555</TotalTime>
  <Words>198</Words>
  <PresentationFormat>Экран (4:3)</PresentationFormat>
  <Paragraphs>38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Развитие мелкой моторики в совместной деятельности.</vt:lpstr>
      <vt:lpstr>Слайд 2</vt:lpstr>
      <vt:lpstr>Актуальность</vt:lpstr>
      <vt:lpstr>Цель:</vt:lpstr>
      <vt:lpstr>Задачи:</vt:lpstr>
      <vt:lpstr>Игра с пальчиками</vt:lpstr>
      <vt:lpstr>Игры с палочками</vt:lpstr>
      <vt:lpstr>Игра «Мозайка» Цель: развитие мелкой моторики пальцев рук, обучение ориентировки на плоскости.</vt:lpstr>
      <vt:lpstr>«Шнуровки» В играх с шнурованием также развивается глазомер, внимание, происходит укрепление пальцев и всей кисти руки(мелкая моторика). </vt:lpstr>
      <vt:lpstr>Игры с прищепками</vt:lpstr>
      <vt:lpstr>«Кто что ест»</vt:lpstr>
      <vt:lpstr>«Мама и детёныш»</vt:lpstr>
      <vt:lpstr>«Чей хвостик?»</vt:lpstr>
      <vt:lpstr>Игровые упражнения на развитие творческого воображения малышей.</vt:lpstr>
      <vt:lpstr>«Игры с крышками»</vt:lpstr>
      <vt:lpstr>«Пазлы для малышей»</vt:lpstr>
      <vt:lpstr>«Кто где живёт?», «Кто что ест?»</vt:lpstr>
      <vt:lpstr>Игра с фасолью</vt:lpstr>
      <vt:lpstr>«Подбери по цвету» Авторская игра</vt:lpstr>
      <vt:lpstr>«Посади гриб на полянку»</vt:lpstr>
      <vt:lpstr>Вывод: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49</cp:revision>
  <dcterms:created xsi:type="dcterms:W3CDTF">2017-02-22T14:31:44Z</dcterms:created>
  <dcterms:modified xsi:type="dcterms:W3CDTF">2017-02-24T10:47:56Z</dcterms:modified>
</cp:coreProperties>
</file>