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72" r:id="rId3"/>
    <p:sldId id="260" r:id="rId4"/>
    <p:sldId id="261" r:id="rId5"/>
    <p:sldId id="267" r:id="rId6"/>
    <p:sldId id="268" r:id="rId7"/>
    <p:sldId id="275" r:id="rId8"/>
    <p:sldId id="276" r:id="rId9"/>
    <p:sldId id="277" r:id="rId10"/>
    <p:sldId id="279" r:id="rId11"/>
    <p:sldId id="280" r:id="rId12"/>
    <p:sldId id="281" r:id="rId13"/>
    <p:sldId id="283" r:id="rId14"/>
    <p:sldId id="284" r:id="rId15"/>
    <p:sldId id="285" r:id="rId16"/>
    <p:sldId id="286" r:id="rId17"/>
    <p:sldId id="287" r:id="rId18"/>
  </p:sldIdLst>
  <p:sldSz cx="9144000" cy="6858000" type="screen4x3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6" d="100"/>
          <a:sy n="96" d="100"/>
        </p:scale>
        <p:origin x="-594" y="11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67711" y="548681"/>
            <a:ext cx="6636737" cy="79208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1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Муниципальное  бюджетное дошкольное образовательное учреждение </a:t>
            </a:r>
            <a:br>
              <a:rPr lang="ru-RU" sz="11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1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детский сад комбинированного вида № 33«Аленький цветочек» </a:t>
            </a:r>
            <a:br>
              <a:rPr lang="ru-RU" sz="11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1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Бугульминского</a:t>
            </a:r>
            <a:r>
              <a:rPr lang="ru-RU" sz="11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муниципального района Республики Татарстан</a:t>
            </a:r>
            <a:r>
              <a:rPr lang="ru-RU" sz="1400" b="1" dirty="0">
                <a:solidFill>
                  <a:schemeClr val="tx1"/>
                </a:solidFill>
              </a:rPr>
              <a:t/>
            </a:r>
            <a:br>
              <a:rPr lang="ru-RU" sz="1400" b="1" dirty="0">
                <a:solidFill>
                  <a:schemeClr val="tx1"/>
                </a:solidFill>
              </a:rPr>
            </a:br>
            <a:r>
              <a:rPr lang="ru-RU" sz="1400" dirty="0" smtClean="0">
                <a:effectLst/>
              </a:rPr>
              <a:t/>
            </a:r>
            <a:br>
              <a:rPr lang="ru-RU" sz="1400" dirty="0" smtClean="0">
                <a:effectLst/>
              </a:rPr>
            </a:br>
            <a:r>
              <a:rPr lang="ru-RU" sz="1400" dirty="0">
                <a:effectLst/>
              </a:rPr>
              <a:t/>
            </a:r>
            <a:br>
              <a:rPr lang="ru-RU" sz="1400" dirty="0">
                <a:effectLst/>
              </a:rPr>
            </a:br>
            <a:r>
              <a:rPr lang="ru-RU" sz="1400" dirty="0" smtClean="0">
                <a:effectLst/>
              </a:rPr>
              <a:t/>
            </a:r>
            <a:br>
              <a:rPr lang="ru-RU" sz="1400" dirty="0" smtClean="0">
                <a:effectLst/>
              </a:rPr>
            </a:br>
            <a:r>
              <a:rPr lang="ru-RU" sz="1400" dirty="0">
                <a:effectLst/>
              </a:rPr>
              <a:t/>
            </a:r>
            <a:br>
              <a:rPr lang="ru-RU" sz="1400" dirty="0">
                <a:effectLst/>
              </a:rPr>
            </a:br>
            <a:r>
              <a:rPr lang="ru-RU" sz="1400" dirty="0" smtClean="0">
                <a:effectLst/>
              </a:rPr>
              <a:t/>
            </a:r>
            <a:br>
              <a:rPr lang="ru-RU" sz="1400" dirty="0" smtClean="0">
                <a:effectLst/>
              </a:rPr>
            </a:br>
            <a:r>
              <a:rPr lang="ru-RU" sz="1400" dirty="0" smtClean="0">
                <a:effectLst/>
              </a:rPr>
              <a:t/>
            </a:r>
            <a:br>
              <a:rPr lang="ru-RU" sz="1400" dirty="0" smtClean="0">
                <a:effectLst/>
              </a:rPr>
            </a:b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851920" y="5085184"/>
            <a:ext cx="4968552" cy="1348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Bef>
                <a:spcPct val="20000"/>
              </a:spcBef>
              <a:buClr>
                <a:srgbClr val="F0A22E"/>
              </a:buClr>
              <a:buSzPct val="70000"/>
            </a:pPr>
            <a:endParaRPr lang="ru-RU" sz="24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spcBef>
                <a:spcPct val="20000"/>
              </a:spcBef>
              <a:buClr>
                <a:srgbClr val="F0A22E"/>
              </a:buClr>
              <a:buSzPct val="70000"/>
            </a:pPr>
            <a:r>
              <a:rPr lang="ru-RU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Оброкова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Алсу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Ильшатовна</a:t>
            </a:r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spcBef>
                <a:spcPct val="20000"/>
              </a:spcBef>
              <a:buClr>
                <a:srgbClr val="F0A22E"/>
              </a:buClr>
              <a:buSzPct val="70000"/>
            </a:pP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Арефьева Наталья Александровна</a:t>
            </a:r>
          </a:p>
        </p:txBody>
      </p:sp>
      <p:pic>
        <p:nvPicPr>
          <p:cNvPr id="1026" name="Picture 2" descr="C:\Users\User\Desktop\img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484784"/>
            <a:ext cx="5928320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 descr="лололо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48671"/>
            <a:ext cx="1716191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35696" y="1052736"/>
            <a:ext cx="6480720" cy="936104"/>
          </a:xfrm>
        </p:spPr>
        <p:txBody>
          <a:bodyPr>
            <a:normAutofit fontScale="70000" lnSpcReduction="20000"/>
          </a:bodyPr>
          <a:lstStyle/>
          <a:p>
            <a:pPr algn="ctr"/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«Игровой проект «Минем </a:t>
            </a:r>
            <a:r>
              <a:rPr lang="tt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өем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для дошкольников 3-5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лет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ctr"/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6595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9407165"/>
              </p:ext>
            </p:extLst>
          </p:nvPr>
        </p:nvGraphicFramePr>
        <p:xfrm>
          <a:off x="304800" y="332657"/>
          <a:ext cx="8482867" cy="4479965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325138"/>
                <a:gridCol w="1409449"/>
                <a:gridCol w="3252693"/>
                <a:gridCol w="1758687"/>
                <a:gridCol w="1736900"/>
              </a:tblGrid>
              <a:tr h="1015333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</a:rPr>
                        <a:t>№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25437" marR="25437" marT="23185" marB="2318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effectLst/>
                        </a:rPr>
                        <a:t>Число, тема</a:t>
                      </a:r>
                    </a:p>
                    <a:p>
                      <a:pPr algn="ctr"/>
                      <a:r>
                        <a:rPr lang="tt-RU" sz="1400" dirty="0" smtClean="0">
                          <a:solidFill>
                            <a:srgbClr val="000000"/>
                          </a:solidFill>
                          <a:effectLst/>
                        </a:rPr>
                        <a:t>17.02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25437" marR="25437" marT="23185" marB="2318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err="1">
                          <a:effectLst/>
                        </a:rPr>
                        <a:t>Бурычлар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25437" marR="25437" marT="23185" marB="2318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effectLst/>
                        </a:rPr>
                        <a:t>Эш төрләре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25437" marR="25437" marT="23185" marB="2318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effectLst/>
                        </a:rPr>
                        <a:t>Ата – аналар белэн эшлэу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25437" marR="25437" marT="23185" marB="23185"/>
                </a:tc>
              </a:tr>
              <a:tr h="1483933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effectLst/>
                        </a:rPr>
                        <a:t>1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25437" marR="25437" marT="23185" marB="2318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dirty="0" smtClean="0">
                          <a:solidFill>
                            <a:srgbClr val="000000"/>
                          </a:solidFill>
                          <a:effectLst/>
                          <a:latin typeface="PT Sans"/>
                        </a:rPr>
                        <a:t>“Без театр </a:t>
                      </a:r>
                      <a:r>
                        <a:rPr lang="ru-RU" sz="1400" b="0" i="0" dirty="0" err="1" smtClean="0">
                          <a:solidFill>
                            <a:srgbClr val="000000"/>
                          </a:solidFill>
                          <a:effectLst/>
                          <a:latin typeface="PT Sans"/>
                        </a:rPr>
                        <a:t>уйныйбыз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25437" marR="25437" marT="23185" marB="2318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dirty="0" err="1" smtClean="0">
                          <a:solidFill>
                            <a:srgbClr val="000000"/>
                          </a:solidFill>
                          <a:effectLst/>
                          <a:latin typeface="PT Sans"/>
                        </a:rPr>
                        <a:t>Шалкан</a:t>
                      </a:r>
                      <a:r>
                        <a:rPr lang="ru-RU" sz="1400" b="0" i="0" dirty="0" smtClean="0">
                          <a:solidFill>
                            <a:srgbClr val="000000"/>
                          </a:solidFill>
                          <a:effectLst/>
                          <a:latin typeface="PT Sans"/>
                        </a:rPr>
                        <a:t> </a:t>
                      </a:r>
                      <a:r>
                        <a:rPr lang="ru-RU" sz="1400" b="0" i="0" dirty="0" err="1" smtClean="0">
                          <a:solidFill>
                            <a:srgbClr val="000000"/>
                          </a:solidFill>
                          <a:effectLst/>
                          <a:latin typeface="PT Sans"/>
                        </a:rPr>
                        <a:t>әкиятен</a:t>
                      </a:r>
                      <a:r>
                        <a:rPr lang="ru-RU" sz="1400" b="0" i="0" dirty="0" smtClean="0">
                          <a:solidFill>
                            <a:srgbClr val="000000"/>
                          </a:solidFill>
                          <a:effectLst/>
                          <a:latin typeface="PT Sans"/>
                        </a:rPr>
                        <a:t> </a:t>
                      </a:r>
                      <a:r>
                        <a:rPr lang="ru-RU" sz="1400" b="0" i="0" dirty="0" err="1" smtClean="0">
                          <a:solidFill>
                            <a:srgbClr val="000000"/>
                          </a:solidFill>
                          <a:effectLst/>
                          <a:latin typeface="PT Sans"/>
                        </a:rPr>
                        <a:t>сәхнәләштерү</a:t>
                      </a:r>
                      <a:r>
                        <a:rPr lang="ru-RU" sz="1400" b="0" i="0" dirty="0" smtClean="0">
                          <a:solidFill>
                            <a:srgbClr val="000000"/>
                          </a:solidFill>
                          <a:effectLst/>
                          <a:latin typeface="PT Sans"/>
                        </a:rPr>
                        <a:t>.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25437" marR="25437" marT="23185" marB="2318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u="sng" dirty="0" smtClean="0">
                          <a:solidFill>
                            <a:srgbClr val="000000"/>
                          </a:solidFill>
                          <a:effectLst/>
                          <a:latin typeface="PT Sans"/>
                        </a:rPr>
                        <a:t>.Уен </a:t>
                      </a:r>
                      <a:r>
                        <a:rPr lang="ru-RU" sz="1400" b="0" i="0" u="sng" dirty="0" err="1" smtClean="0">
                          <a:solidFill>
                            <a:srgbClr val="000000"/>
                          </a:solidFill>
                          <a:effectLst/>
                          <a:latin typeface="PT Sans"/>
                        </a:rPr>
                        <a:t>ситуациясе</a:t>
                      </a:r>
                      <a:r>
                        <a:rPr lang="ru-RU" sz="1400" b="0" i="0" u="sng" dirty="0" smtClean="0">
                          <a:solidFill>
                            <a:srgbClr val="000000"/>
                          </a:solidFill>
                          <a:effectLst/>
                          <a:latin typeface="PT Sans"/>
                        </a:rPr>
                        <a:t>: “Кил </a:t>
                      </a:r>
                      <a:r>
                        <a:rPr lang="ru-RU" sz="1400" b="0" i="0" u="sng" dirty="0" err="1" smtClean="0">
                          <a:solidFill>
                            <a:srgbClr val="000000"/>
                          </a:solidFill>
                          <a:effectLst/>
                          <a:latin typeface="PT Sans"/>
                        </a:rPr>
                        <a:t>монда</a:t>
                      </a:r>
                      <a:r>
                        <a:rPr lang="ru-RU" sz="1400" b="0" i="0" u="sng" dirty="0" smtClean="0">
                          <a:solidFill>
                            <a:srgbClr val="000000"/>
                          </a:solidFill>
                          <a:effectLst/>
                          <a:latin typeface="PT Sans"/>
                        </a:rPr>
                        <a:t>?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25437" marR="25437" marT="23185" marB="2318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dirty="0" err="1" smtClean="0">
                          <a:solidFill>
                            <a:srgbClr val="000000"/>
                          </a:solidFill>
                          <a:effectLst/>
                          <a:latin typeface="PT Sans"/>
                        </a:rPr>
                        <a:t>Маскалар</a:t>
                      </a:r>
                      <a:r>
                        <a:rPr lang="ru-RU" sz="1400" b="0" i="0" baseline="0" dirty="0" smtClean="0">
                          <a:solidFill>
                            <a:srgbClr val="000000"/>
                          </a:solidFill>
                          <a:effectLst/>
                          <a:latin typeface="PT Sans"/>
                        </a:rPr>
                        <a:t> </a:t>
                      </a:r>
                      <a:r>
                        <a:rPr lang="ru-RU" sz="1400" b="0" i="0" baseline="0" dirty="0" err="1" smtClean="0">
                          <a:solidFill>
                            <a:srgbClr val="000000"/>
                          </a:solidFill>
                          <a:effectLst/>
                          <a:latin typeface="PT Sans"/>
                        </a:rPr>
                        <a:t>эзерлэу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25437" marR="25437" marT="23185" marB="23185"/>
                </a:tc>
              </a:tr>
              <a:tr h="1980699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25437" marR="25437" marT="23185" marB="23185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t-RU" sz="1400" dirty="0" smtClean="0">
                          <a:solidFill>
                            <a:srgbClr val="000000"/>
                          </a:solidFill>
                          <a:effectLst/>
                        </a:rPr>
                        <a:t>Матур әдәбият әсәрләре уку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25437" marR="25437" marT="23185" marB="23185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b="0" i="0" dirty="0" smtClean="0">
                          <a:solidFill>
                            <a:srgbClr val="000000"/>
                          </a:solidFill>
                          <a:effectLst/>
                          <a:latin typeface="PT Sans"/>
                        </a:rPr>
                        <a:t>1.Яңа </a:t>
                      </a:r>
                      <a:r>
                        <a:rPr lang="ru-RU" sz="1400" b="0" i="0" dirty="0" err="1" smtClean="0">
                          <a:solidFill>
                            <a:srgbClr val="000000"/>
                          </a:solidFill>
                          <a:effectLst/>
                          <a:latin typeface="PT Sans"/>
                        </a:rPr>
                        <a:t>сүзләр</a:t>
                      </a:r>
                      <a:r>
                        <a:rPr lang="ru-RU" sz="1400" b="0" i="0" dirty="0" smtClean="0">
                          <a:solidFill>
                            <a:srgbClr val="000000"/>
                          </a:solidFill>
                          <a:effectLst/>
                          <a:latin typeface="PT Sans"/>
                        </a:rPr>
                        <a:t> </a:t>
                      </a:r>
                      <a:r>
                        <a:rPr lang="ru-RU" sz="1400" b="0" i="0" dirty="0" err="1" smtClean="0">
                          <a:solidFill>
                            <a:srgbClr val="000000"/>
                          </a:solidFill>
                          <a:effectLst/>
                          <a:latin typeface="PT Sans"/>
                        </a:rPr>
                        <a:t>куллануны</a:t>
                      </a:r>
                      <a:r>
                        <a:rPr lang="ru-RU" sz="1400" b="0" i="0" dirty="0" smtClean="0">
                          <a:solidFill>
                            <a:srgbClr val="000000"/>
                          </a:solidFill>
                          <a:effectLst/>
                          <a:latin typeface="PT Sans"/>
                        </a:rPr>
                        <a:t> </a:t>
                      </a:r>
                      <a:r>
                        <a:rPr lang="ru-RU" sz="1400" b="0" i="0" dirty="0" err="1" smtClean="0">
                          <a:solidFill>
                            <a:srgbClr val="000000"/>
                          </a:solidFill>
                          <a:effectLst/>
                          <a:latin typeface="PT Sans"/>
                        </a:rPr>
                        <a:t>дәвам</a:t>
                      </a:r>
                      <a:r>
                        <a:rPr lang="ru-RU" sz="1400" b="0" i="0" dirty="0" smtClean="0">
                          <a:solidFill>
                            <a:srgbClr val="000000"/>
                          </a:solidFill>
                          <a:effectLst/>
                          <a:latin typeface="PT Sans"/>
                        </a:rPr>
                        <a:t> </a:t>
                      </a:r>
                      <a:r>
                        <a:rPr lang="ru-RU" sz="1400" b="0" i="0" dirty="0" err="1" smtClean="0">
                          <a:solidFill>
                            <a:srgbClr val="000000"/>
                          </a:solidFill>
                          <a:effectLst/>
                          <a:latin typeface="PT Sans"/>
                        </a:rPr>
                        <a:t>итү</a:t>
                      </a:r>
                      <a:r>
                        <a:rPr lang="ru-RU" sz="1400" b="0" i="0" dirty="0" smtClean="0">
                          <a:solidFill>
                            <a:srgbClr val="000000"/>
                          </a:solidFill>
                          <a:effectLst/>
                          <a:latin typeface="PT Sans"/>
                        </a:rPr>
                        <a:t>.</a:t>
                      </a:r>
                    </a:p>
                    <a:p>
                      <a:pPr algn="just"/>
                      <a:r>
                        <a:rPr lang="tt-RU" sz="1400" b="0" i="0" dirty="0" smtClean="0">
                          <a:solidFill>
                            <a:srgbClr val="000000"/>
                          </a:solidFill>
                          <a:effectLst/>
                          <a:latin typeface="PT Sans"/>
                        </a:rPr>
                        <a:t>2.</a:t>
                      </a:r>
                      <a:r>
                        <a:rPr lang="ru-RU" sz="1400" b="0" i="0" dirty="0" smtClean="0">
                          <a:solidFill>
                            <a:srgbClr val="000000"/>
                          </a:solidFill>
                          <a:effectLst/>
                          <a:latin typeface="PT Sans"/>
                        </a:rPr>
                        <a:t> </a:t>
                      </a:r>
                      <a:r>
                        <a:rPr lang="ru-RU" sz="1400" b="0" i="0" dirty="0" err="1" smtClean="0">
                          <a:solidFill>
                            <a:srgbClr val="000000"/>
                          </a:solidFill>
                          <a:effectLst/>
                          <a:latin typeface="PT Sans"/>
                        </a:rPr>
                        <a:t>зурларга</a:t>
                      </a:r>
                      <a:r>
                        <a:rPr lang="ru-RU" sz="1400" b="0" i="0" dirty="0" smtClean="0">
                          <a:solidFill>
                            <a:srgbClr val="000000"/>
                          </a:solidFill>
                          <a:effectLst/>
                          <a:latin typeface="PT Sans"/>
                        </a:rPr>
                        <a:t> карата </a:t>
                      </a:r>
                      <a:r>
                        <a:rPr lang="ru-RU" sz="1400" b="0" i="0" dirty="0" err="1" smtClean="0">
                          <a:solidFill>
                            <a:srgbClr val="000000"/>
                          </a:solidFill>
                          <a:effectLst/>
                          <a:latin typeface="PT Sans"/>
                        </a:rPr>
                        <a:t>хөрмәт</a:t>
                      </a:r>
                      <a:r>
                        <a:rPr lang="ru-RU" sz="1400" b="0" i="0" dirty="0" smtClean="0">
                          <a:solidFill>
                            <a:srgbClr val="000000"/>
                          </a:solidFill>
                          <a:effectLst/>
                          <a:latin typeface="PT Sans"/>
                        </a:rPr>
                        <a:t> </a:t>
                      </a:r>
                      <a:r>
                        <a:rPr lang="ru-RU" sz="1400" b="0" i="0" dirty="0" err="1" smtClean="0">
                          <a:solidFill>
                            <a:srgbClr val="000000"/>
                          </a:solidFill>
                          <a:effectLst/>
                          <a:latin typeface="PT Sans"/>
                        </a:rPr>
                        <a:t>тәрбияләү</a:t>
                      </a:r>
                      <a:r>
                        <a:rPr lang="ru-RU" sz="1400" b="0" i="0" dirty="0" smtClean="0">
                          <a:solidFill>
                            <a:srgbClr val="000000"/>
                          </a:solidFill>
                          <a:effectLst/>
                          <a:latin typeface="PT Sans"/>
                        </a:rPr>
                        <a:t>;</a:t>
                      </a:r>
                    </a:p>
                    <a:p>
                      <a:pPr algn="just"/>
                      <a:r>
                        <a:rPr lang="tt-RU" sz="1400" b="0" i="0" dirty="0" smtClean="0">
                          <a:solidFill>
                            <a:srgbClr val="000000"/>
                          </a:solidFill>
                          <a:effectLst/>
                          <a:latin typeface="PT Sans"/>
                        </a:rPr>
                        <a:t>3</a:t>
                      </a:r>
                      <a:r>
                        <a:rPr lang="ru-RU" sz="1400" b="0" i="0" dirty="0" smtClean="0">
                          <a:solidFill>
                            <a:srgbClr val="000000"/>
                          </a:solidFill>
                          <a:effectLst/>
                          <a:latin typeface="PT Sans"/>
                        </a:rPr>
                        <a:t>Татар </a:t>
                      </a:r>
                      <a:r>
                        <a:rPr lang="ru-RU" sz="1400" b="0" i="0" dirty="0" err="1" smtClean="0">
                          <a:solidFill>
                            <a:srgbClr val="000000"/>
                          </a:solidFill>
                          <a:effectLst/>
                          <a:latin typeface="PT Sans"/>
                        </a:rPr>
                        <a:t>теленә</a:t>
                      </a:r>
                      <a:r>
                        <a:rPr lang="ru-RU" sz="1400" b="0" i="0" dirty="0" smtClean="0">
                          <a:solidFill>
                            <a:srgbClr val="000000"/>
                          </a:solidFill>
                          <a:effectLst/>
                          <a:latin typeface="PT Sans"/>
                        </a:rPr>
                        <a:t> </a:t>
                      </a:r>
                      <a:r>
                        <a:rPr lang="ru-RU" sz="1400" b="0" i="0" dirty="0" err="1" smtClean="0">
                          <a:solidFill>
                            <a:srgbClr val="000000"/>
                          </a:solidFill>
                          <a:effectLst/>
                          <a:latin typeface="PT Sans"/>
                        </a:rPr>
                        <a:t>кызыксыну</a:t>
                      </a:r>
                      <a:r>
                        <a:rPr lang="ru-RU" sz="1400" b="0" i="0" dirty="0" smtClean="0">
                          <a:solidFill>
                            <a:srgbClr val="000000"/>
                          </a:solidFill>
                          <a:effectLst/>
                          <a:latin typeface="PT Sans"/>
                        </a:rPr>
                        <a:t> </a:t>
                      </a:r>
                      <a:r>
                        <a:rPr lang="ru-RU" sz="1400" b="0" i="0" dirty="0" err="1" smtClean="0">
                          <a:solidFill>
                            <a:srgbClr val="000000"/>
                          </a:solidFill>
                          <a:effectLst/>
                          <a:latin typeface="PT Sans"/>
                        </a:rPr>
                        <a:t>тәрбияләү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25437" marR="25437" marT="23185" marB="2318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t-RU" sz="1400" dirty="0" smtClean="0">
                          <a:solidFill>
                            <a:srgbClr val="000000"/>
                          </a:solidFill>
                          <a:effectLst/>
                        </a:rPr>
                        <a:t>Уку: Ә.Бикчәнтәева “Минем энием”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25437" marR="25437" marT="23185" marB="2318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t-RU" sz="1400" dirty="0" smtClean="0">
                          <a:solidFill>
                            <a:srgbClr val="000000"/>
                          </a:solidFill>
                          <a:effectLst/>
                        </a:rPr>
                        <a:t>Стендбук</a:t>
                      </a:r>
                      <a:r>
                        <a:rPr lang="tt-RU" sz="1400" baseline="0" dirty="0" smtClean="0">
                          <a:solidFill>
                            <a:srgbClr val="000000"/>
                          </a:solidFill>
                          <a:effectLst/>
                        </a:rPr>
                        <a:t> ясау </a:t>
                      </a:r>
                      <a:r>
                        <a:rPr lang="tt-RU" sz="1400" dirty="0" smtClean="0">
                          <a:solidFill>
                            <a:srgbClr val="000000"/>
                          </a:solidFill>
                          <a:effectLst/>
                        </a:rPr>
                        <a:t>“Минем өем”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25437" marR="25437" marT="23185" marB="23185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96785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548680"/>
            <a:ext cx="84249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t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Вывод: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548680"/>
            <a:ext cx="8424936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Хорошее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владение татарским языком как средством общения — веление сегодняшнего дня: оно необходимо не только для успешной учебы в школе, но и для интеллектуального и нравственного становления детей дошкольного возраста.</a:t>
            </a:r>
            <a:r>
              <a:rPr lang="ru-RU" dirty="0">
                <a:solidFill>
                  <a:prstClr val="black"/>
                </a:solidFill>
              </a:rPr>
              <a:t/>
            </a:r>
            <a:br>
              <a:rPr lang="ru-RU" dirty="0">
                <a:solidFill>
                  <a:prstClr val="black"/>
                </a:solidFill>
              </a:rPr>
            </a:br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8910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User\Desktop\IMG-20230206-WA00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310357"/>
            <a:ext cx="3312368" cy="367492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5076056" y="1432520"/>
            <a:ext cx="33843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ru-RU" sz="1400" dirty="0" smtClean="0">
                <a:solidFill>
                  <a:srgbClr val="000000"/>
                </a:solidFill>
                <a:latin typeface="PT Sans"/>
              </a:rPr>
              <a:t>     </a:t>
            </a:r>
          </a:p>
          <a:p>
            <a:pPr lvl="0">
              <a:defRPr/>
            </a:pPr>
            <a:r>
              <a:rPr lang="ru-RU" sz="1600" b="1" i="1" dirty="0" smtClean="0">
                <a:solidFill>
                  <a:srgbClr val="000000"/>
                </a:solidFill>
                <a:latin typeface="PT Sans"/>
              </a:rPr>
              <a:t> </a:t>
            </a:r>
            <a:r>
              <a:rPr lang="ru-RU" b="1" i="1" dirty="0" smtClean="0">
                <a:solidFill>
                  <a:srgbClr val="000000"/>
                </a:solidFill>
                <a:latin typeface="PT Sans"/>
              </a:rPr>
              <a:t>Татар </a:t>
            </a:r>
            <a:r>
              <a:rPr lang="ru-RU" b="1" i="1" dirty="0" err="1">
                <a:solidFill>
                  <a:srgbClr val="000000"/>
                </a:solidFill>
                <a:latin typeface="PT Sans"/>
              </a:rPr>
              <a:t>халык</a:t>
            </a:r>
            <a:r>
              <a:rPr lang="ru-RU" b="1" i="1" dirty="0">
                <a:solidFill>
                  <a:srgbClr val="000000"/>
                </a:solidFill>
                <a:latin typeface="PT Sans"/>
              </a:rPr>
              <a:t> </a:t>
            </a:r>
            <a:r>
              <a:rPr lang="ru-RU" b="1" i="1" dirty="0" err="1">
                <a:solidFill>
                  <a:srgbClr val="000000"/>
                </a:solidFill>
                <a:latin typeface="PT Sans"/>
              </a:rPr>
              <a:t>бизәкләре</a:t>
            </a:r>
            <a:endParaRPr lang="ru-RU" b="1" i="1" dirty="0">
              <a:solidFill>
                <a:srgbClr val="000000"/>
              </a:solidFill>
            </a:endParaRPr>
          </a:p>
        </p:txBody>
      </p:sp>
      <p:pic>
        <p:nvPicPr>
          <p:cNvPr id="1028" name="Picture 4" descr="C:\Users\User\Desktop\IMG-20230206-WA001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310357"/>
            <a:ext cx="3477931" cy="3674928"/>
          </a:xfrm>
          <a:prstGeom prst="rect">
            <a:avLst/>
          </a:prstGeom>
          <a:noFill/>
          <a:ln w="190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27584" y="1705669"/>
            <a:ext cx="2651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err="1" smtClean="0"/>
              <a:t>Кисеп</a:t>
            </a:r>
            <a:r>
              <a:rPr lang="ru-RU" b="1" i="1" dirty="0" smtClean="0"/>
              <a:t> </a:t>
            </a:r>
            <a:r>
              <a:rPr lang="ru-RU" b="1" i="1" dirty="0" err="1" smtClean="0"/>
              <a:t>ябыштыру</a:t>
            </a:r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val="1616268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8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C:\Users\User\Desktop\IMG_20230209_095848_50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347140"/>
            <a:ext cx="4191000" cy="3242100"/>
          </a:xfrm>
          <a:prstGeom prst="rect">
            <a:avLst/>
          </a:prstGeom>
          <a:noFill/>
          <a:ln w="190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11560" y="1700808"/>
            <a:ext cx="41394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Дидактик </a:t>
            </a:r>
            <a:r>
              <a:rPr lang="ru-RU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уеннар</a:t>
            </a:r>
            <a:r>
              <a:rPr lang="ru-RU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1“Дөрес </a:t>
            </a:r>
            <a:r>
              <a:rPr lang="ru-RU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итеп</a:t>
            </a:r>
            <a:r>
              <a:rPr lang="ru-RU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сана”.</a:t>
            </a:r>
          </a:p>
          <a:p>
            <a:pPr algn="ctr"/>
            <a:r>
              <a:rPr lang="ru-RU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2“Сосчитай, сколько яблок”.</a:t>
            </a:r>
          </a:p>
        </p:txBody>
      </p:sp>
      <p:pic>
        <p:nvPicPr>
          <p:cNvPr id="3075" name="Picture 3" descr="C:\Users\User\Desktop\IMG_20230126_093822_17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333625"/>
            <a:ext cx="4343400" cy="3255615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4932040" y="1916832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Уку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Ә. </a:t>
            </a:r>
            <a:r>
              <a:rPr 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Бикчәнтәева«Минем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эни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»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2341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Пальчиковая игра</a:t>
            </a:r>
            <a:endParaRPr lang="ru-RU" sz="1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Работа в тетрадях</a:t>
            </a:r>
            <a:endParaRPr lang="ru-RU" sz="1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User\Desktop\IMG_20230213_092152_7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046530"/>
            <a:ext cx="3936438" cy="2952328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IMG_20230213_095747_17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060848"/>
            <a:ext cx="3936438" cy="2952328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999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User\Desktop\IMG_20230213_100732_09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132856"/>
            <a:ext cx="4191000" cy="3456384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Desktop\IMG_20230213_091415_18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132856"/>
            <a:ext cx="4343400" cy="3458319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21826" y="1851876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Выскавка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детского творчества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60032" y="1851876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Инценировка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сказки «</a:t>
            </a:r>
            <a:r>
              <a:rPr 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Шалкан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7083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IMG_20230213_095455_90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968" y="1430016"/>
            <a:ext cx="8377308" cy="5427984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27584" y="908720"/>
            <a:ext cx="7848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Итоговый продукт </a:t>
            </a:r>
            <a:r>
              <a:rPr 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Стендбук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«Минем </a:t>
            </a:r>
            <a:r>
              <a:rPr lang="tt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өем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1168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Users\User\Desktop\IMG_20230227_121805_2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32656"/>
            <a:ext cx="2487314" cy="2736304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User\Desktop\IMG_20230227_121905_25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164066"/>
            <a:ext cx="2199282" cy="2973629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User\Desktop\IMG_20230227_121829_90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763" y="341783"/>
            <a:ext cx="2539801" cy="2623897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User\Desktop\IMG_20230227_121737_17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3464" y="2164065"/>
            <a:ext cx="2232248" cy="2920841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1169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612845"/>
            <a:ext cx="7560840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buClr>
                <a:srgbClr val="FE8637"/>
              </a:buClr>
              <a:buSzPct val="70000"/>
            </a:pP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Паспорт проекта</a:t>
            </a:r>
            <a:b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 проекта: “Минем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өем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Тип проекта: групповой, познавательно –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речевой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Продолжительность: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краткосрочный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Срок реализации: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13.02.2023-17.02.2023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проектной деятельности: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дети,педагоги,родители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Образовательные области: познавательное развитие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речевое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развитие.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 детей: от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до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лет</a:t>
            </a:r>
          </a:p>
        </p:txBody>
      </p:sp>
    </p:spTree>
    <p:extLst>
      <p:ext uri="{BB962C8B-B14F-4D97-AF65-F5344CB8AC3E}">
        <p14:creationId xmlns:p14="http://schemas.microsoft.com/office/powerpoint/2010/main" val="2131622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-910649"/>
            <a:ext cx="7560840" cy="88639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u="sng" dirty="0" smtClean="0"/>
          </a:p>
          <a:p>
            <a:endParaRPr lang="ru-RU" b="1" u="sng" dirty="0"/>
          </a:p>
          <a:p>
            <a:endParaRPr lang="ru-RU" b="1" u="sng" dirty="0" smtClean="0"/>
          </a:p>
          <a:p>
            <a:endParaRPr lang="ru-RU" b="1" u="sng" dirty="0"/>
          </a:p>
          <a:p>
            <a:endParaRPr lang="ru-RU" b="1" u="sng" dirty="0" smtClean="0"/>
          </a:p>
          <a:p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активизировать  интерес детей и их родителей обучению татарского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языка.</a:t>
            </a:r>
          </a:p>
          <a:p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 первоначальные умения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навыки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практического владения татарским языком в устной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форме;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ктивизировать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речи слова обозначающие предмет, признак предмета 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способствовать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умению составлять небольшие рассказы по серии ситуативных картинок с одним действующим лицом, сюжетной картине или из личных наблюдений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ребенка;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аучить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воспринимать и понимать татарскую речь на слух и говорить по-татарски в пределах доступной им тематики, усвоенных слов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Ожидаемый 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результат:</a:t>
            </a:r>
            <a:endParaRPr 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совершенствование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знания татарского языка у детей через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игровой деятельности;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познавательного интереса среди детей и родителей к татарскому языку и его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культуре;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атмосферы радости в совместной деятельности детей и взрослых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7096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3528" y="-3542139"/>
            <a:ext cx="8496944" cy="10064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Методика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обучения второму языку является отраслью педагогической науки и имеет свои цели, задачи и содержание. Однако не все используемые на сегодняшний день методы обучения могут с максимальным успехом развить у дошкольников необходимые речевые умения и способности, так как опираются на закономерности механического запоминания. А это, в свою очередь, негативно влияет на формирование у детей мотивации к данному виду деятельности. Сама практика выдвигает перед наукой необходимость обновления содержания обучения, опирающегося на особенности детского развития: образное мышление, словотворчество и игру как ведущий вид деятельности. Во многом эти закономерности обусловлены особенностями детского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восприятия…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/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«Минем </a:t>
            </a:r>
            <a:r>
              <a:rPr lang="tt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өем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»позволит закрепить  :</a:t>
            </a:r>
          </a:p>
          <a:p>
            <a:pPr marL="342900" lvl="0" indent="-342900">
              <a:buFontTx/>
              <a:buChar char="-"/>
            </a:pP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знания  детей  о семье через  разные виды  деятельности; </a:t>
            </a:r>
          </a:p>
          <a:p>
            <a:pPr marL="342900" lvl="0" indent="-342900">
              <a:buFontTx/>
              <a:buChar char="-"/>
            </a:pP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умения составлять предложения из двух-трех слов ;</a:t>
            </a:r>
          </a:p>
          <a:p>
            <a:pPr marL="342900" lvl="0" indent="-342900">
              <a:buFontTx/>
              <a:buChar char="-"/>
            </a:pP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умения  называть всех членов  семьи на  татарском  языке.</a:t>
            </a:r>
          </a:p>
          <a:p>
            <a:pPr lvl="0"/>
            <a:endParaRPr lang="ru-RU" dirty="0">
              <a:solidFill>
                <a:srgbClr val="FF0000"/>
              </a:solidFill>
            </a:endParaRP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6818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166843"/>
            <a:ext cx="842493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Этапы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</a:t>
            </a:r>
            <a:endParaRPr 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Подготовительный: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структуры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проекта, изучение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подбор материала (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литературы, фотографий)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;составление тематического планирования мероприятий; подбор дидактических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сюжетно-ролевых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игр;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обсуждение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родителями вопросов, связанных с реализацией проекта.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Основной: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беседы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просмотр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книг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презентации,игровая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деятельность изготовление памятки для родителей;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Заключительный: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изготовление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стендбука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“Минем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өем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”,выставка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детского творчества «Моя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семья»,создание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памятки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родителей «Говорим по -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татарски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8207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6867529"/>
              </p:ext>
            </p:extLst>
          </p:nvPr>
        </p:nvGraphicFramePr>
        <p:xfrm>
          <a:off x="251520" y="1052736"/>
          <a:ext cx="8448315" cy="3881863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290586"/>
                <a:gridCol w="1409449"/>
                <a:gridCol w="3260244"/>
                <a:gridCol w="1751136"/>
                <a:gridCol w="1736900"/>
              </a:tblGrid>
              <a:tr h="851216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</a:rPr>
                        <a:t>№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25437" marR="25437" marT="23185" marB="2318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effectLst/>
                        </a:rPr>
                        <a:t>Число, тема</a:t>
                      </a:r>
                    </a:p>
                    <a:p>
                      <a:pPr algn="ctr"/>
                      <a:r>
                        <a:rPr lang="tt-RU" sz="1400" dirty="0" smtClean="0">
                          <a:solidFill>
                            <a:srgbClr val="000000"/>
                          </a:solidFill>
                          <a:effectLst/>
                        </a:rPr>
                        <a:t>13.02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25437" marR="25437" marT="23185" marB="2318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err="1">
                          <a:effectLst/>
                        </a:rPr>
                        <a:t>Бурычлар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25437" marR="25437" marT="23185" marB="2318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effectLst/>
                        </a:rPr>
                        <a:t>Эш төрләре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25437" marR="25437" marT="23185" marB="2318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effectLst/>
                        </a:rPr>
                        <a:t>Ата – аналар белэн эшлэу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25437" marR="25437" marT="23185" marB="23185"/>
                </a:tc>
              </a:tr>
              <a:tr h="142045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effectLst/>
                        </a:rPr>
                        <a:t>1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25437" marR="25437" marT="23185" marB="2318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t-RU" sz="1400" dirty="0" smtClean="0">
                          <a:effectLst/>
                        </a:rPr>
                        <a:t>Дәфтәрләр</a:t>
                      </a:r>
                      <a:r>
                        <a:rPr lang="tt-RU" sz="1400" baseline="0" dirty="0" smtClean="0">
                          <a:effectLst/>
                        </a:rPr>
                        <a:t> белән эш </a:t>
                      </a:r>
                      <a:r>
                        <a:rPr lang="ru-RU" sz="1400" dirty="0" smtClean="0">
                          <a:effectLst/>
                        </a:rPr>
                        <a:t>Минем </a:t>
                      </a:r>
                      <a:r>
                        <a:rPr lang="ru-RU" sz="1400" dirty="0" err="1" smtClean="0">
                          <a:effectLst/>
                        </a:rPr>
                        <a:t>өем</a:t>
                      </a:r>
                      <a:r>
                        <a:rPr lang="ru-RU" sz="1400" dirty="0" smtClean="0">
                          <a:effectLst/>
                        </a:rPr>
                        <a:t>.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25437" marR="25437" marT="23185" marB="2318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</a:rPr>
                        <a:t>1. </a:t>
                      </a:r>
                      <a:r>
                        <a:rPr lang="ru-RU" sz="1400" dirty="0" err="1">
                          <a:effectLst/>
                        </a:rPr>
                        <a:t>Сүз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err="1">
                          <a:effectLst/>
                        </a:rPr>
                        <a:t>байлыгы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err="1">
                          <a:effectLst/>
                        </a:rPr>
                        <a:t>булдыру</a:t>
                      </a:r>
                      <a:r>
                        <a:rPr lang="ru-RU" sz="1400" dirty="0">
                          <a:effectLst/>
                        </a:rPr>
                        <a:t>. 2. </a:t>
                      </a:r>
                      <a:r>
                        <a:rPr lang="ru-RU" sz="1400" dirty="0" err="1">
                          <a:effectLst/>
                        </a:rPr>
                        <a:t>Гади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err="1">
                          <a:effectLst/>
                        </a:rPr>
                        <a:t>диалогта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err="1">
                          <a:effectLst/>
                        </a:rPr>
                        <a:t>катнаша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err="1">
                          <a:effectLst/>
                        </a:rPr>
                        <a:t>белү</a:t>
                      </a:r>
                      <a:r>
                        <a:rPr lang="ru-RU" sz="1400" dirty="0">
                          <a:effectLst/>
                        </a:rPr>
                        <a:t>, </a:t>
                      </a:r>
                      <a:r>
                        <a:rPr lang="ru-RU" sz="1400" dirty="0" err="1">
                          <a:effectLst/>
                        </a:rPr>
                        <a:t>сүзләрне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err="1">
                          <a:effectLst/>
                        </a:rPr>
                        <a:t>отып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err="1">
                          <a:effectLst/>
                        </a:rPr>
                        <a:t>алу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err="1">
                          <a:effectLst/>
                        </a:rPr>
                        <a:t>аша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err="1">
                          <a:effectLst/>
                        </a:rPr>
                        <a:t>хәтер</a:t>
                      </a:r>
                      <a:r>
                        <a:rPr lang="ru-RU" sz="1400" dirty="0">
                          <a:effectLst/>
                        </a:rPr>
                        <a:t>, </a:t>
                      </a:r>
                      <a:r>
                        <a:rPr lang="ru-RU" sz="1400" dirty="0" err="1">
                          <a:effectLst/>
                        </a:rPr>
                        <a:t>зиһен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err="1">
                          <a:effectLst/>
                        </a:rPr>
                        <a:t>үстерү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25437" marR="25437" marT="23185" marB="2318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effectLst/>
                        </a:rPr>
                        <a:t> Д\и</a:t>
                      </a:r>
                      <a:r>
                        <a:rPr lang="ru-RU" sz="1400" baseline="0" dirty="0" smtClean="0">
                          <a:effectLst/>
                        </a:rPr>
                        <a:t> </a:t>
                      </a:r>
                      <a:r>
                        <a:rPr lang="ru-RU" sz="1400" dirty="0" smtClean="0">
                          <a:effectLst/>
                        </a:rPr>
                        <a:t>” </a:t>
                      </a:r>
                      <a:r>
                        <a:rPr lang="ru-RU" sz="1400" dirty="0" err="1">
                          <a:effectLst/>
                        </a:rPr>
                        <a:t>Уен</a:t>
                      </a:r>
                      <a:r>
                        <a:rPr lang="ru-RU" sz="1400" dirty="0">
                          <a:effectLst/>
                        </a:rPr>
                        <a:t> “</a:t>
                      </a:r>
                      <a:r>
                        <a:rPr lang="ru-RU" sz="1400" dirty="0" err="1">
                          <a:effectLst/>
                        </a:rPr>
                        <a:t>Тыңла</a:t>
                      </a:r>
                      <a:r>
                        <a:rPr lang="ru-RU" sz="1400" dirty="0">
                          <a:effectLst/>
                        </a:rPr>
                        <a:t>, </a:t>
                      </a:r>
                      <a:r>
                        <a:rPr lang="ru-RU" sz="1400" dirty="0" err="1">
                          <a:effectLst/>
                        </a:rPr>
                        <a:t>күрсәт</a:t>
                      </a:r>
                      <a:r>
                        <a:rPr lang="ru-RU" sz="1400" dirty="0">
                          <a:effectLst/>
                        </a:rPr>
                        <a:t>, </a:t>
                      </a:r>
                      <a:r>
                        <a:rPr lang="ru-RU" sz="1400" dirty="0" err="1">
                          <a:effectLst/>
                        </a:rPr>
                        <a:t>кабатла</a:t>
                      </a:r>
                      <a:r>
                        <a:rPr lang="ru-RU" sz="1400" dirty="0">
                          <a:effectLst/>
                        </a:rPr>
                        <a:t>!”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25437" marR="25437" marT="23185" marB="2318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effectLst/>
                        </a:rPr>
                        <a:t> Создание</a:t>
                      </a:r>
                      <a:r>
                        <a:rPr lang="ru-RU" sz="1400" baseline="0" dirty="0" smtClean="0">
                          <a:effectLst/>
                        </a:rPr>
                        <a:t> </a:t>
                      </a:r>
                      <a:r>
                        <a:rPr lang="ru-RU" sz="1400" baseline="0" dirty="0" err="1" smtClean="0">
                          <a:effectLst/>
                        </a:rPr>
                        <a:t>памятков</a:t>
                      </a:r>
                      <a:endParaRPr lang="ru-RU" sz="1400" dirty="0">
                        <a:effectLst/>
                      </a:endParaRPr>
                    </a:p>
                    <a:p>
                      <a:pPr algn="ctr"/>
                      <a:r>
                        <a:rPr lang="ru-RU" sz="1400" dirty="0" smtClean="0">
                          <a:effectLst/>
                        </a:rPr>
                        <a:t>«</a:t>
                      </a:r>
                      <a:r>
                        <a:rPr lang="ru-RU" sz="1400" dirty="0" err="1" smtClean="0">
                          <a:effectLst/>
                        </a:rPr>
                        <a:t>Татарча</a:t>
                      </a:r>
                      <a:r>
                        <a:rPr lang="ru-RU" sz="1400" baseline="0" dirty="0" smtClean="0">
                          <a:effectLst/>
                        </a:rPr>
                        <a:t> с</a:t>
                      </a:r>
                      <a:r>
                        <a:rPr lang="tt-RU" sz="1400" baseline="0" dirty="0" smtClean="0">
                          <a:effectLst/>
                        </a:rPr>
                        <a:t>өйләшәбез</a:t>
                      </a:r>
                      <a:r>
                        <a:rPr lang="ru-RU" sz="1400" dirty="0" smtClean="0">
                          <a:effectLst/>
                        </a:rPr>
                        <a:t>»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25437" marR="25437" marT="23185" marB="23185"/>
                </a:tc>
              </a:tr>
              <a:tr h="1610195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</a:rPr>
                        <a:t>2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25437" marR="25437" marT="23185" marB="2318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</a:rPr>
                        <a:t>“Тату </a:t>
                      </a:r>
                      <a:r>
                        <a:rPr lang="ru-RU" sz="1400" dirty="0" err="1">
                          <a:effectLst/>
                        </a:rPr>
                        <a:t>гаилә</a:t>
                      </a:r>
                      <a:r>
                        <a:rPr lang="ru-RU" sz="1400" dirty="0">
                          <a:effectLst/>
                        </a:rPr>
                        <a:t>”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25437" marR="25437" marT="23185" marB="23185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>
                          <a:effectLst/>
                        </a:rPr>
                        <a:t>1. </a:t>
                      </a:r>
                      <a:r>
                        <a:rPr lang="ru-RU" sz="1400" dirty="0" err="1">
                          <a:effectLst/>
                        </a:rPr>
                        <a:t>Сүз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err="1">
                          <a:effectLst/>
                        </a:rPr>
                        <a:t>байлыгы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err="1">
                          <a:effectLst/>
                        </a:rPr>
                        <a:t>булдыру</a:t>
                      </a:r>
                      <a:r>
                        <a:rPr lang="ru-RU" sz="1400" dirty="0">
                          <a:effectLst/>
                        </a:rPr>
                        <a:t>.</a:t>
                      </a:r>
                    </a:p>
                    <a:p>
                      <a:r>
                        <a:rPr lang="ru-RU" sz="1400" dirty="0">
                          <a:effectLst/>
                        </a:rPr>
                        <a:t>2. </a:t>
                      </a:r>
                      <a:r>
                        <a:rPr lang="ru-RU" sz="1400" dirty="0" err="1">
                          <a:effectLst/>
                        </a:rPr>
                        <a:t>Гади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err="1">
                          <a:effectLst/>
                        </a:rPr>
                        <a:t>диалогта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err="1">
                          <a:effectLst/>
                        </a:rPr>
                        <a:t>катнаша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err="1">
                          <a:effectLst/>
                        </a:rPr>
                        <a:t>белү</a:t>
                      </a:r>
                      <a:r>
                        <a:rPr lang="ru-RU" sz="1400" dirty="0">
                          <a:effectLst/>
                        </a:rPr>
                        <a:t>, </a:t>
                      </a:r>
                      <a:r>
                        <a:rPr lang="ru-RU" sz="1400" dirty="0" err="1">
                          <a:effectLst/>
                        </a:rPr>
                        <a:t>хәтер</a:t>
                      </a:r>
                      <a:r>
                        <a:rPr lang="ru-RU" sz="1400" dirty="0">
                          <a:effectLst/>
                        </a:rPr>
                        <a:t>, </a:t>
                      </a:r>
                      <a:r>
                        <a:rPr lang="ru-RU" sz="1400" dirty="0" err="1">
                          <a:effectLst/>
                        </a:rPr>
                        <a:t>зиһен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err="1">
                          <a:effectLst/>
                        </a:rPr>
                        <a:t>үстерү</a:t>
                      </a:r>
                      <a:r>
                        <a:rPr lang="ru-RU" sz="1400" dirty="0">
                          <a:effectLst/>
                        </a:rPr>
                        <a:t>.</a:t>
                      </a:r>
                    </a:p>
                    <a:p>
                      <a:r>
                        <a:rPr lang="ru-RU" sz="1400" dirty="0">
                          <a:effectLst/>
                        </a:rPr>
                        <a:t>3. </a:t>
                      </a:r>
                      <a:r>
                        <a:rPr lang="ru-RU" sz="1400" dirty="0" err="1">
                          <a:effectLst/>
                        </a:rPr>
                        <a:t>Бер-береңне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err="1">
                          <a:effectLst/>
                        </a:rPr>
                        <a:t>тыңлау</a:t>
                      </a:r>
                      <a:r>
                        <a:rPr lang="ru-RU" sz="1400" dirty="0">
                          <a:effectLst/>
                        </a:rPr>
                        <a:t>, </a:t>
                      </a:r>
                      <a:r>
                        <a:rPr lang="ru-RU" sz="1400" dirty="0" err="1">
                          <a:effectLst/>
                        </a:rPr>
                        <a:t>ишетү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err="1">
                          <a:effectLst/>
                        </a:rPr>
                        <a:t>сыйфатлары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err="1">
                          <a:effectLst/>
                        </a:rPr>
                        <a:t>тәрбияләү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25437" marR="25437" marT="23185" marB="2318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</a:rPr>
                        <a:t>Дидактик </a:t>
                      </a:r>
                      <a:r>
                        <a:rPr lang="ru-RU" sz="1400" dirty="0" err="1">
                          <a:effectLst/>
                        </a:rPr>
                        <a:t>уен</a:t>
                      </a:r>
                      <a:r>
                        <a:rPr lang="ru-RU" sz="1400" dirty="0">
                          <a:effectLst/>
                        </a:rPr>
                        <a:t> “Кем </a:t>
                      </a:r>
                      <a:r>
                        <a:rPr lang="ru-RU" sz="1400" dirty="0" err="1">
                          <a:effectLst/>
                        </a:rPr>
                        <a:t>юк</a:t>
                      </a:r>
                      <a:r>
                        <a:rPr lang="ru-RU" sz="1400" dirty="0">
                          <a:effectLst/>
                        </a:rPr>
                        <a:t>?”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25437" marR="25437" marT="23185" marB="2318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dirty="0" smtClean="0">
                          <a:solidFill>
                            <a:srgbClr val="000000"/>
                          </a:solidFill>
                          <a:effectLst/>
                          <a:latin typeface="PT Sans"/>
                        </a:rPr>
                        <a:t>Конкурс</a:t>
                      </a:r>
                      <a:r>
                        <a:rPr lang="ru-RU" sz="1400" b="0" i="0" baseline="0" dirty="0" smtClean="0">
                          <a:solidFill>
                            <a:srgbClr val="000000"/>
                          </a:solidFill>
                          <a:effectLst/>
                          <a:latin typeface="PT Sans"/>
                        </a:rPr>
                        <a:t> «</a:t>
                      </a:r>
                      <a:r>
                        <a:rPr lang="ru-RU" sz="1400" b="0" i="0" dirty="0" err="1" smtClean="0">
                          <a:solidFill>
                            <a:srgbClr val="000000"/>
                          </a:solidFill>
                          <a:effectLst/>
                          <a:latin typeface="PT Sans"/>
                        </a:rPr>
                        <a:t>Гаилә</a:t>
                      </a:r>
                      <a:r>
                        <a:rPr lang="ru-RU" sz="1400" b="0" i="0" dirty="0" smtClean="0">
                          <a:solidFill>
                            <a:srgbClr val="000000"/>
                          </a:solidFill>
                          <a:effectLst/>
                          <a:latin typeface="PT Sans"/>
                        </a:rPr>
                        <a:t> </a:t>
                      </a:r>
                      <a:r>
                        <a:rPr lang="ru-RU" sz="1400" b="0" i="0" dirty="0" err="1" smtClean="0">
                          <a:solidFill>
                            <a:srgbClr val="000000"/>
                          </a:solidFill>
                          <a:effectLst/>
                          <a:latin typeface="PT Sans"/>
                        </a:rPr>
                        <a:t>шәҗәрәсен</a:t>
                      </a:r>
                      <a:r>
                        <a:rPr lang="ru-RU" sz="1400" b="0" i="0" dirty="0" smtClean="0">
                          <a:solidFill>
                            <a:srgbClr val="000000"/>
                          </a:solidFill>
                          <a:effectLst/>
                          <a:latin typeface="PT Sans"/>
                        </a:rPr>
                        <a:t> </a:t>
                      </a:r>
                      <a:r>
                        <a:rPr lang="ru-RU" sz="1400" b="0" i="0" dirty="0" err="1" smtClean="0">
                          <a:solidFill>
                            <a:srgbClr val="000000"/>
                          </a:solidFill>
                          <a:effectLst/>
                          <a:latin typeface="PT Sans"/>
                        </a:rPr>
                        <a:t>төзү</a:t>
                      </a:r>
                      <a:r>
                        <a:rPr lang="ru-RU" sz="1400" b="0" i="0" dirty="0" smtClean="0">
                          <a:solidFill>
                            <a:srgbClr val="000000"/>
                          </a:solidFill>
                          <a:effectLst/>
                          <a:latin typeface="PT Sans"/>
                        </a:rPr>
                        <a:t>.»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25437" marR="25437" marT="23185" marB="23185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06781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0675521"/>
              </p:ext>
            </p:extLst>
          </p:nvPr>
        </p:nvGraphicFramePr>
        <p:xfrm>
          <a:off x="251521" y="548680"/>
          <a:ext cx="8501595" cy="3862952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343866"/>
                <a:gridCol w="1409449"/>
                <a:gridCol w="3260244"/>
                <a:gridCol w="1751136"/>
                <a:gridCol w="1736900"/>
              </a:tblGrid>
              <a:tr h="93885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</a:rPr>
                        <a:t>№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25437" marR="25437" marT="23185" marB="2318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effectLst/>
                        </a:rPr>
                        <a:t>Число, тема</a:t>
                      </a:r>
                    </a:p>
                    <a:p>
                      <a:pPr algn="ctr"/>
                      <a:r>
                        <a:rPr lang="tt-RU" sz="1400" dirty="0" smtClean="0">
                          <a:solidFill>
                            <a:srgbClr val="000000"/>
                          </a:solidFill>
                          <a:effectLst/>
                        </a:rPr>
                        <a:t>14.02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25437" marR="25437" marT="23185" marB="2318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err="1">
                          <a:effectLst/>
                        </a:rPr>
                        <a:t>Бурычлар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25437" marR="25437" marT="23185" marB="2318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effectLst/>
                        </a:rPr>
                        <a:t>Эш төрләре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25437" marR="25437" marT="23185" marB="2318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effectLst/>
                        </a:rPr>
                        <a:t>Ата – аналар белэн эшлэу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25437" marR="25437" marT="23185" marB="23185"/>
                </a:tc>
              </a:tr>
              <a:tr h="1566691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effectLst/>
                        </a:rPr>
                        <a:t>1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25437" marR="25437" marT="23185" marB="23185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Безнең</a:t>
                      </a: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 </a:t>
                      </a:r>
                      <a:r>
                        <a:rPr kumimoji="0" lang="ru-RU" sz="1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гаилә</a:t>
                      </a:r>
                      <a:endParaRPr kumimoji="0" lang="ru-RU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</a:endParaRPr>
                    </a:p>
                    <a:p>
                      <a:pPr algn="ctr"/>
                      <a:endParaRPr lang="ru-RU" sz="14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25437" marR="25437" marT="23185" marB="23185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Гаилә</a:t>
                      </a: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 </a:t>
                      </a:r>
                      <a:r>
                        <a:rPr kumimoji="0" lang="ru-RU" sz="1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әгъзаларының</a:t>
                      </a: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, </a:t>
                      </a:r>
                      <a:r>
                        <a:rPr kumimoji="0" lang="ru-RU" sz="1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ашамлыкларның</a:t>
                      </a: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, </a:t>
                      </a:r>
                      <a:r>
                        <a:rPr kumimoji="0" lang="ru-RU" sz="1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уенчыкларның</a:t>
                      </a: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 </a:t>
                      </a:r>
                      <a:r>
                        <a:rPr kumimoji="0" lang="ru-RU" sz="1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исемнәрен</a:t>
                      </a: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 </a:t>
                      </a:r>
                      <a:r>
                        <a:rPr kumimoji="0" lang="ru-RU" sz="1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хәтердә</a:t>
                      </a: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 </a:t>
                      </a:r>
                      <a:r>
                        <a:rPr kumimoji="0" lang="ru-RU" sz="1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ныгыту</a:t>
                      </a: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, </a:t>
                      </a:r>
                      <a:r>
                        <a:rPr kumimoji="0" lang="ru-RU" sz="1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фикерләү</a:t>
                      </a: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 </a:t>
                      </a:r>
                      <a:r>
                        <a:rPr kumimoji="0" lang="ru-RU" sz="1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сәләтен</a:t>
                      </a: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 </a:t>
                      </a:r>
                      <a:r>
                        <a:rPr kumimoji="0" lang="ru-RU" sz="1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үстерү</a:t>
                      </a: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, </a:t>
                      </a:r>
                      <a:r>
                        <a:rPr kumimoji="0" lang="ru-RU" sz="1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игътибарларын</a:t>
                      </a: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 </a:t>
                      </a:r>
                      <a:r>
                        <a:rPr kumimoji="0" lang="ru-RU" sz="1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арттыру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25437" marR="25437" marT="23185" marB="23185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Дидактик </a:t>
                      </a:r>
                      <a:r>
                        <a:rPr kumimoji="0" lang="ru-RU" sz="1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уен</a:t>
                      </a: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 “</a:t>
                      </a:r>
                      <a:r>
                        <a:rPr kumimoji="0" lang="ru-RU" sz="1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Бу</a:t>
                      </a: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 кем ? </a:t>
                      </a:r>
                      <a:r>
                        <a:rPr kumimoji="0" lang="ru-RU" sz="1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Бу</a:t>
                      </a: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 </a:t>
                      </a:r>
                      <a:r>
                        <a:rPr kumimoji="0" lang="ru-RU" sz="1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нәрсә</a:t>
                      </a: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?”</a:t>
                      </a:r>
                    </a:p>
                    <a:p>
                      <a:pPr algn="ctr"/>
                      <a:r>
                        <a:rPr lang="ru-RU" sz="1400" dirty="0" smtClean="0">
                          <a:effectLst/>
                        </a:rPr>
                        <a:t> 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25437" marR="25437" marT="23185" marB="23185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Консультация  «</a:t>
                      </a:r>
                      <a:r>
                        <a:rPr kumimoji="0" lang="ru-RU" sz="1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Безнең</a:t>
                      </a: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 </a:t>
                      </a:r>
                      <a:r>
                        <a:rPr kumimoji="0" lang="ru-RU" sz="1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белән</a:t>
                      </a: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 </a:t>
                      </a:r>
                      <a:r>
                        <a:rPr kumimoji="0" lang="ru-RU" sz="1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өйрәнегез</a:t>
                      </a: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”</a:t>
                      </a:r>
                    </a:p>
                    <a:p>
                      <a:pPr algn="ctr"/>
                      <a:endParaRPr lang="ru-RU" sz="14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25437" marR="25437" marT="23185" marB="23185"/>
                </a:tc>
              </a:tr>
              <a:tr h="1357409">
                <a:tc>
                  <a:txBody>
                    <a:bodyPr/>
                    <a:lstStyle/>
                    <a:p>
                      <a:pPr algn="ctr"/>
                      <a:r>
                        <a:rPr lang="ru-RU" sz="1400" smtClean="0">
                          <a:effectLst/>
                        </a:rPr>
                        <a:t>2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25437" marR="25437" marT="23185" marB="23185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Гаилә</a:t>
                      </a: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 </a:t>
                      </a:r>
                      <a:r>
                        <a:rPr kumimoji="0" lang="ru-RU" sz="1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турында</a:t>
                      </a: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 </a:t>
                      </a:r>
                      <a:r>
                        <a:rPr kumimoji="0" lang="ru-RU" sz="1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балалар</a:t>
                      </a: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 </a:t>
                      </a:r>
                      <a:r>
                        <a:rPr kumimoji="0" lang="ru-RU" sz="1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рәсемнәре</a:t>
                      </a: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 конкурсы.</a:t>
                      </a:r>
                    </a:p>
                    <a:p>
                      <a:pPr algn="ctr"/>
                      <a:endParaRPr lang="ru-RU" sz="14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25437" marR="25437" marT="23185" marB="23185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1.Балаларны </a:t>
                      </a:r>
                      <a:r>
                        <a:rPr kumimoji="0" lang="ru-RU" sz="1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проблемалы</a:t>
                      </a: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 ситуация -</a:t>
                      </a:r>
                      <a:r>
                        <a:rPr kumimoji="0" lang="ru-RU" sz="1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гә</a:t>
                      </a: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 кую, </a:t>
                      </a:r>
                      <a:r>
                        <a:rPr kumimoji="0" lang="ru-RU" sz="1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әти</a:t>
                      </a: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 - </a:t>
                      </a:r>
                      <a:r>
                        <a:rPr kumimoji="0" lang="ru-RU" sz="1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әниләре</a:t>
                      </a: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, </a:t>
                      </a:r>
                      <a:r>
                        <a:rPr kumimoji="0" lang="ru-RU" sz="1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туганнары</a:t>
                      </a: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 </a:t>
                      </a:r>
                      <a:r>
                        <a:rPr kumimoji="0" lang="ru-RU" sz="1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белемнәрен</a:t>
                      </a: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 </a:t>
                      </a:r>
                      <a:r>
                        <a:rPr kumimoji="0" lang="ru-RU" sz="1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ачыклау</a:t>
                      </a: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;</a:t>
                      </a:r>
                    </a:p>
                    <a:p>
                      <a:pPr algn="ctr"/>
                      <a:r>
                        <a:rPr lang="ru-RU" sz="1400" dirty="0" smtClean="0">
                          <a:effectLst/>
                        </a:rPr>
                        <a:t>.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25437" marR="25437" marT="23185" marB="23185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Уен</a:t>
                      </a: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 </a:t>
                      </a:r>
                      <a:r>
                        <a:rPr kumimoji="0" lang="ru-RU" sz="1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ситуациясе</a:t>
                      </a:r>
                      <a:endParaRPr kumimoji="0" lang="ru-RU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“</a:t>
                      </a:r>
                      <a:r>
                        <a:rPr kumimoji="0" lang="ru-RU" sz="1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Бу</a:t>
                      </a: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 кем?”</a:t>
                      </a:r>
                    </a:p>
                    <a:p>
                      <a:pPr algn="ctr"/>
                      <a:endParaRPr lang="ru-RU" sz="14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25437" marR="25437" marT="23185" marB="23185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Рәсемнэр</a:t>
                      </a: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 </a:t>
                      </a:r>
                      <a:r>
                        <a:rPr kumimoji="0" lang="ru-RU" sz="1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күргәзмәсе</a:t>
                      </a: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 «Минем </a:t>
                      </a:r>
                      <a:r>
                        <a:rPr kumimoji="0" lang="ru-RU" sz="1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гаилә</a:t>
                      </a:r>
                      <a:r>
                        <a:rPr kumimoji="0" lang="ru-RU" sz="14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»</a:t>
                      </a:r>
                      <a:endParaRPr kumimoji="0" lang="ru-RU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</a:endParaRPr>
                    </a:p>
                    <a:p>
                      <a:pPr algn="ctr"/>
                      <a:endParaRPr lang="ru-RU" sz="14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25437" marR="25437" marT="23185" marB="23185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6446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7747915"/>
              </p:ext>
            </p:extLst>
          </p:nvPr>
        </p:nvGraphicFramePr>
        <p:xfrm>
          <a:off x="304800" y="404665"/>
          <a:ext cx="8448315" cy="618719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290586"/>
                <a:gridCol w="1409449"/>
                <a:gridCol w="3260244"/>
                <a:gridCol w="1751136"/>
                <a:gridCol w="1736900"/>
              </a:tblGrid>
              <a:tr h="101906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</a:rPr>
                        <a:t>№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25437" marR="25437" marT="23185" marB="2318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effectLst/>
                        </a:rPr>
                        <a:t>Число, тема</a:t>
                      </a:r>
                    </a:p>
                    <a:p>
                      <a:pPr algn="ctr"/>
                      <a:r>
                        <a:rPr lang="tt-RU" sz="1400" dirty="0" smtClean="0">
                          <a:solidFill>
                            <a:srgbClr val="000000"/>
                          </a:solidFill>
                          <a:effectLst/>
                        </a:rPr>
                        <a:t>15.02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25437" marR="25437" marT="23185" marB="2318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err="1">
                          <a:effectLst/>
                        </a:rPr>
                        <a:t>Бурычлар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25437" marR="25437" marT="23185" marB="2318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effectLst/>
                        </a:rPr>
                        <a:t>Эш төрләре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25437" marR="25437" marT="23185" marB="2318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effectLst/>
                        </a:rPr>
                        <a:t>Ата – аналар белэн эшлэу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25437" marR="25437" marT="23185" marB="23185"/>
                </a:tc>
              </a:tr>
              <a:tr h="17005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effectLst/>
                        </a:rPr>
                        <a:t>1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25437" marR="25437" marT="23185" marB="2318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dirty="0" smtClean="0">
                          <a:solidFill>
                            <a:srgbClr val="000000"/>
                          </a:solidFill>
                          <a:effectLst/>
                          <a:latin typeface="PT Sans"/>
                        </a:rPr>
                        <a:t>“</a:t>
                      </a:r>
                      <a:r>
                        <a:rPr lang="ru-RU" sz="1400" b="0" i="0" dirty="0" err="1" smtClean="0">
                          <a:solidFill>
                            <a:srgbClr val="000000"/>
                          </a:solidFill>
                          <a:effectLst/>
                          <a:latin typeface="PT Sans"/>
                        </a:rPr>
                        <a:t>Зур</a:t>
                      </a:r>
                      <a:r>
                        <a:rPr lang="ru-RU" sz="1400" b="0" i="0" dirty="0" smtClean="0">
                          <a:solidFill>
                            <a:srgbClr val="000000"/>
                          </a:solidFill>
                          <a:effectLst/>
                          <a:latin typeface="PT Sans"/>
                        </a:rPr>
                        <a:t>- </a:t>
                      </a:r>
                      <a:r>
                        <a:rPr lang="ru-RU" sz="1400" b="0" i="0" dirty="0" err="1" smtClean="0">
                          <a:solidFill>
                            <a:srgbClr val="000000"/>
                          </a:solidFill>
                          <a:effectLst/>
                          <a:latin typeface="PT Sans"/>
                        </a:rPr>
                        <a:t>кечкенә</a:t>
                      </a:r>
                      <a:r>
                        <a:rPr lang="ru-RU" sz="1400" b="0" i="0" dirty="0" smtClean="0">
                          <a:solidFill>
                            <a:srgbClr val="000000"/>
                          </a:solidFill>
                          <a:effectLst/>
                          <a:latin typeface="PT Sans"/>
                        </a:rPr>
                        <a:t>”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25437" marR="25437" marT="23185" marB="2318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dirty="0" err="1" smtClean="0">
                          <a:solidFill>
                            <a:srgbClr val="000000"/>
                          </a:solidFill>
                          <a:effectLst/>
                          <a:latin typeface="PT Sans"/>
                        </a:rPr>
                        <a:t>Зурлыкларны</a:t>
                      </a:r>
                      <a:r>
                        <a:rPr lang="ru-RU" sz="1400" b="0" i="0" dirty="0" smtClean="0">
                          <a:solidFill>
                            <a:srgbClr val="000000"/>
                          </a:solidFill>
                          <a:effectLst/>
                          <a:latin typeface="PT Sans"/>
                        </a:rPr>
                        <a:t> </a:t>
                      </a:r>
                      <a:r>
                        <a:rPr lang="ru-RU" sz="1400" b="0" i="0" dirty="0" err="1" smtClean="0">
                          <a:solidFill>
                            <a:srgbClr val="000000"/>
                          </a:solidFill>
                          <a:effectLst/>
                          <a:latin typeface="PT Sans"/>
                        </a:rPr>
                        <a:t>аера</a:t>
                      </a:r>
                      <a:r>
                        <a:rPr lang="ru-RU" sz="1400" b="0" i="0" dirty="0" smtClean="0">
                          <a:solidFill>
                            <a:srgbClr val="000000"/>
                          </a:solidFill>
                          <a:effectLst/>
                          <a:latin typeface="PT Sans"/>
                        </a:rPr>
                        <a:t>, </a:t>
                      </a:r>
                      <a:r>
                        <a:rPr lang="ru-RU" sz="1400" b="0" i="0" dirty="0" err="1" smtClean="0">
                          <a:solidFill>
                            <a:srgbClr val="000000"/>
                          </a:solidFill>
                          <a:effectLst/>
                          <a:latin typeface="PT Sans"/>
                        </a:rPr>
                        <a:t>әйтә</a:t>
                      </a:r>
                      <a:r>
                        <a:rPr lang="ru-RU" sz="1400" b="0" i="0" dirty="0" smtClean="0">
                          <a:solidFill>
                            <a:srgbClr val="000000"/>
                          </a:solidFill>
                          <a:effectLst/>
                          <a:latin typeface="PT Sans"/>
                        </a:rPr>
                        <a:t> </a:t>
                      </a:r>
                      <a:r>
                        <a:rPr lang="ru-RU" sz="1400" b="0" i="0" dirty="0" err="1" smtClean="0">
                          <a:solidFill>
                            <a:srgbClr val="000000"/>
                          </a:solidFill>
                          <a:effectLst/>
                          <a:latin typeface="PT Sans"/>
                        </a:rPr>
                        <a:t>белергә</a:t>
                      </a:r>
                      <a:r>
                        <a:rPr lang="ru-RU" sz="1400" b="0" i="0" dirty="0" smtClean="0">
                          <a:solidFill>
                            <a:srgbClr val="000000"/>
                          </a:solidFill>
                          <a:effectLst/>
                          <a:latin typeface="PT Sans"/>
                        </a:rPr>
                        <a:t> </a:t>
                      </a:r>
                      <a:r>
                        <a:rPr lang="ru-RU" sz="1400" b="0" i="0" dirty="0" err="1" smtClean="0">
                          <a:solidFill>
                            <a:srgbClr val="000000"/>
                          </a:solidFill>
                          <a:effectLst/>
                          <a:latin typeface="PT Sans"/>
                        </a:rPr>
                        <a:t>өйрәтү</a:t>
                      </a:r>
                      <a:r>
                        <a:rPr lang="ru-RU" sz="1400" b="0" i="0" dirty="0" smtClean="0">
                          <a:solidFill>
                            <a:srgbClr val="000000"/>
                          </a:solidFill>
                          <a:effectLst/>
                          <a:latin typeface="PT Sans"/>
                        </a:rPr>
                        <a:t>”.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25437" marR="25437" marT="23185" marB="23185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dirty="0" err="1" smtClean="0">
                          <a:solidFill>
                            <a:srgbClr val="000000"/>
                          </a:solidFill>
                          <a:effectLst/>
                          <a:latin typeface="PT Sans"/>
                        </a:rPr>
                        <a:t>Уен</a:t>
                      </a:r>
                      <a:r>
                        <a:rPr lang="ru-RU" sz="1400" b="0" i="0" dirty="0" smtClean="0">
                          <a:solidFill>
                            <a:srgbClr val="000000"/>
                          </a:solidFill>
                          <a:effectLst/>
                          <a:latin typeface="PT Sans"/>
                        </a:rPr>
                        <a:t> </a:t>
                      </a:r>
                      <a:r>
                        <a:rPr lang="ru-RU" sz="1400" b="0" i="0" dirty="0" err="1" smtClean="0">
                          <a:solidFill>
                            <a:srgbClr val="000000"/>
                          </a:solidFill>
                          <a:effectLst/>
                          <a:latin typeface="PT Sans"/>
                        </a:rPr>
                        <a:t>ситуациясе</a:t>
                      </a:r>
                      <a:r>
                        <a:rPr lang="ru-RU" sz="1400" b="0" i="0" dirty="0" smtClean="0">
                          <a:solidFill>
                            <a:srgbClr val="000000"/>
                          </a:solidFill>
                          <a:effectLst/>
                          <a:latin typeface="PT Sans"/>
                        </a:rPr>
                        <a:t> “</a:t>
                      </a:r>
                      <a:r>
                        <a:rPr lang="ru-RU" sz="1400" b="0" i="0" dirty="0" err="1" smtClean="0">
                          <a:solidFill>
                            <a:srgbClr val="000000"/>
                          </a:solidFill>
                          <a:effectLst/>
                          <a:latin typeface="PT Sans"/>
                        </a:rPr>
                        <a:t>Зур</a:t>
                      </a:r>
                      <a:r>
                        <a:rPr lang="ru-RU" sz="1400" b="0" i="0" dirty="0" smtClean="0">
                          <a:solidFill>
                            <a:srgbClr val="000000"/>
                          </a:solidFill>
                          <a:effectLst/>
                          <a:latin typeface="PT Sans"/>
                        </a:rPr>
                        <a:t> </a:t>
                      </a:r>
                      <a:r>
                        <a:rPr lang="ru-RU" sz="1400" b="0" i="0" dirty="0" err="1" smtClean="0">
                          <a:solidFill>
                            <a:srgbClr val="000000"/>
                          </a:solidFill>
                          <a:effectLst/>
                          <a:latin typeface="PT Sans"/>
                        </a:rPr>
                        <a:t>песигә</a:t>
                      </a:r>
                      <a:r>
                        <a:rPr lang="ru-RU" sz="1400" b="0" i="0" dirty="0" smtClean="0">
                          <a:solidFill>
                            <a:srgbClr val="000000"/>
                          </a:solidFill>
                          <a:effectLst/>
                          <a:latin typeface="PT Sans"/>
                        </a:rPr>
                        <a:t> - </a:t>
                      </a:r>
                      <a:r>
                        <a:rPr lang="ru-RU" sz="1400" b="0" i="0" dirty="0" err="1" smtClean="0">
                          <a:solidFill>
                            <a:srgbClr val="000000"/>
                          </a:solidFill>
                          <a:effectLst/>
                          <a:latin typeface="PT Sans"/>
                        </a:rPr>
                        <a:t>зур</a:t>
                      </a:r>
                      <a:r>
                        <a:rPr lang="ru-RU" sz="1400" b="0" i="0" dirty="0" smtClean="0">
                          <a:solidFill>
                            <a:srgbClr val="000000"/>
                          </a:solidFill>
                          <a:effectLst/>
                          <a:latin typeface="PT Sans"/>
                        </a:rPr>
                        <a:t> туп, </a:t>
                      </a:r>
                      <a:r>
                        <a:rPr lang="ru-RU" sz="1400" b="0" i="0" dirty="0" err="1" smtClean="0">
                          <a:solidFill>
                            <a:srgbClr val="000000"/>
                          </a:solidFill>
                          <a:effectLst/>
                          <a:latin typeface="PT Sans"/>
                        </a:rPr>
                        <a:t>кечкенә</a:t>
                      </a:r>
                      <a:r>
                        <a:rPr lang="ru-RU" sz="1400" b="0" i="0" dirty="0" smtClean="0">
                          <a:solidFill>
                            <a:srgbClr val="000000"/>
                          </a:solidFill>
                          <a:effectLst/>
                          <a:latin typeface="PT Sans"/>
                        </a:rPr>
                        <a:t> </a:t>
                      </a:r>
                      <a:r>
                        <a:rPr lang="ru-RU" sz="1400" b="0" i="0" dirty="0" err="1" smtClean="0">
                          <a:solidFill>
                            <a:srgbClr val="000000"/>
                          </a:solidFill>
                          <a:effectLst/>
                          <a:latin typeface="PT Sans"/>
                        </a:rPr>
                        <a:t>песигә</a:t>
                      </a:r>
                      <a:r>
                        <a:rPr lang="ru-RU" sz="1400" b="0" i="0" dirty="0" smtClean="0">
                          <a:solidFill>
                            <a:srgbClr val="000000"/>
                          </a:solidFill>
                          <a:effectLst/>
                          <a:latin typeface="PT Sans"/>
                        </a:rPr>
                        <a:t> - </a:t>
                      </a:r>
                      <a:r>
                        <a:rPr lang="ru-RU" sz="1400" b="0" i="0" dirty="0" err="1" smtClean="0">
                          <a:solidFill>
                            <a:srgbClr val="000000"/>
                          </a:solidFill>
                          <a:effectLst/>
                          <a:latin typeface="PT Sans"/>
                        </a:rPr>
                        <a:t>кечкенә</a:t>
                      </a:r>
                      <a:r>
                        <a:rPr lang="ru-RU" sz="1400" b="0" i="0" dirty="0" smtClean="0">
                          <a:solidFill>
                            <a:srgbClr val="000000"/>
                          </a:solidFill>
                          <a:effectLst/>
                          <a:latin typeface="PT Sans"/>
                        </a:rPr>
                        <a:t> туп </a:t>
                      </a:r>
                      <a:r>
                        <a:rPr lang="ru-RU" sz="1400" b="0" i="0" dirty="0" err="1" smtClean="0">
                          <a:solidFill>
                            <a:srgbClr val="000000"/>
                          </a:solidFill>
                          <a:effectLst/>
                          <a:latin typeface="PT Sans"/>
                        </a:rPr>
                        <a:t>бир</a:t>
                      </a:r>
                      <a:r>
                        <a:rPr lang="ru-RU" sz="1400" b="0" i="0" dirty="0" smtClean="0">
                          <a:solidFill>
                            <a:srgbClr val="000000"/>
                          </a:solidFill>
                          <a:effectLst/>
                          <a:latin typeface="PT Sans"/>
                        </a:rPr>
                        <a:t>”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25437" marR="25437" marT="23185" marB="2318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t-RU" sz="1400" dirty="0" smtClean="0">
                          <a:solidFill>
                            <a:srgbClr val="000000"/>
                          </a:solidFill>
                          <a:effectLst/>
                        </a:rPr>
                        <a:t>Балалар белән“Сикер туп”шигерен ятларга тәгдим итү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25437" marR="25437" marT="23185" marB="23185"/>
                </a:tc>
              </a:tr>
              <a:tr h="1473378">
                <a:tc>
                  <a:txBody>
                    <a:bodyPr/>
                    <a:lstStyle/>
                    <a:p>
                      <a:pPr algn="ctr"/>
                      <a:r>
                        <a:rPr lang="ru-RU" sz="1400" smtClean="0">
                          <a:effectLst/>
                        </a:rPr>
                        <a:t>2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25437" marR="25437" marT="23185" marB="23185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0" i="0" dirty="0" smtClean="0">
                          <a:solidFill>
                            <a:srgbClr val="000000"/>
                          </a:solidFill>
                          <a:effectLst/>
                          <a:latin typeface="PT Sans"/>
                        </a:rPr>
                        <a:t>“</a:t>
                      </a:r>
                      <a:r>
                        <a:rPr lang="ru-RU" sz="1400" b="0" i="0" dirty="0" err="1" smtClean="0">
                          <a:solidFill>
                            <a:srgbClr val="000000"/>
                          </a:solidFill>
                          <a:effectLst/>
                          <a:latin typeface="PT Sans"/>
                        </a:rPr>
                        <a:t>Уйный-уйный</a:t>
                      </a:r>
                      <a:r>
                        <a:rPr lang="ru-RU" sz="1400" b="0" i="0" dirty="0" smtClean="0">
                          <a:solidFill>
                            <a:srgbClr val="000000"/>
                          </a:solidFill>
                          <a:effectLst/>
                          <a:latin typeface="PT Sans"/>
                        </a:rPr>
                        <a:t> </a:t>
                      </a:r>
                      <a:r>
                        <a:rPr lang="ru-RU" sz="1400" b="0" i="0" dirty="0" err="1" smtClean="0">
                          <a:solidFill>
                            <a:srgbClr val="000000"/>
                          </a:solidFill>
                          <a:effectLst/>
                          <a:latin typeface="PT Sans"/>
                        </a:rPr>
                        <a:t>саныйбыз</a:t>
                      </a:r>
                      <a:endParaRPr lang="ru-RU" sz="1400" b="0" i="0" dirty="0" smtClean="0">
                        <a:solidFill>
                          <a:srgbClr val="000000"/>
                        </a:solidFill>
                        <a:effectLst/>
                        <a:latin typeface="PT Sans"/>
                      </a:endParaRPr>
                    </a:p>
                    <a:p>
                      <a:r>
                        <a:rPr lang="ru-RU" sz="1400" dirty="0" smtClean="0"/>
                        <a:t/>
                      </a:r>
                      <a:br>
                        <a:rPr lang="ru-RU" sz="1400" dirty="0" smtClean="0"/>
                      </a:br>
                      <a:endParaRPr lang="ru-RU" sz="14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25437" marR="25437" marT="23185" marB="23185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0" i="0" dirty="0" smtClean="0">
                          <a:solidFill>
                            <a:srgbClr val="000000"/>
                          </a:solidFill>
                          <a:effectLst/>
                          <a:latin typeface="PT Sans"/>
                        </a:rPr>
                        <a:t>1. </a:t>
                      </a:r>
                      <a:r>
                        <a:rPr lang="ru-RU" sz="1400" b="0" i="0" dirty="0" err="1" smtClean="0">
                          <a:solidFill>
                            <a:srgbClr val="000000"/>
                          </a:solidFill>
                          <a:effectLst/>
                          <a:latin typeface="PT Sans"/>
                        </a:rPr>
                        <a:t>Санау,балаларның</a:t>
                      </a:r>
                      <a:r>
                        <a:rPr lang="ru-RU" sz="1400" b="0" i="0" dirty="0" smtClean="0">
                          <a:solidFill>
                            <a:srgbClr val="000000"/>
                          </a:solidFill>
                          <a:effectLst/>
                          <a:latin typeface="PT Sans"/>
                        </a:rPr>
                        <a:t> логик </a:t>
                      </a:r>
                      <a:r>
                        <a:rPr lang="ru-RU" sz="1400" b="0" i="0" dirty="0" err="1" smtClean="0">
                          <a:solidFill>
                            <a:srgbClr val="000000"/>
                          </a:solidFill>
                          <a:effectLst/>
                          <a:latin typeface="PT Sans"/>
                        </a:rPr>
                        <a:t>фикерләү</a:t>
                      </a:r>
                      <a:r>
                        <a:rPr lang="ru-RU" sz="1400" b="0" i="0" dirty="0" smtClean="0">
                          <a:solidFill>
                            <a:srgbClr val="000000"/>
                          </a:solidFill>
                          <a:effectLst/>
                          <a:latin typeface="PT Sans"/>
                        </a:rPr>
                        <a:t> </a:t>
                      </a:r>
                      <a:r>
                        <a:rPr lang="ru-RU" sz="1400" b="0" i="0" dirty="0" err="1" smtClean="0">
                          <a:solidFill>
                            <a:srgbClr val="000000"/>
                          </a:solidFill>
                          <a:effectLst/>
                          <a:latin typeface="PT Sans"/>
                        </a:rPr>
                        <a:t>сәләтен</a:t>
                      </a:r>
                      <a:r>
                        <a:rPr lang="ru-RU" sz="1400" b="0" i="0" dirty="0" smtClean="0">
                          <a:solidFill>
                            <a:srgbClr val="000000"/>
                          </a:solidFill>
                          <a:effectLst/>
                          <a:latin typeface="PT Sans"/>
                        </a:rPr>
                        <a:t> </a:t>
                      </a:r>
                      <a:r>
                        <a:rPr lang="ru-RU" sz="1400" b="0" i="0" dirty="0" err="1" smtClean="0">
                          <a:solidFill>
                            <a:srgbClr val="000000"/>
                          </a:solidFill>
                          <a:effectLst/>
                          <a:latin typeface="PT Sans"/>
                        </a:rPr>
                        <a:t>үстерү</a:t>
                      </a:r>
                      <a:r>
                        <a:rPr lang="ru-RU" sz="1400" b="0" i="0" dirty="0" smtClean="0">
                          <a:solidFill>
                            <a:srgbClr val="000000"/>
                          </a:solidFill>
                          <a:effectLst/>
                          <a:latin typeface="PT Sans"/>
                        </a:rPr>
                        <a:t>.</a:t>
                      </a:r>
                    </a:p>
                    <a:p>
                      <a:pPr algn="l"/>
                      <a:r>
                        <a:rPr lang="ru-RU" sz="1400" b="0" i="0" dirty="0" smtClean="0">
                          <a:solidFill>
                            <a:srgbClr val="000000"/>
                          </a:solidFill>
                          <a:effectLst/>
                          <a:latin typeface="PT Sans"/>
                        </a:rPr>
                        <a:t>2.1-5 </a:t>
                      </a:r>
                      <a:r>
                        <a:rPr lang="ru-RU" sz="1400" b="0" i="0" dirty="0" err="1" smtClean="0">
                          <a:solidFill>
                            <a:srgbClr val="000000"/>
                          </a:solidFill>
                          <a:effectLst/>
                          <a:latin typeface="PT Sans"/>
                        </a:rPr>
                        <a:t>кә</a:t>
                      </a:r>
                      <a:r>
                        <a:rPr lang="ru-RU" sz="1400" b="0" i="0" dirty="0" smtClean="0">
                          <a:solidFill>
                            <a:srgbClr val="000000"/>
                          </a:solidFill>
                          <a:effectLst/>
                          <a:latin typeface="PT Sans"/>
                        </a:rPr>
                        <a:t> </a:t>
                      </a:r>
                      <a:r>
                        <a:rPr lang="ru-RU" sz="1400" b="0" i="0" dirty="0" err="1" smtClean="0">
                          <a:solidFill>
                            <a:srgbClr val="000000"/>
                          </a:solidFill>
                          <a:effectLst/>
                          <a:latin typeface="PT Sans"/>
                        </a:rPr>
                        <a:t>кадәр</a:t>
                      </a:r>
                      <a:r>
                        <a:rPr lang="ru-RU" sz="1400" b="0" i="0" dirty="0" smtClean="0">
                          <a:solidFill>
                            <a:srgbClr val="000000"/>
                          </a:solidFill>
                          <a:effectLst/>
                          <a:latin typeface="PT Sans"/>
                        </a:rPr>
                        <a:t> </a:t>
                      </a:r>
                      <a:r>
                        <a:rPr lang="ru-RU" sz="1400" b="0" i="0" dirty="0" err="1" smtClean="0">
                          <a:solidFill>
                            <a:srgbClr val="000000"/>
                          </a:solidFill>
                          <a:effectLst/>
                          <a:latin typeface="PT Sans"/>
                        </a:rPr>
                        <a:t>санау</a:t>
                      </a:r>
                      <a:r>
                        <a:rPr lang="ru-RU" sz="1400" b="0" i="0" dirty="0" smtClean="0">
                          <a:solidFill>
                            <a:srgbClr val="000000"/>
                          </a:solidFill>
                          <a:effectLst/>
                          <a:latin typeface="PT Sans"/>
                        </a:rPr>
                        <a:t> </a:t>
                      </a:r>
                      <a:r>
                        <a:rPr lang="ru-RU" sz="1400" b="0" i="0" dirty="0" err="1" smtClean="0">
                          <a:solidFill>
                            <a:srgbClr val="000000"/>
                          </a:solidFill>
                          <a:effectLst/>
                          <a:latin typeface="PT Sans"/>
                        </a:rPr>
                        <a:t>күнекмәләрен</a:t>
                      </a:r>
                      <a:r>
                        <a:rPr lang="ru-RU" sz="1400" b="0" i="0" dirty="0" smtClean="0">
                          <a:solidFill>
                            <a:srgbClr val="000000"/>
                          </a:solidFill>
                          <a:effectLst/>
                          <a:latin typeface="PT Sans"/>
                        </a:rPr>
                        <a:t> </a:t>
                      </a:r>
                      <a:r>
                        <a:rPr lang="ru-RU" sz="1400" b="0" i="0" dirty="0" err="1" smtClean="0">
                          <a:solidFill>
                            <a:srgbClr val="000000"/>
                          </a:solidFill>
                          <a:effectLst/>
                          <a:latin typeface="PT Sans"/>
                        </a:rPr>
                        <a:t>үстерү</a:t>
                      </a:r>
                      <a:r>
                        <a:rPr lang="ru-RU" sz="1400" b="0" i="0" dirty="0" smtClean="0">
                          <a:solidFill>
                            <a:srgbClr val="000000"/>
                          </a:solidFill>
                          <a:effectLst/>
                          <a:latin typeface="PT Sans"/>
                        </a:rPr>
                        <a:t>.</a:t>
                      </a:r>
                    </a:p>
                    <a:p>
                      <a:pPr algn="l"/>
                      <a:r>
                        <a:rPr lang="ru-RU" sz="1400" b="0" i="0" dirty="0" smtClean="0">
                          <a:solidFill>
                            <a:srgbClr val="000000"/>
                          </a:solidFill>
                          <a:effectLst/>
                          <a:latin typeface="PT Sans"/>
                        </a:rPr>
                        <a:t>3. </a:t>
                      </a:r>
                      <a:r>
                        <a:rPr lang="ru-RU" sz="1400" b="0" i="0" dirty="0" err="1" smtClean="0">
                          <a:solidFill>
                            <a:srgbClr val="000000"/>
                          </a:solidFill>
                          <a:effectLst/>
                          <a:latin typeface="PT Sans"/>
                        </a:rPr>
                        <a:t>Балаларда</a:t>
                      </a:r>
                      <a:r>
                        <a:rPr lang="ru-RU" sz="1400" b="0" i="0" dirty="0" smtClean="0">
                          <a:solidFill>
                            <a:srgbClr val="000000"/>
                          </a:solidFill>
                          <a:effectLst/>
                          <a:latin typeface="PT Sans"/>
                        </a:rPr>
                        <a:t> </a:t>
                      </a:r>
                      <a:r>
                        <a:rPr lang="ru-RU" sz="1400" b="0" i="0" dirty="0" err="1" smtClean="0">
                          <a:solidFill>
                            <a:srgbClr val="000000"/>
                          </a:solidFill>
                          <a:effectLst/>
                          <a:latin typeface="PT Sans"/>
                        </a:rPr>
                        <a:t>мөстәкыльлек</a:t>
                      </a:r>
                      <a:r>
                        <a:rPr lang="ru-RU" sz="1400" b="0" i="0" dirty="0" smtClean="0">
                          <a:solidFill>
                            <a:srgbClr val="000000"/>
                          </a:solidFill>
                          <a:effectLst/>
                          <a:latin typeface="PT Sans"/>
                        </a:rPr>
                        <a:t>, </a:t>
                      </a:r>
                      <a:r>
                        <a:rPr lang="ru-RU" sz="1400" b="0" i="0" dirty="0" err="1" smtClean="0">
                          <a:solidFill>
                            <a:srgbClr val="000000"/>
                          </a:solidFill>
                          <a:effectLst/>
                          <a:latin typeface="PT Sans"/>
                        </a:rPr>
                        <a:t>тәрбияләү</a:t>
                      </a:r>
                      <a:endParaRPr lang="ru-RU" sz="1400" b="0" i="0" dirty="0" smtClean="0">
                        <a:solidFill>
                          <a:srgbClr val="000000"/>
                        </a:solidFill>
                        <a:effectLst/>
                        <a:latin typeface="PT San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25437" marR="25437" marT="23185" marB="23185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0" i="0" u="sng" dirty="0" smtClean="0">
                          <a:solidFill>
                            <a:srgbClr val="000000"/>
                          </a:solidFill>
                          <a:effectLst/>
                          <a:latin typeface="PT Sans"/>
                        </a:rPr>
                        <a:t>Дидактик </a:t>
                      </a:r>
                      <a:r>
                        <a:rPr lang="ru-RU" sz="1400" b="0" i="0" u="sng" dirty="0" err="1" smtClean="0">
                          <a:solidFill>
                            <a:srgbClr val="000000"/>
                          </a:solidFill>
                          <a:effectLst/>
                          <a:latin typeface="PT Sans"/>
                        </a:rPr>
                        <a:t>уеннар</a:t>
                      </a:r>
                      <a:r>
                        <a:rPr lang="ru-RU" sz="1400" b="0" i="0" u="sng" dirty="0" smtClean="0">
                          <a:solidFill>
                            <a:srgbClr val="000000"/>
                          </a:solidFill>
                          <a:effectLst/>
                          <a:latin typeface="PT Sans"/>
                        </a:rPr>
                        <a:t> 1“Дөрес </a:t>
                      </a:r>
                      <a:r>
                        <a:rPr lang="ru-RU" sz="1400" b="0" i="0" u="sng" dirty="0" err="1" smtClean="0">
                          <a:solidFill>
                            <a:srgbClr val="000000"/>
                          </a:solidFill>
                          <a:effectLst/>
                          <a:latin typeface="PT Sans"/>
                        </a:rPr>
                        <a:t>итеп</a:t>
                      </a:r>
                      <a:r>
                        <a:rPr lang="ru-RU" sz="1400" b="0" i="0" u="sng" dirty="0" smtClean="0">
                          <a:solidFill>
                            <a:srgbClr val="000000"/>
                          </a:solidFill>
                          <a:effectLst/>
                          <a:latin typeface="PT Sans"/>
                        </a:rPr>
                        <a:t> сана”.</a:t>
                      </a:r>
                      <a:endParaRPr lang="ru-RU" sz="1400" b="0" i="0" dirty="0" smtClean="0">
                        <a:solidFill>
                          <a:srgbClr val="000000"/>
                        </a:solidFill>
                        <a:effectLst/>
                        <a:latin typeface="PT Sans"/>
                      </a:endParaRPr>
                    </a:p>
                    <a:p>
                      <a:pPr algn="ctr"/>
                      <a:r>
                        <a:rPr lang="ru-RU" sz="1400" b="0" i="0" u="sng" dirty="0" smtClean="0">
                          <a:solidFill>
                            <a:srgbClr val="000000"/>
                          </a:solidFill>
                          <a:effectLst/>
                          <a:latin typeface="PT Sans"/>
                        </a:rPr>
                        <a:t>2“Сосчитай, сколько яблок”.</a:t>
                      </a:r>
                      <a:endParaRPr lang="ru-RU" sz="1400" b="0" i="0" dirty="0" smtClean="0">
                        <a:solidFill>
                          <a:srgbClr val="000000"/>
                        </a:solidFill>
                        <a:effectLst/>
                        <a:latin typeface="PT Sans"/>
                      </a:endParaRPr>
                    </a:p>
                    <a:p>
                      <a:pPr algn="ctr"/>
                      <a:endParaRPr lang="ru-RU" sz="14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25437" marR="25437" marT="23185" marB="2318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dirty="0" smtClean="0">
                          <a:solidFill>
                            <a:srgbClr val="000000"/>
                          </a:solidFill>
                          <a:effectLst/>
                          <a:latin typeface="PT Sans"/>
                        </a:rPr>
                        <a:t>Информация</a:t>
                      </a:r>
                      <a:r>
                        <a:rPr lang="ru-RU" sz="1400" b="0" i="0" baseline="0" dirty="0" smtClean="0">
                          <a:solidFill>
                            <a:srgbClr val="000000"/>
                          </a:solidFill>
                          <a:effectLst/>
                          <a:latin typeface="PT Sans"/>
                        </a:rPr>
                        <a:t> на стендах в холе и в группах ДОУ.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25437" marR="25437" marT="23185" marB="23185"/>
                </a:tc>
              </a:tr>
              <a:tr h="1927698"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effectLst/>
                        </a:rPr>
                        <a:t>3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25437" marR="25437" marT="23185" marB="2318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dirty="0" err="1" smtClean="0">
                          <a:solidFill>
                            <a:srgbClr val="000000"/>
                          </a:solidFill>
                          <a:effectLst/>
                          <a:latin typeface="PT Sans"/>
                        </a:rPr>
                        <a:t>Бармак</a:t>
                      </a:r>
                      <a:r>
                        <a:rPr lang="ru-RU" sz="1400" b="0" i="0" dirty="0" smtClean="0">
                          <a:solidFill>
                            <a:srgbClr val="000000"/>
                          </a:solidFill>
                          <a:effectLst/>
                          <a:latin typeface="PT Sans"/>
                        </a:rPr>
                        <a:t> </a:t>
                      </a:r>
                      <a:r>
                        <a:rPr lang="ru-RU" sz="1400" b="0" i="0" dirty="0" err="1" smtClean="0">
                          <a:solidFill>
                            <a:srgbClr val="000000"/>
                          </a:solidFill>
                          <a:effectLst/>
                          <a:latin typeface="PT Sans"/>
                        </a:rPr>
                        <a:t>уеннары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25437" marR="25437" marT="23185" marB="23185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0" i="0" dirty="0" smtClean="0">
                          <a:solidFill>
                            <a:srgbClr val="000000"/>
                          </a:solidFill>
                          <a:effectLst/>
                          <a:latin typeface="PT Sans"/>
                        </a:rPr>
                        <a:t>1.Гаилә </a:t>
                      </a:r>
                      <a:r>
                        <a:rPr lang="ru-RU" sz="1400" b="0" i="0" dirty="0" err="1" smtClean="0">
                          <a:solidFill>
                            <a:srgbClr val="000000"/>
                          </a:solidFill>
                          <a:effectLst/>
                          <a:latin typeface="PT Sans"/>
                        </a:rPr>
                        <a:t>әгъзалары</a:t>
                      </a:r>
                      <a:r>
                        <a:rPr lang="ru-RU" sz="1400" b="0" i="0" dirty="0" smtClean="0">
                          <a:solidFill>
                            <a:srgbClr val="000000"/>
                          </a:solidFill>
                          <a:effectLst/>
                          <a:latin typeface="PT Sans"/>
                        </a:rPr>
                        <a:t> </a:t>
                      </a:r>
                      <a:r>
                        <a:rPr lang="ru-RU" sz="1400" b="0" i="0" dirty="0" err="1" smtClean="0">
                          <a:solidFill>
                            <a:srgbClr val="000000"/>
                          </a:solidFill>
                          <a:effectLst/>
                          <a:latin typeface="PT Sans"/>
                        </a:rPr>
                        <a:t>исемнәрен</a:t>
                      </a:r>
                      <a:r>
                        <a:rPr lang="ru-RU" sz="1400" b="0" i="0" dirty="0" smtClean="0">
                          <a:solidFill>
                            <a:srgbClr val="000000"/>
                          </a:solidFill>
                          <a:effectLst/>
                          <a:latin typeface="PT Sans"/>
                        </a:rPr>
                        <a:t> </a:t>
                      </a:r>
                      <a:r>
                        <a:rPr lang="ru-RU" sz="1400" b="0" i="0" dirty="0" err="1" smtClean="0">
                          <a:solidFill>
                            <a:srgbClr val="000000"/>
                          </a:solidFill>
                          <a:effectLst/>
                          <a:latin typeface="PT Sans"/>
                        </a:rPr>
                        <a:t>барлау</a:t>
                      </a:r>
                      <a:r>
                        <a:rPr lang="ru-RU" sz="1400" b="0" i="0" dirty="0" smtClean="0">
                          <a:solidFill>
                            <a:srgbClr val="000000"/>
                          </a:solidFill>
                          <a:effectLst/>
                          <a:latin typeface="PT Sans"/>
                        </a:rPr>
                        <a:t>.</a:t>
                      </a:r>
                    </a:p>
                    <a:p>
                      <a:pPr algn="l"/>
                      <a:r>
                        <a:rPr lang="ru-RU" sz="1400" b="0" i="0" dirty="0" smtClean="0">
                          <a:solidFill>
                            <a:srgbClr val="000000"/>
                          </a:solidFill>
                          <a:effectLst/>
                          <a:latin typeface="PT Sans"/>
                        </a:rPr>
                        <a:t>2.Аларны </a:t>
                      </a:r>
                      <a:r>
                        <a:rPr lang="ru-RU" sz="1400" b="0" i="0" dirty="0" err="1" smtClean="0">
                          <a:solidFill>
                            <a:srgbClr val="000000"/>
                          </a:solidFill>
                          <a:effectLst/>
                          <a:latin typeface="PT Sans"/>
                        </a:rPr>
                        <a:t>сөйләмдә</a:t>
                      </a:r>
                      <a:r>
                        <a:rPr lang="ru-RU" sz="1400" b="0" i="0" dirty="0" smtClean="0">
                          <a:solidFill>
                            <a:srgbClr val="000000"/>
                          </a:solidFill>
                          <a:effectLst/>
                          <a:latin typeface="PT Sans"/>
                        </a:rPr>
                        <a:t> </a:t>
                      </a:r>
                      <a:r>
                        <a:rPr lang="ru-RU" sz="1400" b="0" i="0" dirty="0" err="1" smtClean="0">
                          <a:solidFill>
                            <a:srgbClr val="000000"/>
                          </a:solidFill>
                          <a:effectLst/>
                          <a:latin typeface="PT Sans"/>
                        </a:rPr>
                        <a:t>активлаштыру</a:t>
                      </a:r>
                      <a:endParaRPr lang="ru-RU" sz="1400" b="0" i="0" dirty="0" smtClean="0">
                        <a:solidFill>
                          <a:srgbClr val="000000"/>
                        </a:solidFill>
                        <a:effectLst/>
                        <a:latin typeface="PT Sans"/>
                      </a:endParaRPr>
                    </a:p>
                    <a:p>
                      <a:pPr algn="l"/>
                      <a:r>
                        <a:rPr lang="ru-RU" sz="1400" b="0" i="0" dirty="0" smtClean="0">
                          <a:solidFill>
                            <a:srgbClr val="000000"/>
                          </a:solidFill>
                          <a:effectLst/>
                          <a:latin typeface="PT Sans"/>
                        </a:rPr>
                        <a:t>3.Балаларда </a:t>
                      </a:r>
                      <a:r>
                        <a:rPr lang="ru-RU" sz="1400" b="0" i="0" dirty="0" err="1" smtClean="0">
                          <a:solidFill>
                            <a:srgbClr val="000000"/>
                          </a:solidFill>
                          <a:effectLst/>
                          <a:latin typeface="PT Sans"/>
                        </a:rPr>
                        <a:t>гаилә</a:t>
                      </a:r>
                      <a:r>
                        <a:rPr lang="ru-RU" sz="1400" b="0" i="0" dirty="0" smtClean="0">
                          <a:solidFill>
                            <a:srgbClr val="000000"/>
                          </a:solidFill>
                          <a:effectLst/>
                          <a:latin typeface="PT Sans"/>
                        </a:rPr>
                        <a:t> </a:t>
                      </a:r>
                      <a:r>
                        <a:rPr lang="ru-RU" sz="1400" b="0" i="0" dirty="0" err="1" smtClean="0">
                          <a:solidFill>
                            <a:srgbClr val="000000"/>
                          </a:solidFill>
                          <a:effectLst/>
                          <a:latin typeface="PT Sans"/>
                        </a:rPr>
                        <a:t>әгъзаларына</a:t>
                      </a:r>
                      <a:r>
                        <a:rPr lang="ru-RU" sz="1400" b="0" i="0" dirty="0" smtClean="0">
                          <a:solidFill>
                            <a:srgbClr val="000000"/>
                          </a:solidFill>
                          <a:effectLst/>
                          <a:latin typeface="PT Sans"/>
                        </a:rPr>
                        <a:t> </a:t>
                      </a:r>
                      <a:r>
                        <a:rPr lang="ru-RU" sz="1400" b="0" i="0" dirty="0" err="1" smtClean="0">
                          <a:solidFill>
                            <a:srgbClr val="000000"/>
                          </a:solidFill>
                          <a:effectLst/>
                          <a:latin typeface="PT Sans"/>
                        </a:rPr>
                        <a:t>хөрмәт</a:t>
                      </a:r>
                      <a:r>
                        <a:rPr lang="ru-RU" sz="1400" b="0" i="0" dirty="0" smtClean="0">
                          <a:solidFill>
                            <a:srgbClr val="000000"/>
                          </a:solidFill>
                          <a:effectLst/>
                          <a:latin typeface="PT Sans"/>
                        </a:rPr>
                        <a:t>, </a:t>
                      </a:r>
                      <a:r>
                        <a:rPr lang="ru-RU" sz="1400" b="0" i="0" dirty="0" err="1" smtClean="0">
                          <a:solidFill>
                            <a:srgbClr val="000000"/>
                          </a:solidFill>
                          <a:effectLst/>
                          <a:latin typeface="PT Sans"/>
                        </a:rPr>
                        <a:t>ярату</a:t>
                      </a:r>
                      <a:r>
                        <a:rPr lang="ru-RU" sz="1400" b="0" i="0" dirty="0" smtClean="0">
                          <a:solidFill>
                            <a:srgbClr val="000000"/>
                          </a:solidFill>
                          <a:effectLst/>
                          <a:latin typeface="PT Sans"/>
                        </a:rPr>
                        <a:t> </a:t>
                      </a:r>
                      <a:r>
                        <a:rPr lang="ru-RU" sz="1400" b="0" i="0" dirty="0" err="1" smtClean="0">
                          <a:solidFill>
                            <a:srgbClr val="000000"/>
                          </a:solidFill>
                          <a:effectLst/>
                          <a:latin typeface="PT Sans"/>
                        </a:rPr>
                        <a:t>хисләре</a:t>
                      </a:r>
                      <a:r>
                        <a:rPr lang="ru-RU" sz="1400" b="0" i="0" dirty="0" smtClean="0">
                          <a:solidFill>
                            <a:srgbClr val="000000"/>
                          </a:solidFill>
                          <a:effectLst/>
                          <a:latin typeface="PT Sans"/>
                        </a:rPr>
                        <a:t> </a:t>
                      </a:r>
                      <a:r>
                        <a:rPr lang="ru-RU" sz="1400" b="0" i="0" dirty="0" err="1" smtClean="0">
                          <a:solidFill>
                            <a:srgbClr val="000000"/>
                          </a:solidFill>
                          <a:effectLst/>
                          <a:latin typeface="PT Sans"/>
                        </a:rPr>
                        <a:t>тәрбияләү</a:t>
                      </a:r>
                      <a:endParaRPr lang="ru-RU" sz="1400" b="0" i="0" dirty="0" smtClean="0">
                        <a:solidFill>
                          <a:srgbClr val="000000"/>
                        </a:solidFill>
                        <a:effectLst/>
                        <a:latin typeface="PT Sans"/>
                      </a:endParaRPr>
                    </a:p>
                    <a:p>
                      <a:pPr algn="just"/>
                      <a:endParaRPr lang="ru-RU" sz="14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25437" marR="25437" marT="23185" marB="23185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0" i="0" u="sng" dirty="0" err="1" smtClean="0">
                          <a:solidFill>
                            <a:srgbClr val="000000"/>
                          </a:solidFill>
                          <a:effectLst/>
                          <a:latin typeface="PT Sans"/>
                        </a:rPr>
                        <a:t>Бармак</a:t>
                      </a:r>
                      <a:r>
                        <a:rPr lang="ru-RU" sz="1400" b="0" i="0" u="sng" dirty="0" smtClean="0">
                          <a:solidFill>
                            <a:srgbClr val="000000"/>
                          </a:solidFill>
                          <a:effectLst/>
                          <a:latin typeface="PT Sans"/>
                        </a:rPr>
                        <a:t> </a:t>
                      </a:r>
                      <a:r>
                        <a:rPr lang="ru-RU" sz="1400" b="0" i="0" u="sng" dirty="0" err="1" smtClean="0">
                          <a:solidFill>
                            <a:srgbClr val="000000"/>
                          </a:solidFill>
                          <a:effectLst/>
                          <a:latin typeface="PT Sans"/>
                        </a:rPr>
                        <a:t>уеннары</a:t>
                      </a:r>
                      <a:endParaRPr lang="ru-RU" sz="1400" b="0" i="0" dirty="0" smtClean="0">
                        <a:solidFill>
                          <a:srgbClr val="000000"/>
                        </a:solidFill>
                        <a:effectLst/>
                        <a:latin typeface="PT Sans"/>
                      </a:endParaRPr>
                    </a:p>
                    <a:p>
                      <a:pPr algn="l"/>
                      <a:r>
                        <a:rPr lang="ru-RU" sz="1400" b="0" i="0" u="sng" dirty="0" err="1" smtClean="0">
                          <a:solidFill>
                            <a:srgbClr val="000000"/>
                          </a:solidFill>
                          <a:effectLst/>
                          <a:latin typeface="PT Sans"/>
                        </a:rPr>
                        <a:t>Без,без,без</a:t>
                      </a:r>
                      <a:r>
                        <a:rPr lang="ru-RU" sz="1400" b="0" i="0" u="sng" dirty="0" smtClean="0">
                          <a:solidFill>
                            <a:srgbClr val="000000"/>
                          </a:solidFill>
                          <a:effectLst/>
                          <a:latin typeface="PT Sans"/>
                        </a:rPr>
                        <a:t> </a:t>
                      </a:r>
                      <a:r>
                        <a:rPr lang="ru-RU" sz="1400" b="0" i="0" u="sng" dirty="0" err="1" smtClean="0">
                          <a:solidFill>
                            <a:srgbClr val="000000"/>
                          </a:solidFill>
                          <a:effectLst/>
                          <a:latin typeface="PT Sans"/>
                        </a:rPr>
                        <a:t>идек</a:t>
                      </a:r>
                      <a:r>
                        <a:rPr lang="ru-RU" sz="1400" b="0" i="0" u="sng" dirty="0" smtClean="0">
                          <a:solidFill>
                            <a:srgbClr val="000000"/>
                          </a:solidFill>
                          <a:effectLst/>
                          <a:latin typeface="PT Sans"/>
                        </a:rPr>
                        <a:t>.</a:t>
                      </a:r>
                      <a:endParaRPr lang="ru-RU" sz="1400" b="0" i="0" dirty="0" smtClean="0">
                        <a:solidFill>
                          <a:srgbClr val="000000"/>
                        </a:solidFill>
                        <a:effectLst/>
                        <a:latin typeface="PT Sans"/>
                      </a:endParaRPr>
                    </a:p>
                    <a:p>
                      <a:pPr algn="ctr"/>
                      <a:endParaRPr lang="ru-RU" sz="14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25437" marR="25437" marT="23185" marB="23185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dirty="0" smtClean="0">
                          <a:solidFill>
                            <a:srgbClr val="000000"/>
                          </a:solidFill>
                          <a:effectLst/>
                          <a:latin typeface="PT Sans"/>
                        </a:rPr>
                        <a:t>Консультация  «</a:t>
                      </a:r>
                      <a:r>
                        <a:rPr lang="ru-RU" sz="1400" b="0" i="0" dirty="0" err="1" smtClean="0">
                          <a:solidFill>
                            <a:srgbClr val="000000"/>
                          </a:solidFill>
                          <a:effectLst/>
                          <a:latin typeface="PT Sans"/>
                        </a:rPr>
                        <a:t>Бармак</a:t>
                      </a:r>
                      <a:r>
                        <a:rPr lang="ru-RU" sz="1400" b="0" i="0" dirty="0" smtClean="0">
                          <a:solidFill>
                            <a:srgbClr val="000000"/>
                          </a:solidFill>
                          <a:effectLst/>
                          <a:latin typeface="PT Sans"/>
                        </a:rPr>
                        <a:t> </a:t>
                      </a:r>
                      <a:r>
                        <a:rPr lang="ru-RU" sz="1400" b="0" i="0" dirty="0" err="1" smtClean="0">
                          <a:solidFill>
                            <a:srgbClr val="000000"/>
                          </a:solidFill>
                          <a:effectLst/>
                          <a:latin typeface="PT Sans"/>
                        </a:rPr>
                        <a:t>уеннары</a:t>
                      </a:r>
                      <a:r>
                        <a:rPr lang="ru-RU" sz="1400" b="0" i="0" dirty="0" smtClean="0">
                          <a:solidFill>
                            <a:srgbClr val="000000"/>
                          </a:solidFill>
                          <a:effectLst/>
                          <a:latin typeface="PT Sans"/>
                        </a:rPr>
                        <a:t>»</a:t>
                      </a:r>
                      <a:endParaRPr lang="ru-RU" sz="1400" dirty="0" smtClean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algn="ctr"/>
                      <a:endParaRPr lang="ru-RU" sz="14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25437" marR="25437" marT="23185" marB="23185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50637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3305394"/>
              </p:ext>
            </p:extLst>
          </p:nvPr>
        </p:nvGraphicFramePr>
        <p:xfrm>
          <a:off x="323528" y="404665"/>
          <a:ext cx="8482867" cy="6148639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325138"/>
                <a:gridCol w="1409449"/>
                <a:gridCol w="3260244"/>
                <a:gridCol w="1751136"/>
                <a:gridCol w="1736900"/>
              </a:tblGrid>
              <a:tr h="1008111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</a:rPr>
                        <a:t>№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25437" marR="25437" marT="23185" marB="2318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effectLst/>
                        </a:rPr>
                        <a:t>Число, тема</a:t>
                      </a:r>
                    </a:p>
                    <a:p>
                      <a:pPr algn="ctr"/>
                      <a:r>
                        <a:rPr lang="tt-RU" sz="1400" dirty="0" smtClean="0">
                          <a:solidFill>
                            <a:srgbClr val="000000"/>
                          </a:solidFill>
                          <a:effectLst/>
                        </a:rPr>
                        <a:t>16.02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25437" marR="25437" marT="23185" marB="2318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err="1">
                          <a:effectLst/>
                        </a:rPr>
                        <a:t>Бурычлар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25437" marR="25437" marT="23185" marB="2318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effectLst/>
                        </a:rPr>
                        <a:t>Эш төрләре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25437" marR="25437" marT="23185" marB="2318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effectLst/>
                        </a:rPr>
                        <a:t>Ата – аналар белэн эшлэу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25437" marR="25437" marT="23185" marB="23185"/>
                </a:tc>
              </a:tr>
              <a:tr h="17005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effectLst/>
                        </a:rPr>
                        <a:t>1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25437" marR="25437" marT="23185" marB="2318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</a:rPr>
                        <a:t>Татар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</a:rPr>
                        <a:t>халык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</a:rPr>
                        <a:t>иҗаты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</a:rPr>
                        <a:t>белән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</a:rPr>
                        <a:t>таныштыру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3152" marR="73152" marT="66675" marB="6667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dirty="0" smtClean="0">
                          <a:solidFill>
                            <a:srgbClr val="000000"/>
                          </a:solidFill>
                          <a:effectLst/>
                          <a:latin typeface="PT Sans"/>
                        </a:rPr>
                        <a:t>Татар </a:t>
                      </a:r>
                      <a:r>
                        <a:rPr lang="ru-RU" sz="1400" b="0" i="0" dirty="0" err="1" smtClean="0">
                          <a:solidFill>
                            <a:srgbClr val="000000"/>
                          </a:solidFill>
                          <a:effectLst/>
                          <a:latin typeface="PT Sans"/>
                        </a:rPr>
                        <a:t>халык</a:t>
                      </a:r>
                      <a:r>
                        <a:rPr lang="ru-RU" sz="1400" b="0" i="0" dirty="0" smtClean="0">
                          <a:solidFill>
                            <a:srgbClr val="000000"/>
                          </a:solidFill>
                          <a:effectLst/>
                          <a:latin typeface="PT Sans"/>
                        </a:rPr>
                        <a:t> </a:t>
                      </a:r>
                      <a:r>
                        <a:rPr lang="ru-RU" sz="1400" b="0" i="0" dirty="0" err="1" smtClean="0">
                          <a:solidFill>
                            <a:srgbClr val="000000"/>
                          </a:solidFill>
                          <a:effectLst/>
                          <a:latin typeface="PT Sans"/>
                        </a:rPr>
                        <a:t>уеннары</a:t>
                      </a:r>
                      <a:r>
                        <a:rPr lang="ru-RU" sz="1400" b="0" i="0" dirty="0" smtClean="0">
                          <a:solidFill>
                            <a:srgbClr val="000000"/>
                          </a:solidFill>
                          <a:effectLst/>
                          <a:latin typeface="PT Sans"/>
                        </a:rPr>
                        <a:t> </a:t>
                      </a:r>
                      <a:r>
                        <a:rPr lang="ru-RU" sz="1400" b="0" i="0" dirty="0" err="1" smtClean="0">
                          <a:solidFill>
                            <a:srgbClr val="000000"/>
                          </a:solidFill>
                          <a:effectLst/>
                          <a:latin typeface="PT Sans"/>
                        </a:rPr>
                        <a:t>турындагы</a:t>
                      </a:r>
                      <a:r>
                        <a:rPr lang="ru-RU" sz="1400" b="0" i="0" dirty="0" smtClean="0">
                          <a:solidFill>
                            <a:srgbClr val="000000"/>
                          </a:solidFill>
                          <a:effectLst/>
                          <a:latin typeface="PT Sans"/>
                        </a:rPr>
                        <a:t> </a:t>
                      </a:r>
                      <a:r>
                        <a:rPr lang="ru-RU" sz="1400" b="0" i="0" dirty="0" err="1" smtClean="0">
                          <a:solidFill>
                            <a:srgbClr val="000000"/>
                          </a:solidFill>
                          <a:effectLst/>
                          <a:latin typeface="PT Sans"/>
                        </a:rPr>
                        <a:t>белемнәрне</a:t>
                      </a:r>
                      <a:r>
                        <a:rPr lang="ru-RU" sz="1400" b="0" i="0" dirty="0" smtClean="0">
                          <a:solidFill>
                            <a:srgbClr val="000000"/>
                          </a:solidFill>
                          <a:effectLst/>
                          <a:latin typeface="PT Sans"/>
                        </a:rPr>
                        <a:t> </a:t>
                      </a:r>
                      <a:r>
                        <a:rPr lang="ru-RU" sz="1400" b="0" i="0" dirty="0" err="1" smtClean="0">
                          <a:solidFill>
                            <a:srgbClr val="000000"/>
                          </a:solidFill>
                          <a:effectLst/>
                          <a:latin typeface="PT Sans"/>
                        </a:rPr>
                        <a:t>арттыру</a:t>
                      </a:r>
                      <a:r>
                        <a:rPr lang="ru-RU" sz="1400" b="0" i="0" dirty="0" smtClean="0">
                          <a:solidFill>
                            <a:srgbClr val="000000"/>
                          </a:solidFill>
                          <a:effectLst/>
                          <a:latin typeface="PT Sans"/>
                        </a:rPr>
                        <a:t>, </a:t>
                      </a:r>
                      <a:r>
                        <a:rPr lang="ru-RU" sz="1400" b="0" i="0" dirty="0" err="1" smtClean="0">
                          <a:solidFill>
                            <a:srgbClr val="000000"/>
                          </a:solidFill>
                          <a:effectLst/>
                          <a:latin typeface="PT Sans"/>
                        </a:rPr>
                        <a:t>системага</a:t>
                      </a:r>
                      <a:r>
                        <a:rPr lang="ru-RU" sz="1400" b="0" i="0" dirty="0" smtClean="0">
                          <a:solidFill>
                            <a:srgbClr val="000000"/>
                          </a:solidFill>
                          <a:effectLst/>
                          <a:latin typeface="PT Sans"/>
                        </a:rPr>
                        <a:t> салу.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25437" marR="25437" marT="23185" marB="2318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dirty="0" smtClean="0">
                          <a:solidFill>
                            <a:srgbClr val="000000"/>
                          </a:solidFill>
                          <a:effectLst/>
                          <a:latin typeface="PT Sans"/>
                        </a:rPr>
                        <a:t>Татар </a:t>
                      </a:r>
                      <a:r>
                        <a:rPr lang="ru-RU" sz="1400" b="0" i="0" dirty="0" err="1" smtClean="0">
                          <a:solidFill>
                            <a:srgbClr val="000000"/>
                          </a:solidFill>
                          <a:effectLst/>
                          <a:latin typeface="PT Sans"/>
                        </a:rPr>
                        <a:t>халык</a:t>
                      </a:r>
                      <a:r>
                        <a:rPr lang="ru-RU" sz="1400" b="0" i="0" dirty="0" smtClean="0">
                          <a:solidFill>
                            <a:srgbClr val="000000"/>
                          </a:solidFill>
                          <a:effectLst/>
                          <a:latin typeface="PT Sans"/>
                        </a:rPr>
                        <a:t> </a:t>
                      </a:r>
                      <a:r>
                        <a:rPr lang="ru-RU" sz="1400" b="0" i="0" dirty="0" err="1" smtClean="0">
                          <a:solidFill>
                            <a:srgbClr val="000000"/>
                          </a:solidFill>
                          <a:effectLst/>
                          <a:latin typeface="PT Sans"/>
                        </a:rPr>
                        <a:t>уены</a:t>
                      </a:r>
                      <a:r>
                        <a:rPr lang="ru-RU" sz="1400" b="0" i="0" dirty="0" smtClean="0">
                          <a:solidFill>
                            <a:srgbClr val="000000"/>
                          </a:solidFill>
                          <a:effectLst/>
                          <a:latin typeface="PT Sans"/>
                        </a:rPr>
                        <a:t> “</a:t>
                      </a:r>
                      <a:r>
                        <a:rPr lang="ru-RU" sz="1400" b="0" i="0" dirty="0" err="1" smtClean="0">
                          <a:solidFill>
                            <a:srgbClr val="000000"/>
                          </a:solidFill>
                          <a:effectLst/>
                          <a:latin typeface="PT Sans"/>
                        </a:rPr>
                        <a:t>Аю-бүре</a:t>
                      </a:r>
                      <a:r>
                        <a:rPr lang="ru-RU" sz="1400" b="0" i="0" dirty="0" smtClean="0">
                          <a:solidFill>
                            <a:srgbClr val="000000"/>
                          </a:solidFill>
                          <a:effectLst/>
                          <a:latin typeface="PT Sans"/>
                        </a:rPr>
                        <a:t>”</a:t>
                      </a:r>
                    </a:p>
                    <a:p>
                      <a:pPr algn="ctr"/>
                      <a:r>
                        <a:rPr lang="ru-RU" sz="1400" b="0" i="0" dirty="0" smtClean="0">
                          <a:solidFill>
                            <a:srgbClr val="000000"/>
                          </a:solidFill>
                          <a:effectLst/>
                          <a:latin typeface="PT Sans"/>
                        </a:rPr>
                        <a:t>“</a:t>
                      </a:r>
                      <a:r>
                        <a:rPr lang="ru-RU" sz="1400" b="0" i="0" dirty="0" err="1" smtClean="0">
                          <a:solidFill>
                            <a:srgbClr val="000000"/>
                          </a:solidFill>
                          <a:effectLst/>
                          <a:latin typeface="PT Sans"/>
                        </a:rPr>
                        <a:t>Түбәтәй</a:t>
                      </a:r>
                      <a:r>
                        <a:rPr lang="ru-RU" sz="1400" b="0" i="0" dirty="0" smtClean="0">
                          <a:solidFill>
                            <a:srgbClr val="000000"/>
                          </a:solidFill>
                          <a:effectLst/>
                          <a:latin typeface="PT Sans"/>
                        </a:rPr>
                        <a:t>”</a:t>
                      </a:r>
                    </a:p>
                    <a:p>
                      <a:pPr algn="ctr"/>
                      <a:r>
                        <a:rPr lang="ru-RU" sz="1400" dirty="0" smtClean="0">
                          <a:effectLst/>
                        </a:rPr>
                        <a:t> 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25437" marR="25437" marT="23185" marB="2318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dirty="0" smtClean="0">
                          <a:solidFill>
                            <a:srgbClr val="000000"/>
                          </a:solidFill>
                          <a:effectLst/>
                          <a:latin typeface="PT Sans"/>
                        </a:rPr>
                        <a:t>Татар </a:t>
                      </a:r>
                      <a:r>
                        <a:rPr lang="ru-RU" sz="1400" b="0" i="0" dirty="0" err="1" smtClean="0">
                          <a:solidFill>
                            <a:srgbClr val="000000"/>
                          </a:solidFill>
                          <a:effectLst/>
                          <a:latin typeface="PT Sans"/>
                        </a:rPr>
                        <a:t>халык</a:t>
                      </a:r>
                      <a:r>
                        <a:rPr lang="ru-RU" sz="1400" b="0" i="0" dirty="0" smtClean="0">
                          <a:solidFill>
                            <a:srgbClr val="000000"/>
                          </a:solidFill>
                          <a:effectLst/>
                          <a:latin typeface="PT Sans"/>
                        </a:rPr>
                        <a:t> </a:t>
                      </a:r>
                      <a:r>
                        <a:rPr lang="ru-RU" sz="1400" b="0" i="0" dirty="0" err="1" smtClean="0">
                          <a:solidFill>
                            <a:srgbClr val="000000"/>
                          </a:solidFill>
                          <a:effectLst/>
                          <a:latin typeface="PT Sans"/>
                        </a:rPr>
                        <a:t>уеннары</a:t>
                      </a:r>
                      <a:r>
                        <a:rPr lang="ru-RU" sz="1400" b="0" i="0" dirty="0" smtClean="0">
                          <a:solidFill>
                            <a:srgbClr val="000000"/>
                          </a:solidFill>
                          <a:effectLst/>
                          <a:latin typeface="PT Sans"/>
                        </a:rPr>
                        <a:t> </a:t>
                      </a:r>
                      <a:r>
                        <a:rPr lang="ru-RU" sz="1400" b="0" i="0" dirty="0" err="1" smtClean="0">
                          <a:solidFill>
                            <a:srgbClr val="000000"/>
                          </a:solidFill>
                          <a:effectLst/>
                          <a:latin typeface="PT Sans"/>
                        </a:rPr>
                        <a:t>картотекасы</a:t>
                      </a:r>
                      <a:r>
                        <a:rPr lang="ru-RU" sz="1400" b="0" i="0" dirty="0" smtClean="0">
                          <a:solidFill>
                            <a:srgbClr val="000000"/>
                          </a:solidFill>
                          <a:effectLst/>
                          <a:latin typeface="PT Sans"/>
                        </a:rPr>
                        <a:t> </a:t>
                      </a:r>
                      <a:r>
                        <a:rPr lang="ru-RU" sz="1400" b="0" i="0" dirty="0" err="1" smtClean="0">
                          <a:solidFill>
                            <a:srgbClr val="000000"/>
                          </a:solidFill>
                          <a:effectLst/>
                          <a:latin typeface="PT Sans"/>
                        </a:rPr>
                        <a:t>булдыру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25437" marR="25437" marT="23185" marB="23185"/>
                </a:tc>
              </a:tr>
              <a:tr h="1473378">
                <a:tc>
                  <a:txBody>
                    <a:bodyPr/>
                    <a:lstStyle/>
                    <a:p>
                      <a:pPr algn="ctr"/>
                      <a:r>
                        <a:rPr lang="ru-RU" sz="1400" smtClean="0">
                          <a:effectLst/>
                        </a:rPr>
                        <a:t>2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25437" marR="25437" marT="23185" marB="2318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dirty="0" smtClean="0">
                          <a:solidFill>
                            <a:srgbClr val="000000"/>
                          </a:solidFill>
                          <a:effectLst/>
                          <a:latin typeface="PT Sans"/>
                        </a:rPr>
                        <a:t>Татар </a:t>
                      </a:r>
                      <a:r>
                        <a:rPr lang="ru-RU" sz="1400" b="0" i="0" dirty="0" err="1" smtClean="0">
                          <a:solidFill>
                            <a:srgbClr val="000000"/>
                          </a:solidFill>
                          <a:effectLst/>
                          <a:latin typeface="PT Sans"/>
                        </a:rPr>
                        <a:t>халык</a:t>
                      </a:r>
                      <a:r>
                        <a:rPr lang="ru-RU" sz="1400" b="0" i="0" dirty="0" smtClean="0">
                          <a:solidFill>
                            <a:srgbClr val="000000"/>
                          </a:solidFill>
                          <a:effectLst/>
                          <a:latin typeface="PT Sans"/>
                        </a:rPr>
                        <a:t> </a:t>
                      </a:r>
                      <a:r>
                        <a:rPr lang="ru-RU" sz="1400" b="0" i="0" dirty="0" err="1" smtClean="0">
                          <a:solidFill>
                            <a:srgbClr val="000000"/>
                          </a:solidFill>
                          <a:effectLst/>
                          <a:latin typeface="PT Sans"/>
                        </a:rPr>
                        <a:t>бизәкләре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25437" marR="25437" marT="23185" marB="2318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dirty="0" smtClean="0">
                          <a:solidFill>
                            <a:srgbClr val="000000"/>
                          </a:solidFill>
                          <a:effectLst/>
                          <a:latin typeface="PT Sans"/>
                        </a:rPr>
                        <a:t>Татар </a:t>
                      </a:r>
                      <a:r>
                        <a:rPr lang="ru-RU" sz="1400" b="0" i="0" dirty="0" err="1" smtClean="0">
                          <a:solidFill>
                            <a:srgbClr val="000000"/>
                          </a:solidFill>
                          <a:effectLst/>
                          <a:latin typeface="PT Sans"/>
                        </a:rPr>
                        <a:t>халык</a:t>
                      </a:r>
                      <a:r>
                        <a:rPr lang="ru-RU" sz="1400" b="0" i="0" dirty="0" smtClean="0">
                          <a:solidFill>
                            <a:srgbClr val="000000"/>
                          </a:solidFill>
                          <a:effectLst/>
                          <a:latin typeface="PT Sans"/>
                        </a:rPr>
                        <a:t> </a:t>
                      </a:r>
                      <a:r>
                        <a:rPr lang="ru-RU" sz="1400" b="0" i="0" dirty="0" err="1" smtClean="0">
                          <a:solidFill>
                            <a:srgbClr val="000000"/>
                          </a:solidFill>
                          <a:effectLst/>
                          <a:latin typeface="PT Sans"/>
                        </a:rPr>
                        <a:t>бизәкләре</a:t>
                      </a:r>
                      <a:r>
                        <a:rPr lang="ru-RU" sz="1400" b="0" i="0" dirty="0" smtClean="0">
                          <a:solidFill>
                            <a:srgbClr val="000000"/>
                          </a:solidFill>
                          <a:effectLst/>
                          <a:latin typeface="PT Sans"/>
                        </a:rPr>
                        <a:t> </a:t>
                      </a:r>
                      <a:r>
                        <a:rPr lang="ru-RU" sz="1400" b="0" i="0" dirty="0" err="1" smtClean="0">
                          <a:solidFill>
                            <a:srgbClr val="000000"/>
                          </a:solidFill>
                          <a:effectLst/>
                          <a:latin typeface="PT Sans"/>
                        </a:rPr>
                        <a:t>турындагы</a:t>
                      </a:r>
                      <a:r>
                        <a:rPr lang="ru-RU" sz="1400" b="0" i="0" dirty="0" smtClean="0">
                          <a:solidFill>
                            <a:srgbClr val="000000"/>
                          </a:solidFill>
                          <a:effectLst/>
                          <a:latin typeface="PT Sans"/>
                        </a:rPr>
                        <a:t> </a:t>
                      </a:r>
                      <a:r>
                        <a:rPr lang="ru-RU" sz="1400" b="0" i="0" dirty="0" err="1" smtClean="0">
                          <a:solidFill>
                            <a:srgbClr val="000000"/>
                          </a:solidFill>
                          <a:effectLst/>
                          <a:latin typeface="PT Sans"/>
                        </a:rPr>
                        <a:t>белемнәрне</a:t>
                      </a:r>
                      <a:r>
                        <a:rPr lang="ru-RU" sz="1400" b="0" i="0" dirty="0" smtClean="0">
                          <a:solidFill>
                            <a:srgbClr val="000000"/>
                          </a:solidFill>
                          <a:effectLst/>
                          <a:latin typeface="PT Sans"/>
                        </a:rPr>
                        <a:t> </a:t>
                      </a:r>
                      <a:r>
                        <a:rPr lang="ru-RU" sz="1400" b="0" i="0" dirty="0" err="1" smtClean="0">
                          <a:solidFill>
                            <a:srgbClr val="000000"/>
                          </a:solidFill>
                          <a:effectLst/>
                          <a:latin typeface="PT Sans"/>
                        </a:rPr>
                        <a:t>арттыру</a:t>
                      </a:r>
                      <a:r>
                        <a:rPr lang="ru-RU" sz="1400" b="0" i="0" dirty="0" smtClean="0">
                          <a:solidFill>
                            <a:srgbClr val="000000"/>
                          </a:solidFill>
                          <a:effectLst/>
                          <a:latin typeface="PT Sans"/>
                        </a:rPr>
                        <a:t>, </a:t>
                      </a:r>
                      <a:r>
                        <a:rPr lang="ru-RU" sz="1400" b="0" i="0" dirty="0" err="1" smtClean="0">
                          <a:solidFill>
                            <a:srgbClr val="000000"/>
                          </a:solidFill>
                          <a:effectLst/>
                          <a:latin typeface="PT Sans"/>
                        </a:rPr>
                        <a:t>системага</a:t>
                      </a:r>
                      <a:r>
                        <a:rPr lang="ru-RU" sz="1400" b="0" i="0" dirty="0" smtClean="0">
                          <a:solidFill>
                            <a:srgbClr val="000000"/>
                          </a:solidFill>
                          <a:effectLst/>
                          <a:latin typeface="PT Sans"/>
                        </a:rPr>
                        <a:t> салу.</a:t>
                      </a:r>
                      <a:r>
                        <a:rPr lang="ru-RU" sz="1400" dirty="0" smtClean="0">
                          <a:effectLst/>
                        </a:rPr>
                        <a:t>.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25437" marR="25437" marT="23185" marB="2318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dirty="0" smtClean="0">
                          <a:solidFill>
                            <a:srgbClr val="000000"/>
                          </a:solidFill>
                          <a:effectLst/>
                          <a:latin typeface="PT Sans"/>
                        </a:rPr>
                        <a:t>Дидактик </a:t>
                      </a:r>
                      <a:r>
                        <a:rPr lang="ru-RU" sz="1400" b="0" i="0" dirty="0" err="1" smtClean="0">
                          <a:solidFill>
                            <a:srgbClr val="000000"/>
                          </a:solidFill>
                          <a:effectLst/>
                          <a:latin typeface="PT Sans"/>
                        </a:rPr>
                        <a:t>уен</a:t>
                      </a:r>
                      <a:endParaRPr lang="ru-RU" sz="1400" b="0" i="0" dirty="0" smtClean="0">
                        <a:solidFill>
                          <a:srgbClr val="000000"/>
                        </a:solidFill>
                        <a:effectLst/>
                        <a:latin typeface="PT Sans"/>
                      </a:endParaRPr>
                    </a:p>
                    <a:p>
                      <a:pPr algn="ctr"/>
                      <a:r>
                        <a:rPr lang="ru-RU" sz="1400" b="0" i="0" dirty="0" smtClean="0">
                          <a:solidFill>
                            <a:srgbClr val="000000"/>
                          </a:solidFill>
                          <a:effectLst/>
                          <a:latin typeface="PT Sans"/>
                        </a:rPr>
                        <a:t>“</a:t>
                      </a:r>
                      <a:r>
                        <a:rPr lang="ru-RU" sz="1400" b="0" i="0" dirty="0" err="1" smtClean="0">
                          <a:solidFill>
                            <a:srgbClr val="000000"/>
                          </a:solidFill>
                          <a:effectLst/>
                          <a:latin typeface="PT Sans"/>
                        </a:rPr>
                        <a:t>Бизәкне</a:t>
                      </a:r>
                      <a:r>
                        <a:rPr lang="ru-RU" sz="1400" b="0" i="0" dirty="0" smtClean="0">
                          <a:solidFill>
                            <a:srgbClr val="000000"/>
                          </a:solidFill>
                          <a:effectLst/>
                          <a:latin typeface="PT Sans"/>
                        </a:rPr>
                        <a:t> </a:t>
                      </a:r>
                      <a:r>
                        <a:rPr lang="ru-RU" sz="1400" b="0" i="0" dirty="0" err="1" smtClean="0">
                          <a:solidFill>
                            <a:srgbClr val="000000"/>
                          </a:solidFill>
                          <a:effectLst/>
                          <a:latin typeface="PT Sans"/>
                        </a:rPr>
                        <a:t>җый</a:t>
                      </a:r>
                      <a:r>
                        <a:rPr lang="ru-RU" sz="1400" b="0" i="0" dirty="0" smtClean="0">
                          <a:solidFill>
                            <a:srgbClr val="000000"/>
                          </a:solidFill>
                          <a:effectLst/>
                          <a:latin typeface="PT Sans"/>
                        </a:rPr>
                        <a:t>”</a:t>
                      </a:r>
                    </a:p>
                    <a:p>
                      <a:pPr algn="ctr"/>
                      <a:r>
                        <a:rPr lang="ru-RU" sz="1400" b="0" i="0" dirty="0" smtClean="0">
                          <a:solidFill>
                            <a:srgbClr val="000000"/>
                          </a:solidFill>
                          <a:effectLst/>
                          <a:latin typeface="PT Sans"/>
                        </a:rPr>
                        <a:t>(домино)</a:t>
                      </a:r>
                    </a:p>
                    <a:p>
                      <a:pPr algn="ctr"/>
                      <a:endParaRPr lang="ru-RU" sz="14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25437" marR="25437" marT="23185" marB="2318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dirty="0" smtClean="0">
                          <a:solidFill>
                            <a:srgbClr val="000000"/>
                          </a:solidFill>
                          <a:effectLst/>
                          <a:latin typeface="PT Sans"/>
                        </a:rPr>
                        <a:t>Милли </a:t>
                      </a:r>
                      <a:r>
                        <a:rPr lang="ru-RU" sz="1400" b="0" i="0" dirty="0" err="1" smtClean="0">
                          <a:solidFill>
                            <a:srgbClr val="000000"/>
                          </a:solidFill>
                          <a:effectLst/>
                          <a:latin typeface="PT Sans"/>
                        </a:rPr>
                        <a:t>киемдәге</a:t>
                      </a:r>
                      <a:r>
                        <a:rPr lang="ru-RU" sz="1400" b="0" i="0" dirty="0" smtClean="0">
                          <a:solidFill>
                            <a:srgbClr val="000000"/>
                          </a:solidFill>
                          <a:effectLst/>
                          <a:latin typeface="PT Sans"/>
                        </a:rPr>
                        <a:t> </a:t>
                      </a:r>
                      <a:r>
                        <a:rPr lang="ru-RU" sz="1400" b="0" i="0" dirty="0" err="1" smtClean="0">
                          <a:solidFill>
                            <a:srgbClr val="000000"/>
                          </a:solidFill>
                          <a:effectLst/>
                          <a:latin typeface="PT Sans"/>
                        </a:rPr>
                        <a:t>курчакларнын</a:t>
                      </a:r>
                      <a:r>
                        <a:rPr lang="ru-RU" sz="1400" b="0" i="0" baseline="0" dirty="0" smtClean="0">
                          <a:solidFill>
                            <a:srgbClr val="000000"/>
                          </a:solidFill>
                          <a:effectLst/>
                          <a:latin typeface="PT Sans"/>
                        </a:rPr>
                        <a:t> </a:t>
                      </a:r>
                      <a:r>
                        <a:rPr lang="ru-RU" sz="1400" b="0" i="0" baseline="0" dirty="0" err="1" smtClean="0">
                          <a:solidFill>
                            <a:srgbClr val="000000"/>
                          </a:solidFill>
                          <a:effectLst/>
                          <a:latin typeface="PT Sans"/>
                        </a:rPr>
                        <a:t>киемнэрен</a:t>
                      </a:r>
                      <a:r>
                        <a:rPr lang="ru-RU" sz="1400" b="0" i="0" baseline="0" dirty="0" smtClean="0">
                          <a:solidFill>
                            <a:srgbClr val="000000"/>
                          </a:solidFill>
                          <a:effectLst/>
                          <a:latin typeface="PT Sans"/>
                        </a:rPr>
                        <a:t> </a:t>
                      </a:r>
                      <a:r>
                        <a:rPr lang="ru-RU" sz="1400" b="0" i="0" baseline="0" dirty="0" err="1" smtClean="0">
                          <a:solidFill>
                            <a:srgbClr val="000000"/>
                          </a:solidFill>
                          <a:effectLst/>
                          <a:latin typeface="PT Sans"/>
                        </a:rPr>
                        <a:t>янарту</a:t>
                      </a:r>
                      <a:endParaRPr lang="ru-RU" sz="1400" b="0" i="0" dirty="0" smtClean="0">
                        <a:solidFill>
                          <a:srgbClr val="000000"/>
                        </a:solidFill>
                        <a:effectLst/>
                        <a:latin typeface="PT Sans"/>
                      </a:endParaRPr>
                    </a:p>
                    <a:p>
                      <a:r>
                        <a:rPr lang="ru-RU" sz="1400" dirty="0" smtClean="0"/>
                        <a:t/>
                      </a:r>
                      <a:br>
                        <a:rPr lang="ru-RU" sz="1400" dirty="0" smtClean="0"/>
                      </a:br>
                      <a:endParaRPr lang="ru-RU" sz="14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25437" marR="25437" marT="23185" marB="23185"/>
                </a:tc>
              </a:tr>
              <a:tr h="1927698"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effectLst/>
                        </a:rPr>
                        <a:t>3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25437" marR="25437" marT="23185" marB="23185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dirty="0" smtClean="0">
                          <a:solidFill>
                            <a:srgbClr val="000000"/>
                          </a:solidFill>
                          <a:effectLst/>
                          <a:latin typeface="PT Sans"/>
                        </a:rPr>
                        <a:t>Татар </a:t>
                      </a:r>
                      <a:r>
                        <a:rPr lang="ru-RU" sz="1400" b="0" i="0" dirty="0" err="1" smtClean="0">
                          <a:solidFill>
                            <a:srgbClr val="000000"/>
                          </a:solidFill>
                          <a:effectLst/>
                          <a:latin typeface="PT Sans"/>
                        </a:rPr>
                        <a:t>халык</a:t>
                      </a:r>
                      <a:r>
                        <a:rPr lang="ru-RU" sz="1400" b="0" i="0" dirty="0" smtClean="0">
                          <a:solidFill>
                            <a:srgbClr val="000000"/>
                          </a:solidFill>
                          <a:effectLst/>
                          <a:latin typeface="PT Sans"/>
                        </a:rPr>
                        <a:t> </a:t>
                      </a:r>
                      <a:r>
                        <a:rPr lang="ru-RU" sz="1400" b="0" i="0" dirty="0" err="1" smtClean="0">
                          <a:solidFill>
                            <a:srgbClr val="000000"/>
                          </a:solidFill>
                          <a:effectLst/>
                          <a:latin typeface="PT Sans"/>
                        </a:rPr>
                        <a:t>бизәкләре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25437" marR="25437" marT="23185" marB="23185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0" i="0" dirty="0" smtClean="0">
                          <a:solidFill>
                            <a:srgbClr val="000000"/>
                          </a:solidFill>
                          <a:effectLst/>
                          <a:latin typeface="PT Sans"/>
                        </a:rPr>
                        <a:t>)</a:t>
                      </a:r>
                      <a:r>
                        <a:rPr lang="ru-RU" sz="1400" b="0" i="0" dirty="0" err="1" smtClean="0">
                          <a:solidFill>
                            <a:srgbClr val="000000"/>
                          </a:solidFill>
                          <a:effectLst/>
                          <a:latin typeface="PT Sans"/>
                        </a:rPr>
                        <a:t>Рәсем</a:t>
                      </a:r>
                      <a:r>
                        <a:rPr lang="ru-RU" sz="1400" b="0" i="0" dirty="0" smtClean="0">
                          <a:solidFill>
                            <a:srgbClr val="000000"/>
                          </a:solidFill>
                          <a:effectLst/>
                          <a:latin typeface="PT Sans"/>
                        </a:rPr>
                        <a:t> </a:t>
                      </a:r>
                      <a:r>
                        <a:rPr lang="ru-RU" sz="1400" b="0" i="0" dirty="0" err="1" smtClean="0">
                          <a:solidFill>
                            <a:srgbClr val="000000"/>
                          </a:solidFill>
                          <a:effectLst/>
                          <a:latin typeface="PT Sans"/>
                        </a:rPr>
                        <a:t>ясау</a:t>
                      </a:r>
                      <a:r>
                        <a:rPr lang="ru-RU" sz="1400" b="0" i="0" dirty="0" smtClean="0">
                          <a:solidFill>
                            <a:srgbClr val="000000"/>
                          </a:solidFill>
                          <a:effectLst/>
                          <a:latin typeface="PT Sans"/>
                        </a:rPr>
                        <a:t> </a:t>
                      </a:r>
                      <a:r>
                        <a:rPr lang="ru-RU" sz="1400" b="0" i="0" dirty="0" err="1" smtClean="0">
                          <a:solidFill>
                            <a:srgbClr val="000000"/>
                          </a:solidFill>
                          <a:effectLst/>
                          <a:latin typeface="PT Sans"/>
                        </a:rPr>
                        <a:t>күнекмәләрен</a:t>
                      </a:r>
                      <a:r>
                        <a:rPr lang="ru-RU" sz="1400" b="0" i="0" dirty="0" smtClean="0">
                          <a:solidFill>
                            <a:srgbClr val="000000"/>
                          </a:solidFill>
                          <a:effectLst/>
                          <a:latin typeface="PT Sans"/>
                        </a:rPr>
                        <a:t> (</a:t>
                      </a:r>
                      <a:r>
                        <a:rPr lang="ru-RU" sz="1400" b="0" i="0" dirty="0" err="1" smtClean="0">
                          <a:solidFill>
                            <a:srgbClr val="000000"/>
                          </a:solidFill>
                          <a:effectLst/>
                          <a:latin typeface="PT Sans"/>
                        </a:rPr>
                        <a:t>бармак</a:t>
                      </a:r>
                      <a:r>
                        <a:rPr lang="ru-RU" sz="1400" b="0" i="0" dirty="0" smtClean="0">
                          <a:solidFill>
                            <a:srgbClr val="000000"/>
                          </a:solidFill>
                          <a:effectLst/>
                          <a:latin typeface="PT Sans"/>
                        </a:rPr>
                        <a:t> </a:t>
                      </a:r>
                      <a:r>
                        <a:rPr lang="ru-RU" sz="1400" b="0" i="0" dirty="0" err="1" smtClean="0">
                          <a:solidFill>
                            <a:srgbClr val="000000"/>
                          </a:solidFill>
                          <a:effectLst/>
                          <a:latin typeface="PT Sans"/>
                        </a:rPr>
                        <a:t>эшчәнлеген</a:t>
                      </a:r>
                      <a:r>
                        <a:rPr lang="ru-RU" sz="1400" b="0" i="0" dirty="0" smtClean="0">
                          <a:solidFill>
                            <a:srgbClr val="000000"/>
                          </a:solidFill>
                          <a:effectLst/>
                          <a:latin typeface="PT Sans"/>
                        </a:rPr>
                        <a:t>) </a:t>
                      </a:r>
                      <a:r>
                        <a:rPr lang="ru-RU" sz="1400" b="0" i="0" dirty="0" err="1" smtClean="0">
                          <a:solidFill>
                            <a:srgbClr val="000000"/>
                          </a:solidFill>
                          <a:effectLst/>
                          <a:latin typeface="PT Sans"/>
                        </a:rPr>
                        <a:t>үстерү</a:t>
                      </a:r>
                      <a:r>
                        <a:rPr lang="ru-RU" sz="1400" b="0" i="0" dirty="0" smtClean="0">
                          <a:solidFill>
                            <a:srgbClr val="000000"/>
                          </a:solidFill>
                          <a:effectLst/>
                          <a:latin typeface="PT Sans"/>
                        </a:rPr>
                        <a:t>, </a:t>
                      </a:r>
                      <a:r>
                        <a:rPr lang="ru-RU" sz="1400" b="0" i="0" dirty="0" err="1" smtClean="0">
                          <a:solidFill>
                            <a:srgbClr val="000000"/>
                          </a:solidFill>
                          <a:effectLst/>
                          <a:latin typeface="PT Sans"/>
                        </a:rPr>
                        <a:t>иҗади</a:t>
                      </a:r>
                      <a:r>
                        <a:rPr lang="ru-RU" sz="1400" b="0" i="0" dirty="0" smtClean="0">
                          <a:solidFill>
                            <a:srgbClr val="000000"/>
                          </a:solidFill>
                          <a:effectLst/>
                          <a:latin typeface="PT Sans"/>
                        </a:rPr>
                        <a:t> </a:t>
                      </a:r>
                      <a:r>
                        <a:rPr lang="ru-RU" sz="1400" b="0" i="0" dirty="0" err="1" smtClean="0">
                          <a:solidFill>
                            <a:srgbClr val="000000"/>
                          </a:solidFill>
                          <a:effectLst/>
                          <a:latin typeface="PT Sans"/>
                        </a:rPr>
                        <a:t>карашны</a:t>
                      </a:r>
                      <a:r>
                        <a:rPr lang="ru-RU" sz="1400" b="0" i="0" dirty="0" smtClean="0">
                          <a:solidFill>
                            <a:srgbClr val="000000"/>
                          </a:solidFill>
                          <a:effectLst/>
                          <a:latin typeface="PT Sans"/>
                        </a:rPr>
                        <a:t> </a:t>
                      </a:r>
                      <a:r>
                        <a:rPr lang="ru-RU" sz="1400" b="0" i="0" dirty="0" err="1" smtClean="0">
                          <a:solidFill>
                            <a:srgbClr val="000000"/>
                          </a:solidFill>
                          <a:effectLst/>
                          <a:latin typeface="PT Sans"/>
                        </a:rPr>
                        <a:t>киңәйтү</a:t>
                      </a:r>
                      <a:r>
                        <a:rPr lang="ru-RU" sz="1400" b="0" i="0" dirty="0" smtClean="0">
                          <a:solidFill>
                            <a:srgbClr val="000000"/>
                          </a:solidFill>
                          <a:effectLst/>
                          <a:latin typeface="PT Sans"/>
                        </a:rPr>
                        <a:t>, </a:t>
                      </a:r>
                      <a:r>
                        <a:rPr lang="ru-RU" sz="1400" b="0" i="0" dirty="0" err="1" smtClean="0">
                          <a:solidFill>
                            <a:srgbClr val="000000"/>
                          </a:solidFill>
                          <a:effectLst/>
                          <a:latin typeface="PT Sans"/>
                        </a:rPr>
                        <a:t>милли</a:t>
                      </a:r>
                      <a:r>
                        <a:rPr lang="ru-RU" sz="1400" b="0" i="0" dirty="0" smtClean="0">
                          <a:solidFill>
                            <a:srgbClr val="000000"/>
                          </a:solidFill>
                          <a:effectLst/>
                          <a:latin typeface="PT Sans"/>
                        </a:rPr>
                        <a:t> </a:t>
                      </a:r>
                      <a:r>
                        <a:rPr lang="ru-RU" sz="1400" b="0" i="0" dirty="0" err="1" smtClean="0">
                          <a:solidFill>
                            <a:srgbClr val="000000"/>
                          </a:solidFill>
                          <a:effectLst/>
                          <a:latin typeface="PT Sans"/>
                        </a:rPr>
                        <a:t>киемнәрнең</a:t>
                      </a:r>
                      <a:r>
                        <a:rPr lang="ru-RU" sz="1400" b="0" i="0" dirty="0" smtClean="0">
                          <a:solidFill>
                            <a:srgbClr val="000000"/>
                          </a:solidFill>
                          <a:effectLst/>
                          <a:latin typeface="PT Sans"/>
                        </a:rPr>
                        <a:t> </a:t>
                      </a:r>
                      <a:r>
                        <a:rPr lang="ru-RU" sz="1400" b="0" i="0" dirty="0" err="1" smtClean="0">
                          <a:solidFill>
                            <a:srgbClr val="000000"/>
                          </a:solidFill>
                          <a:effectLst/>
                          <a:latin typeface="PT Sans"/>
                        </a:rPr>
                        <a:t>исемнәрен</a:t>
                      </a:r>
                      <a:r>
                        <a:rPr lang="ru-RU" sz="1400" b="0" i="0" dirty="0" smtClean="0">
                          <a:solidFill>
                            <a:srgbClr val="000000"/>
                          </a:solidFill>
                          <a:effectLst/>
                          <a:latin typeface="PT Sans"/>
                        </a:rPr>
                        <a:t>, </a:t>
                      </a:r>
                      <a:r>
                        <a:rPr lang="ru-RU" sz="1400" b="0" i="0" dirty="0" err="1" smtClean="0">
                          <a:solidFill>
                            <a:srgbClr val="000000"/>
                          </a:solidFill>
                          <a:effectLst/>
                          <a:latin typeface="PT Sans"/>
                        </a:rPr>
                        <a:t>бизәлешләрен</a:t>
                      </a:r>
                      <a:r>
                        <a:rPr lang="ru-RU" sz="1400" b="0" i="0" dirty="0" smtClean="0">
                          <a:solidFill>
                            <a:srgbClr val="000000"/>
                          </a:solidFill>
                          <a:effectLst/>
                          <a:latin typeface="PT Sans"/>
                        </a:rPr>
                        <a:t> </a:t>
                      </a:r>
                      <a:r>
                        <a:rPr lang="ru-RU" sz="1400" b="0" i="0" dirty="0" err="1" smtClean="0">
                          <a:solidFill>
                            <a:srgbClr val="000000"/>
                          </a:solidFill>
                          <a:effectLst/>
                          <a:latin typeface="PT Sans"/>
                        </a:rPr>
                        <a:t>сөйләмдә</a:t>
                      </a:r>
                      <a:r>
                        <a:rPr lang="ru-RU" sz="1400" b="0" i="0" dirty="0" smtClean="0">
                          <a:solidFill>
                            <a:srgbClr val="000000"/>
                          </a:solidFill>
                          <a:effectLst/>
                          <a:latin typeface="PT Sans"/>
                        </a:rPr>
                        <a:t> </a:t>
                      </a:r>
                      <a:r>
                        <a:rPr lang="ru-RU" sz="1400" b="0" i="0" dirty="0" err="1" smtClean="0">
                          <a:solidFill>
                            <a:srgbClr val="000000"/>
                          </a:solidFill>
                          <a:effectLst/>
                          <a:latin typeface="PT Sans"/>
                        </a:rPr>
                        <a:t>әйтүне</a:t>
                      </a:r>
                      <a:r>
                        <a:rPr lang="ru-RU" sz="1400" b="0" i="0" dirty="0" smtClean="0">
                          <a:solidFill>
                            <a:srgbClr val="000000"/>
                          </a:solidFill>
                          <a:effectLst/>
                          <a:latin typeface="PT Sans"/>
                        </a:rPr>
                        <a:t> </a:t>
                      </a:r>
                      <a:r>
                        <a:rPr lang="ru-RU" sz="1400" b="0" i="0" dirty="0" err="1" smtClean="0">
                          <a:solidFill>
                            <a:srgbClr val="000000"/>
                          </a:solidFill>
                          <a:effectLst/>
                          <a:latin typeface="PT Sans"/>
                        </a:rPr>
                        <a:t>активлаштыру</a:t>
                      </a:r>
                      <a:r>
                        <a:rPr lang="ru-RU" sz="1400" b="0" i="0" dirty="0" smtClean="0">
                          <a:solidFill>
                            <a:srgbClr val="000000"/>
                          </a:solidFill>
                          <a:effectLst/>
                          <a:latin typeface="PT Sans"/>
                        </a:rPr>
                        <a:t>.</a:t>
                      </a:r>
                    </a:p>
                    <a:p>
                      <a:pPr algn="l"/>
                      <a:r>
                        <a:rPr lang="ru-RU" sz="1400" b="0" i="0" dirty="0" smtClean="0">
                          <a:solidFill>
                            <a:srgbClr val="000000"/>
                          </a:solidFill>
                          <a:effectLst/>
                          <a:latin typeface="PT Sans"/>
                        </a:rPr>
                        <a:t>2) </a:t>
                      </a:r>
                      <a:r>
                        <a:rPr lang="ru-RU" sz="1400" b="0" i="0" dirty="0" err="1" smtClean="0">
                          <a:solidFill>
                            <a:srgbClr val="000000"/>
                          </a:solidFill>
                          <a:effectLst/>
                          <a:latin typeface="PT Sans"/>
                        </a:rPr>
                        <a:t>Бизәкләрдә</a:t>
                      </a:r>
                      <a:r>
                        <a:rPr lang="ru-RU" sz="1400" b="0" i="0" dirty="0" smtClean="0">
                          <a:solidFill>
                            <a:srgbClr val="000000"/>
                          </a:solidFill>
                          <a:effectLst/>
                          <a:latin typeface="PT Sans"/>
                        </a:rPr>
                        <a:t> </a:t>
                      </a:r>
                      <a:r>
                        <a:rPr lang="ru-RU" sz="1400" b="0" i="0" dirty="0" err="1" smtClean="0">
                          <a:solidFill>
                            <a:srgbClr val="000000"/>
                          </a:solidFill>
                          <a:effectLst/>
                          <a:latin typeface="PT Sans"/>
                        </a:rPr>
                        <a:t>элементларның</a:t>
                      </a:r>
                      <a:r>
                        <a:rPr lang="ru-RU" sz="1400" b="0" i="0" dirty="0" smtClean="0">
                          <a:solidFill>
                            <a:srgbClr val="000000"/>
                          </a:solidFill>
                          <a:effectLst/>
                          <a:latin typeface="PT Sans"/>
                        </a:rPr>
                        <a:t> </a:t>
                      </a:r>
                      <a:r>
                        <a:rPr lang="ru-RU" sz="1400" b="0" i="0" dirty="0" err="1" smtClean="0">
                          <a:solidFill>
                            <a:srgbClr val="000000"/>
                          </a:solidFill>
                          <a:effectLst/>
                          <a:latin typeface="PT Sans"/>
                        </a:rPr>
                        <a:t>һәм</a:t>
                      </a:r>
                      <a:r>
                        <a:rPr lang="ru-RU" sz="1400" b="0" i="0" dirty="0" smtClean="0">
                          <a:solidFill>
                            <a:srgbClr val="000000"/>
                          </a:solidFill>
                          <a:effectLst/>
                          <a:latin typeface="PT Sans"/>
                        </a:rPr>
                        <a:t> </a:t>
                      </a:r>
                      <a:r>
                        <a:rPr lang="ru-RU" sz="1400" b="0" i="0" dirty="0" err="1" smtClean="0">
                          <a:solidFill>
                            <a:srgbClr val="000000"/>
                          </a:solidFill>
                          <a:effectLst/>
                          <a:latin typeface="PT Sans"/>
                        </a:rPr>
                        <a:t>төсләрнең</a:t>
                      </a:r>
                      <a:r>
                        <a:rPr lang="ru-RU" sz="1400" b="0" i="0" dirty="0" smtClean="0">
                          <a:solidFill>
                            <a:srgbClr val="000000"/>
                          </a:solidFill>
                          <a:effectLst/>
                          <a:latin typeface="PT Sans"/>
                        </a:rPr>
                        <a:t> </a:t>
                      </a:r>
                      <a:r>
                        <a:rPr lang="ru-RU" sz="1400" b="0" i="0" dirty="0" err="1" smtClean="0">
                          <a:solidFill>
                            <a:srgbClr val="000000"/>
                          </a:solidFill>
                          <a:effectLst/>
                          <a:latin typeface="PT Sans"/>
                        </a:rPr>
                        <a:t>гармонияле</a:t>
                      </a:r>
                      <a:r>
                        <a:rPr lang="ru-RU" sz="1400" b="0" i="0" dirty="0" smtClean="0">
                          <a:solidFill>
                            <a:srgbClr val="000000"/>
                          </a:solidFill>
                          <a:effectLst/>
                          <a:latin typeface="PT Sans"/>
                        </a:rPr>
                        <a:t> </a:t>
                      </a:r>
                      <a:r>
                        <a:rPr lang="ru-RU" sz="1400" b="0" i="0" dirty="0" err="1" smtClean="0">
                          <a:solidFill>
                            <a:srgbClr val="000000"/>
                          </a:solidFill>
                          <a:effectLst/>
                          <a:latin typeface="PT Sans"/>
                        </a:rPr>
                        <a:t>берләшүе</a:t>
                      </a:r>
                      <a:r>
                        <a:rPr lang="ru-RU" sz="1400" b="0" i="0" dirty="0" smtClean="0">
                          <a:solidFill>
                            <a:srgbClr val="000000"/>
                          </a:solidFill>
                          <a:effectLst/>
                          <a:latin typeface="PT Sans"/>
                        </a:rPr>
                        <a:t> </a:t>
                      </a:r>
                      <a:r>
                        <a:rPr lang="ru-RU" sz="1400" b="0" i="0" dirty="0" err="1" smtClean="0">
                          <a:solidFill>
                            <a:srgbClr val="000000"/>
                          </a:solidFill>
                          <a:effectLst/>
                          <a:latin typeface="PT Sans"/>
                        </a:rPr>
                        <a:t>аша</a:t>
                      </a:r>
                      <a:r>
                        <a:rPr lang="ru-RU" sz="1400" b="0" i="0" dirty="0" smtClean="0">
                          <a:solidFill>
                            <a:srgbClr val="000000"/>
                          </a:solidFill>
                          <a:effectLst/>
                          <a:latin typeface="PT Sans"/>
                        </a:rPr>
                        <a:t> эстетик </a:t>
                      </a:r>
                      <a:r>
                        <a:rPr lang="ru-RU" sz="1400" b="0" i="0" dirty="0" err="1" smtClean="0">
                          <a:solidFill>
                            <a:srgbClr val="000000"/>
                          </a:solidFill>
                          <a:effectLst/>
                          <a:latin typeface="PT Sans"/>
                        </a:rPr>
                        <a:t>зәвык</a:t>
                      </a:r>
                      <a:r>
                        <a:rPr lang="ru-RU" sz="1400" b="0" i="0" dirty="0" smtClean="0">
                          <a:solidFill>
                            <a:srgbClr val="000000"/>
                          </a:solidFill>
                          <a:effectLst/>
                          <a:latin typeface="PT Sans"/>
                        </a:rPr>
                        <a:t> </a:t>
                      </a:r>
                      <a:r>
                        <a:rPr lang="ru-RU" sz="1400" b="0" i="0" dirty="0" err="1" smtClean="0">
                          <a:solidFill>
                            <a:srgbClr val="000000"/>
                          </a:solidFill>
                          <a:effectLst/>
                          <a:latin typeface="PT Sans"/>
                        </a:rPr>
                        <a:t>тәрбияләү</a:t>
                      </a:r>
                      <a:endParaRPr lang="ru-RU" sz="1400" b="0" i="0" dirty="0" smtClean="0">
                        <a:solidFill>
                          <a:srgbClr val="000000"/>
                        </a:solidFill>
                        <a:effectLst/>
                        <a:latin typeface="PT Sans"/>
                      </a:endParaRPr>
                    </a:p>
                    <a:p>
                      <a:pPr algn="just"/>
                      <a:endParaRPr lang="ru-RU" sz="14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25437" marR="25437" marT="23185" marB="2318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dirty="0" err="1" smtClean="0">
                          <a:solidFill>
                            <a:srgbClr val="000000"/>
                          </a:solidFill>
                          <a:effectLst/>
                          <a:latin typeface="PT Sans"/>
                        </a:rPr>
                        <a:t>Рәсем</a:t>
                      </a:r>
                      <a:r>
                        <a:rPr lang="ru-RU" sz="1400" b="0" i="0" dirty="0" smtClean="0">
                          <a:solidFill>
                            <a:srgbClr val="000000"/>
                          </a:solidFill>
                          <a:effectLst/>
                          <a:latin typeface="PT Sans"/>
                        </a:rPr>
                        <a:t> </a:t>
                      </a:r>
                      <a:r>
                        <a:rPr lang="ru-RU" sz="1400" b="0" i="0" dirty="0" err="1" smtClean="0">
                          <a:solidFill>
                            <a:srgbClr val="000000"/>
                          </a:solidFill>
                          <a:effectLst/>
                          <a:latin typeface="PT Sans"/>
                        </a:rPr>
                        <a:t>ясау</a:t>
                      </a:r>
                      <a:endParaRPr lang="ru-RU" sz="1400" b="0" i="0" dirty="0" smtClean="0">
                        <a:solidFill>
                          <a:srgbClr val="000000"/>
                        </a:solidFill>
                        <a:effectLst/>
                        <a:latin typeface="PT Sans"/>
                      </a:endParaRPr>
                    </a:p>
                    <a:p>
                      <a:pPr algn="ctr"/>
                      <a:r>
                        <a:rPr lang="ru-RU" sz="1400" b="0" i="0" dirty="0" err="1" smtClean="0">
                          <a:solidFill>
                            <a:srgbClr val="000000"/>
                          </a:solidFill>
                          <a:effectLst/>
                          <a:latin typeface="PT Sans"/>
                        </a:rPr>
                        <a:t>Кисеп</a:t>
                      </a:r>
                      <a:r>
                        <a:rPr lang="ru-RU" sz="1400" b="0" i="0" dirty="0" smtClean="0">
                          <a:solidFill>
                            <a:srgbClr val="000000"/>
                          </a:solidFill>
                          <a:effectLst/>
                          <a:latin typeface="PT Sans"/>
                        </a:rPr>
                        <a:t> </a:t>
                      </a:r>
                      <a:r>
                        <a:rPr lang="ru-RU" sz="1400" b="0" i="0" dirty="0" err="1" smtClean="0">
                          <a:solidFill>
                            <a:srgbClr val="000000"/>
                          </a:solidFill>
                          <a:effectLst/>
                          <a:latin typeface="PT Sans"/>
                        </a:rPr>
                        <a:t>ябыштыру</a:t>
                      </a:r>
                      <a:endParaRPr lang="ru-RU" sz="1400" b="0" i="0" dirty="0" smtClean="0">
                        <a:solidFill>
                          <a:srgbClr val="000000"/>
                        </a:solidFill>
                        <a:effectLst/>
                        <a:latin typeface="PT Sans"/>
                      </a:endParaRPr>
                    </a:p>
                    <a:p>
                      <a:pPr algn="ctr"/>
                      <a:endParaRPr lang="ru-RU" sz="14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25437" marR="25437" marT="23185" marB="2318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t-RU" sz="1400" b="0" i="0" dirty="0" smtClean="0">
                          <a:solidFill>
                            <a:srgbClr val="000000"/>
                          </a:solidFill>
                          <a:effectLst/>
                          <a:latin typeface="PT Sans"/>
                        </a:rPr>
                        <a:t>Эшләмәләр</a:t>
                      </a:r>
                      <a:r>
                        <a:rPr lang="tt-RU" sz="1400" b="0" i="0" baseline="0" dirty="0" smtClean="0">
                          <a:solidFill>
                            <a:srgbClr val="000000"/>
                          </a:solidFill>
                          <a:effectLst/>
                          <a:latin typeface="PT Sans"/>
                        </a:rPr>
                        <a:t> кургэзмэсе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25437" marR="25437" marT="23185" marB="23185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2225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721</TotalTime>
  <Words>780</Words>
  <Application>Microsoft Office PowerPoint</Application>
  <PresentationFormat>Экран (4:3)</PresentationFormat>
  <Paragraphs>178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Трек</vt:lpstr>
      <vt:lpstr>Муниципальное  бюджетное дошкольное образовательное учреждение  детский сад комбинированного вида № 33«Аленький цветочек»  Бугульминского муниципального района Республики Татарстан   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46</cp:revision>
  <cp:lastPrinted>2023-02-08T06:33:51Z</cp:lastPrinted>
  <dcterms:created xsi:type="dcterms:W3CDTF">2023-01-29T10:01:16Z</dcterms:created>
  <dcterms:modified xsi:type="dcterms:W3CDTF">2023-02-27T18:06:29Z</dcterms:modified>
</cp:coreProperties>
</file>