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28.png" ContentType="image/png"/>
  <Override PartName="/ppt/media/image1.jpeg" ContentType="image/jpeg"/>
  <Override PartName="/ppt/media/image2.png" ContentType="image/png"/>
  <Override PartName="/ppt/media/image4.jpeg" ContentType="image/jpeg"/>
  <Override PartName="/ppt/media/image8.gif" ContentType="image/gif"/>
  <Override PartName="/ppt/media/image3.jpeg" ContentType="image/jpeg"/>
  <Override PartName="/ppt/media/image5.jpeg" ContentType="image/jpeg"/>
  <Override PartName="/ppt/media/image7.gif" ContentType="image/gif"/>
  <Override PartName="/ppt/media/image42.gif" ContentType="image/gif"/>
  <Override PartName="/ppt/media/image6.jpeg" ContentType="image/jpeg"/>
  <Override PartName="/ppt/media/image9.gif" ContentType="image/gif"/>
  <Override PartName="/ppt/media/image10.gif" ContentType="image/gif"/>
  <Override PartName="/ppt/media/image11.jpeg" ContentType="image/jpeg"/>
  <Override PartName="/ppt/media/image12.png" ContentType="image/png"/>
  <Override PartName="/ppt/media/image13.gif" ContentType="image/gif"/>
  <Override PartName="/ppt/media/image29.png" ContentType="image/png"/>
  <Override PartName="/ppt/media/image14.jpeg" ContentType="image/jpeg"/>
  <Override PartName="/ppt/media/image15.png" ContentType="image/png"/>
  <Override PartName="/ppt/media/image16.gif" ContentType="image/gif"/>
  <Override PartName="/ppt/media/image17.gif" ContentType="image/gif"/>
  <Override PartName="/ppt/media/image18.wmf" ContentType="image/x-wmf"/>
  <Override PartName="/ppt/media/image19.wmf" ContentType="image/x-wmf"/>
  <Override PartName="/ppt/media/image41.gif" ContentType="image/gif"/>
  <Override PartName="/ppt/media/image20.png" ContentType="image/png"/>
  <Override PartName="/ppt/media/image21.gif" ContentType="image/gif"/>
  <Override PartName="/ppt/media/image22.jpeg" ContentType="image/jpeg"/>
  <Override PartName="/ppt/media/image23.png" ContentType="image/png"/>
  <Override PartName="/ppt/media/image38.gif" ContentType="image/gif"/>
  <Override PartName="/ppt/media/image24.jpeg" ContentType="image/jpeg"/>
  <Override PartName="/ppt/media/image27.png" ContentType="image/png"/>
  <Override PartName="/ppt/media/image25.jpeg" ContentType="image/jpeg"/>
  <Override PartName="/ppt/media/image26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46.wmf" ContentType="image/x-wmf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gif" ContentType="image/gif"/>
  <Override PartName="/ppt/media/image40.gif" ContentType="image/gif"/>
  <Override PartName="/ppt/media/image43.gif" ContentType="image/gif"/>
  <Override PartName="/ppt/media/image44.png" ContentType="image/png"/>
  <Override PartName="/ppt/media/image45.png" ContentType="image/png"/>
  <Override PartName="/ppt/media/image47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320040"/>
            <a:ext cx="724176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320040"/>
            <a:ext cx="724176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320040"/>
            <a:ext cx="724176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ubTitle"/>
          </p:nvPr>
        </p:nvSpPr>
        <p:spPr>
          <a:xfrm>
            <a:off x="457200" y="320040"/>
            <a:ext cx="724176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57200" y="320040"/>
            <a:ext cx="724176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flipH="1">
            <a:off x="8152560" y="0"/>
            <a:ext cx="990360" cy="6857640"/>
          </a:xfrm>
          <a:prstGeom prst="rect">
            <a:avLst/>
          </a:prstGeom>
          <a:blipFill rotWithShape="0">
            <a:blip r:embed="rId2">
              <a:alphaModFix amt="43000"/>
            </a:blip>
            <a:tile/>
          </a:blipFill>
          <a:ln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grpSp>
        <p:nvGrpSpPr>
          <p:cNvPr id="1" name="Group 2"/>
          <p:cNvGrpSpPr/>
          <p:nvPr/>
        </p:nvGrpSpPr>
        <p:grpSpPr>
          <a:xfrm>
            <a:off x="2664000" y="-6480"/>
            <a:ext cx="6486120" cy="6870240"/>
            <a:chOff x="2664000" y="-6480"/>
            <a:chExt cx="6486120" cy="6870240"/>
          </a:xfrm>
        </p:grpSpPr>
        <p:pic>
          <p:nvPicPr>
            <p:cNvPr id="2" name="Прямоугольник 7" descr=""/>
            <p:cNvPicPr/>
            <p:nvPr/>
          </p:nvPicPr>
          <p:blipFill>
            <a:blip r:embed="rId3"/>
            <a:stretch/>
          </p:blipFill>
          <p:spPr>
            <a:xfrm>
              <a:off x="2664000" y="-6480"/>
              <a:ext cx="6486120" cy="687024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3" name="CustomShape 3"/>
            <p:cNvSpPr/>
            <p:nvPr/>
          </p:nvSpPr>
          <p:spPr>
            <a:xfrm>
              <a:off x="2666880" y="0"/>
              <a:ext cx="6476760" cy="685764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" name="Line 4"/>
          <p:cNvSpPr/>
          <p:nvPr/>
        </p:nvSpPr>
        <p:spPr>
          <a:xfrm flipV="1">
            <a:off x="2666880" y="0"/>
            <a:ext cx="0" cy="6858000"/>
          </a:xfrm>
          <a:prstGeom prst="line">
            <a:avLst/>
          </a:prstGeom>
          <a:ln w="11520">
            <a:solidFill>
              <a:schemeClr val="bg1">
                <a:shade val="9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PlaceHolder 5"/>
          <p:cNvSpPr>
            <a:spLocks noGrp="1"/>
          </p:cNvSpPr>
          <p:nvPr>
            <p:ph type="title"/>
          </p:nvPr>
        </p:nvSpPr>
        <p:spPr>
          <a:xfrm>
            <a:off x="3366720" y="533520"/>
            <a:ext cx="5105160" cy="2867760"/>
          </a:xfrm>
          <a:prstGeom prst="rect">
            <a:avLst/>
          </a:prstGeom>
        </p:spPr>
        <p:txBody>
          <a:bodyPr lIns="45720" rIns="45720" tIns="0" bIns="0" anchor="b">
            <a:noAutofit/>
          </a:bodyPr>
          <a:p>
            <a:pPr algn="r">
              <a:lnSpc>
                <a:spcPct val="100000"/>
              </a:lnSpc>
            </a:pPr>
            <a:r>
              <a:rPr b="1" lang="ru-RU" sz="4200" spc="-1" strike="noStrike" cap="all">
                <a:solidFill>
                  <a:srgbClr val="fdf2e8"/>
                </a:solidFill>
                <a:latin typeface="Trebuchet MS"/>
              </a:rPr>
              <a:t>Образец заголовка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dt"/>
          </p:nvPr>
        </p:nvSpPr>
        <p:spPr>
          <a:xfrm>
            <a:off x="5870520" y="6558120"/>
            <a:ext cx="2003040" cy="226800"/>
          </a:xfrm>
          <a:prstGeom prst="rect">
            <a:avLst/>
          </a:prstGeom>
        </p:spPr>
        <p:txBody>
          <a:bodyPr lIns="90000" rIns="90000" tIns="0" bIns="0" anchor="b">
            <a:noAutofit/>
          </a:bodyPr>
          <a:p>
            <a:pPr>
              <a:lnSpc>
                <a:spcPct val="100000"/>
              </a:lnSpc>
            </a:pPr>
            <a:fld id="{76BD3497-85FE-4FB3-AA0D-296D94B073BD}" type="datetime">
              <a:rPr b="0" lang="ru-RU" sz="1000" spc="-1" strike="noStrike">
                <a:solidFill>
                  <a:srgbClr val="ffffff"/>
                </a:solidFill>
                <a:latin typeface="Arial"/>
              </a:rPr>
              <a:t>22.2.23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7" name="PlaceHolder 7"/>
          <p:cNvSpPr>
            <a:spLocks noGrp="1"/>
          </p:cNvSpPr>
          <p:nvPr>
            <p:ph type="ftr"/>
          </p:nvPr>
        </p:nvSpPr>
        <p:spPr>
          <a:xfrm>
            <a:off x="2819520" y="6558120"/>
            <a:ext cx="2927160" cy="228240"/>
          </a:xfrm>
          <a:prstGeom prst="rect">
            <a:avLst/>
          </a:prstGeom>
        </p:spPr>
        <p:txBody>
          <a:bodyPr lIns="90000" rIns="9000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" name="PlaceHolder 8"/>
          <p:cNvSpPr>
            <a:spLocks noGrp="1"/>
          </p:cNvSpPr>
          <p:nvPr>
            <p:ph type="sldNum"/>
          </p:nvPr>
        </p:nvSpPr>
        <p:spPr>
          <a:xfrm>
            <a:off x="7880400" y="6556320"/>
            <a:ext cx="588600" cy="228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E6BEA125-8612-4547-A713-6B825117C33E}" type="slidenum">
              <a:rPr b="0" lang="ru-RU" sz="1100" spc="-1" strike="noStrike">
                <a:solidFill>
                  <a:srgbClr val="ffffff"/>
                </a:solidFill>
                <a:latin typeface="Arial"/>
              </a:rPr>
              <a:t>&lt;номер&gt;</a:t>
            </a:fld>
            <a:endParaRPr b="0" lang="ru-RU" sz="1100" spc="-1" strike="noStrike">
              <a:latin typeface="Times New Roman"/>
            </a:endParaRPr>
          </a:p>
        </p:txBody>
      </p:sp>
      <p:sp>
        <p:nvSpPr>
          <p:cNvPr id="9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Trebuchet MS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6c6c6c"/>
                </a:solidFill>
                <a:latin typeface="Trebuchet MS"/>
              </a:rPr>
              <a:t>Третий уровень структуры</a:t>
            </a:r>
            <a:endParaRPr b="0" lang="ru-RU" sz="2000" spc="-1" strike="noStrike">
              <a:solidFill>
                <a:srgbClr val="6c6c6c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 flipH="1">
            <a:off x="8152560" y="0"/>
            <a:ext cx="990360" cy="6857640"/>
          </a:xfrm>
          <a:prstGeom prst="rect">
            <a:avLst/>
          </a:prstGeom>
          <a:blipFill rotWithShape="0">
            <a:blip r:embed="rId2">
              <a:alphaModFix amt="43000"/>
            </a:blip>
            <a:tile/>
          </a:blipFill>
          <a:ln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457200" y="320760"/>
            <a:ext cx="7238520" cy="1142640"/>
          </a:xfrm>
          <a:prstGeom prst="rect">
            <a:avLst/>
          </a:prstGeom>
        </p:spPr>
        <p:txBody>
          <a:bodyPr lIns="45720" rIns="4572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800" spc="-1" strike="noStrike" cap="all">
                <a:solidFill>
                  <a:srgbClr val="fdf2e8"/>
                </a:solidFill>
                <a:latin typeface="Trebuchet MS"/>
              </a:rPr>
              <a:t>Образец заголовка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1609560"/>
            <a:ext cx="7238520" cy="4846320"/>
          </a:xfrm>
          <a:prstGeom prst="rect">
            <a:avLst/>
          </a:prstGeom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ru-RU" sz="2600" spc="-1" strike="noStrike">
                <a:solidFill>
                  <a:srgbClr val="000000"/>
                </a:solidFill>
                <a:latin typeface="Trebuchet MS"/>
              </a:rPr>
              <a:t>Образец текста</a:t>
            </a:r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  <a:p>
            <a:pPr lvl="1" marL="520560" indent="-228240">
              <a:lnSpc>
                <a:spcPct val="100000"/>
              </a:lnSpc>
              <a:spcBef>
                <a:spcPts val="499"/>
              </a:spcBef>
              <a:buClr>
                <a:srgbClr val="f9b639"/>
              </a:buClr>
              <a:buSzPct val="80000"/>
              <a:buFont typeface="Wingdings 2" charset="2"/>
              <a:buChar char=""/>
            </a:pPr>
            <a:r>
              <a:rPr b="0" lang="ru-RU" sz="2300" spc="-1" strike="noStrike">
                <a:solidFill>
                  <a:srgbClr val="6c6c6c"/>
                </a:solidFill>
                <a:latin typeface="Trebuchet MS"/>
              </a:rPr>
              <a:t>Второй уровень</a:t>
            </a:r>
            <a:endParaRPr b="0" lang="ru-RU" sz="2300" spc="-1" strike="noStrike">
              <a:solidFill>
                <a:srgbClr val="000000"/>
              </a:solidFill>
              <a:latin typeface="Trebuchet MS"/>
            </a:endParaRPr>
          </a:p>
          <a:p>
            <a:pPr lvl="2" marL="758880" indent="-22824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60000"/>
              <a:buFont typeface="Wingdings" charset="2"/>
              <a:buChar char="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Третий уровень</a:t>
            </a:r>
            <a:endParaRPr b="0" lang="ru-RU" sz="2000" spc="-1" strike="noStrike">
              <a:solidFill>
                <a:srgbClr val="6c6c6c"/>
              </a:solidFill>
              <a:latin typeface="Trebuchet MS"/>
            </a:endParaRPr>
          </a:p>
          <a:p>
            <a:pPr lvl="3" marL="1004760" indent="-22824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8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6c6c6c"/>
                </a:solidFill>
                <a:latin typeface="Trebuchet MS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4" marL="1279440" indent="-22824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70000"/>
              <a:buFont typeface="Wingdings" charset="2"/>
              <a:buChar char="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4246560" y="6558120"/>
            <a:ext cx="2001600" cy="226800"/>
          </a:xfrm>
          <a:prstGeom prst="rect">
            <a:avLst/>
          </a:prstGeom>
        </p:spPr>
        <p:txBody>
          <a:bodyPr lIns="90000" rIns="90000" tIns="0" bIns="0" anchor="b">
            <a:noAutofit/>
          </a:bodyPr>
          <a:p>
            <a:pPr>
              <a:lnSpc>
                <a:spcPct val="100000"/>
              </a:lnSpc>
            </a:pPr>
            <a:fld id="{C804C887-F850-4B51-991B-A2548589F2E3}" type="datetime">
              <a:rPr b="0" lang="ru-RU" sz="1000" spc="-1" strike="noStrike">
                <a:solidFill>
                  <a:srgbClr val="b13f9a"/>
                </a:solidFill>
                <a:latin typeface="Arial"/>
              </a:rPr>
              <a:t>22.2.23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457200" y="6558120"/>
            <a:ext cx="3657240" cy="228240"/>
          </a:xfrm>
          <a:prstGeom prst="rect">
            <a:avLst/>
          </a:prstGeom>
        </p:spPr>
        <p:txBody>
          <a:bodyPr lIns="90000" rIns="9000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6251400" y="6556320"/>
            <a:ext cx="588600" cy="228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3D7F9255-C7EC-4EFF-84F8-3B9185B90DD4}" type="slidenum">
              <a:rPr b="0" lang="ru-RU" sz="1100" spc="-1" strike="noStrike">
                <a:solidFill>
                  <a:srgbClr val="b13f9a"/>
                </a:solidFill>
                <a:latin typeface="Arial"/>
              </a:rPr>
              <a:t>&lt;номер&gt;</a:t>
            </a:fld>
            <a:endParaRPr b="0" lang="ru-RU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 flipH="1">
            <a:off x="8152560" y="0"/>
            <a:ext cx="990360" cy="6857640"/>
          </a:xfrm>
          <a:prstGeom prst="rect">
            <a:avLst/>
          </a:prstGeom>
          <a:blipFill rotWithShape="0">
            <a:blip r:embed="rId2">
              <a:alphaModFix amt="43000"/>
            </a:blip>
            <a:tile/>
          </a:blipFill>
          <a:ln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9" name="PlaceHolder 2"/>
          <p:cNvSpPr>
            <a:spLocks noGrp="1"/>
          </p:cNvSpPr>
          <p:nvPr>
            <p:ph type="dt"/>
          </p:nvPr>
        </p:nvSpPr>
        <p:spPr>
          <a:xfrm>
            <a:off x="4246560" y="6558120"/>
            <a:ext cx="2001600" cy="226800"/>
          </a:xfrm>
          <a:prstGeom prst="rect">
            <a:avLst/>
          </a:prstGeom>
        </p:spPr>
        <p:txBody>
          <a:bodyPr lIns="90000" rIns="90000" tIns="0" bIns="0" anchor="b">
            <a:noAutofit/>
          </a:bodyPr>
          <a:p>
            <a:pPr>
              <a:lnSpc>
                <a:spcPct val="100000"/>
              </a:lnSpc>
            </a:pPr>
            <a:fld id="{C2A775EA-7BDB-49CD-A4B2-8DEB91E5FDE2}" type="datetime">
              <a:rPr b="0" lang="ru-RU" sz="1000" spc="-1" strike="noStrike">
                <a:solidFill>
                  <a:srgbClr val="b13f9a"/>
                </a:solidFill>
                <a:latin typeface="Arial"/>
              </a:rPr>
              <a:t>22.2.23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ftr"/>
          </p:nvPr>
        </p:nvSpPr>
        <p:spPr>
          <a:xfrm>
            <a:off x="457200" y="6558120"/>
            <a:ext cx="3657240" cy="228240"/>
          </a:xfrm>
          <a:prstGeom prst="rect">
            <a:avLst/>
          </a:prstGeom>
        </p:spPr>
        <p:txBody>
          <a:bodyPr lIns="90000" rIns="9000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sldNum"/>
          </p:nvPr>
        </p:nvSpPr>
        <p:spPr>
          <a:xfrm>
            <a:off x="6251400" y="6556320"/>
            <a:ext cx="588600" cy="228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BEA7722-D5B5-47E1-8789-AD4B6084BA26}" type="slidenum">
              <a:rPr b="0" lang="ru-RU" sz="1100" spc="-1" strike="noStrike">
                <a:solidFill>
                  <a:srgbClr val="b13f9a"/>
                </a:solidFill>
                <a:latin typeface="Arial"/>
              </a:rPr>
              <a:t>&lt;номер&gt;</a:t>
            </a:fld>
            <a:endParaRPr b="0" lang="ru-RU" sz="1100" spc="-1" strike="noStrike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3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Trebuchet MS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6c6c6c"/>
                </a:solidFill>
                <a:latin typeface="Trebuchet MS"/>
              </a:rPr>
              <a:t>Третий уровень структуры</a:t>
            </a:r>
            <a:endParaRPr b="0" lang="ru-RU" sz="2000" spc="-1" strike="noStrike">
              <a:solidFill>
                <a:srgbClr val="6c6c6c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 flipH="1">
            <a:off x="8152560" y="0"/>
            <a:ext cx="990360" cy="6857640"/>
          </a:xfrm>
          <a:prstGeom prst="rect">
            <a:avLst/>
          </a:prstGeom>
          <a:blipFill rotWithShape="0">
            <a:blip r:embed="rId2">
              <a:alphaModFix amt="43000"/>
            </a:blip>
            <a:tile/>
          </a:blipFill>
          <a:ln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760" cy="1142640"/>
          </a:xfrm>
          <a:prstGeom prst="rect">
            <a:avLst/>
          </a:prstGeom>
        </p:spPr>
        <p:txBody>
          <a:bodyPr lIns="45720" rIns="4572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800" spc="-1" strike="noStrike" cap="all">
                <a:solidFill>
                  <a:srgbClr val="fdf2e8"/>
                </a:solidFill>
                <a:latin typeface="Trebuchet MS"/>
              </a:rPr>
              <a:t>Образец заголовка</a:t>
            </a:r>
            <a:endParaRPr b="0" lang="ru-RU" sz="3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dt"/>
          </p:nvPr>
        </p:nvSpPr>
        <p:spPr>
          <a:xfrm>
            <a:off x="4246560" y="6558120"/>
            <a:ext cx="2001600" cy="226800"/>
          </a:xfrm>
          <a:prstGeom prst="rect">
            <a:avLst/>
          </a:prstGeom>
        </p:spPr>
        <p:txBody>
          <a:bodyPr lIns="90000" rIns="90000" tIns="0" bIns="0" anchor="b">
            <a:noAutofit/>
          </a:bodyPr>
          <a:p>
            <a:pPr>
              <a:lnSpc>
                <a:spcPct val="100000"/>
              </a:lnSpc>
            </a:pPr>
            <a:fld id="{B5142A39-B2A1-4196-8CA0-9867E6F01DFD}" type="datetime">
              <a:rPr b="0" lang="ru-RU" sz="1000" spc="-1" strike="noStrike">
                <a:solidFill>
                  <a:srgbClr val="b13f9a"/>
                </a:solidFill>
                <a:latin typeface="Arial"/>
              </a:rPr>
              <a:t>22.2.23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ftr"/>
          </p:nvPr>
        </p:nvSpPr>
        <p:spPr>
          <a:xfrm>
            <a:off x="457200" y="6558120"/>
            <a:ext cx="3657240" cy="228240"/>
          </a:xfrm>
          <a:prstGeom prst="rect">
            <a:avLst/>
          </a:prstGeom>
        </p:spPr>
        <p:txBody>
          <a:bodyPr lIns="90000" rIns="9000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sldNum"/>
          </p:nvPr>
        </p:nvSpPr>
        <p:spPr>
          <a:xfrm>
            <a:off x="6251400" y="6556320"/>
            <a:ext cx="588600" cy="228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2E86F341-B5B9-4F08-924F-7F51E5641CF2}" type="slidenum">
              <a:rPr b="0" lang="ru-RU" sz="1100" spc="-1" strike="noStrike">
                <a:solidFill>
                  <a:srgbClr val="b13f9a"/>
                </a:solidFill>
                <a:latin typeface="Arial"/>
              </a:rPr>
              <a:t>&lt;номер&gt;</a:t>
            </a:fld>
            <a:endParaRPr b="0" lang="ru-RU" sz="1100" spc="-1" strike="noStrike">
              <a:latin typeface="Times New Roman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000000"/>
                </a:solidFill>
                <a:latin typeface="Trebuchet MS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6c6c6c"/>
                </a:solidFill>
                <a:latin typeface="Trebuchet MS"/>
              </a:rPr>
              <a:t>Третий уровень структуры</a:t>
            </a:r>
            <a:endParaRPr b="0" lang="ru-RU" sz="2000" spc="-1" strike="noStrike">
              <a:solidFill>
                <a:srgbClr val="6c6c6c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 flipH="1">
            <a:off x="8152560" y="0"/>
            <a:ext cx="990360" cy="6857640"/>
          </a:xfrm>
          <a:prstGeom prst="rect">
            <a:avLst/>
          </a:prstGeom>
          <a:blipFill rotWithShape="0">
            <a:blip r:embed="rId2">
              <a:alphaModFix amt="43000"/>
            </a:blip>
            <a:tile/>
          </a:blipFill>
          <a:ln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3" name="PlaceHolder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520" cy="1173240"/>
          </a:xfrm>
          <a:prstGeom prst="rect">
            <a:avLst/>
          </a:prstGeom>
        </p:spPr>
        <p:txBody>
          <a:bodyPr lIns="45720" rIns="4572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 cap="all">
                <a:solidFill>
                  <a:srgbClr val="fdf2e8"/>
                </a:solidFill>
                <a:latin typeface="Trebuchet MS"/>
              </a:rPr>
              <a:t>Образец заголовка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57200" y="1497240"/>
            <a:ext cx="5897520" cy="602280"/>
          </a:xfrm>
          <a:prstGeom prst="rect">
            <a:avLst/>
          </a:prstGeom>
        </p:spPr>
        <p:txBody>
          <a:bodyPr lIns="45720" rIns="0" tIns="0" bIns="0">
            <a:norm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Trebuchet MS"/>
              </a:rPr>
              <a:t>Образец текста</a:t>
            </a:r>
            <a:endParaRPr b="0" lang="ru-RU" sz="1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2133720"/>
            <a:ext cx="7238520" cy="4371480"/>
          </a:xfrm>
          <a:prstGeom prst="rect">
            <a:avLst/>
          </a:prstGeom>
        </p:spPr>
        <p:txBody>
          <a:bodyPr>
            <a:noAutofit/>
          </a:bodyPr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ru-RU" sz="3200" spc="-1" strike="noStrike">
                <a:solidFill>
                  <a:srgbClr val="000000"/>
                </a:solidFill>
                <a:latin typeface="Trebuchet MS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  <a:p>
            <a:pPr lvl="1" marL="520560" indent="-228240">
              <a:lnSpc>
                <a:spcPct val="100000"/>
              </a:lnSpc>
              <a:spcBef>
                <a:spcPts val="499"/>
              </a:spcBef>
              <a:buClr>
                <a:srgbClr val="f9b639"/>
              </a:buClr>
              <a:buSzPct val="80000"/>
              <a:buFont typeface="Wingdings 2" charset="2"/>
              <a:buChar char=""/>
            </a:pPr>
            <a:r>
              <a:rPr b="0" lang="ru-RU" sz="2800" spc="-1" strike="noStrike">
                <a:solidFill>
                  <a:srgbClr val="6c6c6c"/>
                </a:solidFill>
                <a:latin typeface="Trebuchet MS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Trebuchet MS"/>
            </a:endParaRPr>
          </a:p>
          <a:p>
            <a:pPr lvl="2" marL="758880" indent="-22824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60000"/>
              <a:buFont typeface="Wingdings" charset="2"/>
              <a:buChar char=""/>
            </a:pPr>
            <a:r>
              <a:rPr b="0" lang="ru-RU" sz="2400" spc="-1" strike="noStrike">
                <a:solidFill>
                  <a:srgbClr val="000000"/>
                </a:solidFill>
                <a:latin typeface="Trebuchet MS"/>
              </a:rPr>
              <a:t>Третий уровень</a:t>
            </a:r>
            <a:endParaRPr b="0" lang="ru-RU" sz="2400" spc="-1" strike="noStrike">
              <a:solidFill>
                <a:srgbClr val="6c6c6c"/>
              </a:solidFill>
              <a:latin typeface="Trebuchet MS"/>
            </a:endParaRPr>
          </a:p>
          <a:p>
            <a:pPr lvl="3" marL="1004760" indent="-22824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80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6c6c6c"/>
                </a:solidFill>
                <a:latin typeface="Trebuchet MS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  <a:p>
            <a:pPr lvl="4" marL="1279440" indent="-228240">
              <a:lnSpc>
                <a:spcPct val="100000"/>
              </a:lnSpc>
              <a:spcBef>
                <a:spcPts val="400"/>
              </a:spcBef>
              <a:buClr>
                <a:srgbClr val="f9b639"/>
              </a:buClr>
              <a:buSzPct val="70000"/>
              <a:buFont typeface="Wingdings" charset="2"/>
              <a:buChar char=""/>
            </a:pPr>
            <a:r>
              <a:rPr b="0" lang="ru-RU" sz="2000" spc="-1" strike="noStrike">
                <a:solidFill>
                  <a:srgbClr val="000000"/>
                </a:solidFill>
                <a:latin typeface="Trebuchet MS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dt"/>
          </p:nvPr>
        </p:nvSpPr>
        <p:spPr>
          <a:xfrm>
            <a:off x="4246560" y="6558120"/>
            <a:ext cx="2001600" cy="226800"/>
          </a:xfrm>
          <a:prstGeom prst="rect">
            <a:avLst/>
          </a:prstGeom>
        </p:spPr>
        <p:txBody>
          <a:bodyPr lIns="90000" rIns="90000" tIns="0" bIns="0" anchor="b">
            <a:noAutofit/>
          </a:bodyPr>
          <a:p>
            <a:pPr>
              <a:lnSpc>
                <a:spcPct val="100000"/>
              </a:lnSpc>
            </a:pPr>
            <a:fld id="{30779DA5-5FD2-4A1D-A06C-E9CA814A9FC5}" type="datetime">
              <a:rPr b="0" lang="ru-RU" sz="1000" spc="-1" strike="noStrike">
                <a:solidFill>
                  <a:srgbClr val="b13f9a"/>
                </a:solidFill>
                <a:latin typeface="Arial"/>
              </a:rPr>
              <a:t>22.2.23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ftr"/>
          </p:nvPr>
        </p:nvSpPr>
        <p:spPr>
          <a:xfrm>
            <a:off x="457200" y="6558120"/>
            <a:ext cx="3657240" cy="228240"/>
          </a:xfrm>
          <a:prstGeom prst="rect">
            <a:avLst/>
          </a:prstGeom>
        </p:spPr>
        <p:txBody>
          <a:bodyPr lIns="90000" rIns="90000" tIns="0" bIns="0" anchor="b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78" name="PlaceHolder 7"/>
          <p:cNvSpPr>
            <a:spLocks noGrp="1"/>
          </p:cNvSpPr>
          <p:nvPr>
            <p:ph type="sldNum"/>
          </p:nvPr>
        </p:nvSpPr>
        <p:spPr>
          <a:xfrm>
            <a:off x="6251400" y="6556320"/>
            <a:ext cx="588600" cy="228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1877B378-4C9D-4A23-AD31-C35C5C8D32DA}" type="slidenum">
              <a:rPr b="0" lang="ru-RU" sz="1100" spc="-1" strike="noStrike">
                <a:solidFill>
                  <a:srgbClr val="b13f9a"/>
                </a:solidFill>
                <a:latin typeface="Arial"/>
              </a:rPr>
              <a:t>&lt;номер&gt;</a:t>
            </a:fld>
            <a:endParaRPr b="0" lang="ru-RU" sz="11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4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slideLayout" Target="../slideLayouts/slideLayout4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gif"/><Relationship Id="rId4" Type="http://schemas.openxmlformats.org/officeDocument/2006/relationships/image" Target="../media/image39.gif"/><Relationship Id="rId5" Type="http://schemas.openxmlformats.org/officeDocument/2006/relationships/image" Target="../media/image40.gif"/><Relationship Id="rId6" Type="http://schemas.openxmlformats.org/officeDocument/2006/relationships/image" Target="../media/image41.gif"/><Relationship Id="rId7" Type="http://schemas.openxmlformats.org/officeDocument/2006/relationships/image" Target="../media/image42.gif"/><Relationship Id="rId8" Type="http://schemas.openxmlformats.org/officeDocument/2006/relationships/image" Target="../media/image43.gif"/><Relationship Id="rId9" Type="http://schemas.openxmlformats.org/officeDocument/2006/relationships/slideLayout" Target="../slideLayouts/slideLayout4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4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wmf"/><Relationship Id="rId3" Type="http://schemas.openxmlformats.org/officeDocument/2006/relationships/slideLayout" Target="../slideLayouts/slideLayout4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gi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gif"/><Relationship Id="rId2" Type="http://schemas.openxmlformats.org/officeDocument/2006/relationships/image" Target="../media/image10.gif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gif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gif"/><Relationship Id="rId3" Type="http://schemas.openxmlformats.org/officeDocument/2006/relationships/image" Target="../media/image17.gif"/><Relationship Id="rId4" Type="http://schemas.openxmlformats.org/officeDocument/2006/relationships/image" Target="../media/image18.wmf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gif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4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Рисунок 4" descr=""/>
          <p:cNvPicPr/>
          <p:nvPr/>
        </p:nvPicPr>
        <p:blipFill>
          <a:blip r:embed="rId1"/>
          <a:stretch/>
        </p:blipFill>
        <p:spPr>
          <a:xfrm>
            <a:off x="6643800" y="3714840"/>
            <a:ext cx="1571400" cy="1856880"/>
          </a:xfrm>
          <a:prstGeom prst="rect">
            <a:avLst/>
          </a:prstGeom>
          <a:ln w="9360">
            <a:noFill/>
          </a:ln>
        </p:spPr>
      </p:pic>
      <p:sp>
        <p:nvSpPr>
          <p:cNvPr id="216" name="CustomShape 1"/>
          <p:cNvSpPr/>
          <p:nvPr/>
        </p:nvSpPr>
        <p:spPr>
          <a:xfrm>
            <a:off x="3214800" y="2500200"/>
            <a:ext cx="5143320" cy="5778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Arial"/>
              </a:rPr>
              <a:t>Пожарная безопасность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457200" y="500040"/>
            <a:ext cx="7238520" cy="61434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buClr>
                <a:srgbClr val="c00000"/>
              </a:buClr>
              <a:buFont typeface="Wingdings 2" charset="2"/>
              <a:buChar char=""/>
            </a:pPr>
            <a:r>
              <a:rPr b="0" lang="ru-RU" sz="3200" spc="-1" strike="noStrike">
                <a:solidFill>
                  <a:srgbClr val="c00000"/>
                </a:solidFill>
                <a:latin typeface="Times New Roman"/>
              </a:rPr>
              <a:t>Не забывайте выключать газовую плиту. Если почувствуете запах газа, не зажигайте спичек и не включайте свет. Срочно проветрите квартиру.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 2" charset="2"/>
              <a:buChar char=""/>
            </a:pPr>
            <a:r>
              <a:rPr b="0" lang="ru-RU" sz="3200" spc="-1" strike="noStrike">
                <a:solidFill>
                  <a:srgbClr val="c00000"/>
                </a:solidFill>
                <a:latin typeface="Times New Roman"/>
              </a:rPr>
              <a:t>Не сушите белье над плитой. Оно может загореться.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 2" charset="2"/>
              <a:buChar char=""/>
            </a:pPr>
            <a:r>
              <a:rPr b="0" lang="ru-RU" sz="3200" spc="-1" strike="noStrike">
                <a:solidFill>
                  <a:srgbClr val="c00000"/>
                </a:solidFill>
                <a:latin typeface="Times New Roman"/>
              </a:rPr>
              <a:t>Фейерверки, свечи, бенгальские огни зажигайте подальше от елки, лучше вообще вне дома.</a:t>
            </a: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32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6" name="Рисунок 1" descr=""/>
          <p:cNvPicPr/>
          <p:nvPr/>
        </p:nvPicPr>
        <p:blipFill>
          <a:blip r:embed="rId1"/>
          <a:stretch/>
        </p:blipFill>
        <p:spPr>
          <a:xfrm>
            <a:off x="4929120" y="3000240"/>
            <a:ext cx="2499840" cy="19252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457200" y="228600"/>
            <a:ext cx="7757640" cy="985320"/>
          </a:xfrm>
          <a:prstGeom prst="rect">
            <a:avLst/>
          </a:prstGeom>
          <a:noFill/>
          <a:ln>
            <a:noFill/>
          </a:ln>
        </p:spPr>
        <p:txBody>
          <a:bodyPr lIns="45720" rIns="4572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ff0000"/>
                </a:solidFill>
                <a:latin typeface="Times New Roman"/>
              </a:rPr>
              <a:t>Правила пожарной безопасности</a:t>
            </a:r>
            <a:br/>
            <a:r>
              <a:rPr b="1" lang="ru-RU" sz="2800" spc="-1" strike="noStrike" cap="all">
                <a:solidFill>
                  <a:srgbClr val="ff0000"/>
                </a:solidFill>
                <a:latin typeface="Times New Roman"/>
              </a:rPr>
              <a:t> в деревне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468360" y="907920"/>
            <a:ext cx="7238520" cy="56890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>
              <a:lnSpc>
                <a:spcPct val="80000"/>
              </a:lnSpc>
              <a:spcBef>
                <a:spcPts val="601"/>
              </a:spcBef>
            </a:pPr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  <a:p>
            <a:pPr marL="272880" indent="-272520">
              <a:lnSpc>
                <a:spcPct val="80000"/>
              </a:lnSpc>
              <a:spcBef>
                <a:spcPts val="601"/>
              </a:spcBef>
            </a:pPr>
            <a:endParaRPr b="0" lang="ru-RU" sz="2600" spc="-1" strike="noStrike">
              <a:solidFill>
                <a:srgbClr val="000000"/>
              </a:solidFill>
              <a:latin typeface="Trebuchet MS"/>
            </a:endParaRPr>
          </a:p>
          <a:p>
            <a:pPr marL="272880" indent="-272520">
              <a:lnSpc>
                <a:spcPct val="8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Никогда не прикасайтесь голыми руками к металлическим частям печи. Вы можете получить серьезный ожог.</a:t>
            </a:r>
            <a:endParaRPr b="0" lang="ru-RU" sz="2800" spc="-1" strike="noStrike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80000"/>
              </a:lnSpc>
              <a:spcBef>
                <a:spcPts val="601"/>
              </a:spcBef>
            </a:pPr>
            <a:endParaRPr b="0" lang="ru-RU" sz="2800" spc="-1" strike="noStrike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80000"/>
              </a:lnSpc>
              <a:spcBef>
                <a:spcPts val="601"/>
              </a:spcBef>
            </a:pPr>
            <a:endParaRPr b="0" lang="ru-RU" sz="2800" spc="-1" strike="noStrike">
              <a:solidFill>
                <a:srgbClr val="000000"/>
              </a:solidFill>
              <a:latin typeface="Trebuchet MS"/>
            </a:endParaRPr>
          </a:p>
          <a:p>
            <a:pPr marL="272880" indent="-272520">
              <a:lnSpc>
                <a:spcPct val="8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Не трогайте без разрешения взрослых печную заслонку. Если ее закрыть раньше времени, в доме скопится угарный газ, и вы можете задохнуться.</a:t>
            </a:r>
            <a:endParaRPr b="0" lang="ru-RU" sz="2800" spc="-1" strike="noStrike">
              <a:solidFill>
                <a:srgbClr val="000000"/>
              </a:solidFill>
              <a:latin typeface="Trebuchet MS"/>
            </a:endParaRPr>
          </a:p>
          <a:p>
            <a:pPr marL="272880" indent="-272520">
              <a:lnSpc>
                <a:spcPct val="8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ru-RU" sz="2800" spc="-1" strike="noStrike">
                <a:solidFill>
                  <a:srgbClr val="c00000"/>
                </a:solidFill>
                <a:latin typeface="Times New Roman"/>
              </a:rPr>
              <a:t>Не открывайте печную дверцу. Оттуда могут выскочить раскаленный уголек или искра и стать причиной пожара.</a:t>
            </a:r>
            <a:endParaRPr b="0" lang="ru-RU" sz="2800" spc="-1" strike="noStrike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80000"/>
              </a:lnSpc>
              <a:spcBef>
                <a:spcPts val="601"/>
              </a:spcBef>
            </a:pPr>
            <a:endParaRPr b="0" lang="ru-RU" sz="2800" spc="-1" strike="noStrike">
              <a:solidFill>
                <a:srgbClr val="000000"/>
              </a:solidFill>
              <a:latin typeface="Trebuchet MS"/>
            </a:endParaRPr>
          </a:p>
        </p:txBody>
      </p:sp>
      <p:pic>
        <p:nvPicPr>
          <p:cNvPr id="249" name="Рисунок 3" descr=""/>
          <p:cNvPicPr/>
          <p:nvPr/>
        </p:nvPicPr>
        <p:blipFill>
          <a:blip r:embed="rId1"/>
          <a:stretch/>
        </p:blipFill>
        <p:spPr>
          <a:xfrm>
            <a:off x="7072200" y="2214720"/>
            <a:ext cx="1763280" cy="16570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206280" y="1071720"/>
            <a:ext cx="7929360" cy="5519520"/>
          </a:xfrm>
          <a:prstGeom prst="rect">
            <a:avLst/>
          </a:prstGeom>
          <a:noFill/>
          <a:ln>
            <a:noFill/>
          </a:ln>
        </p:spPr>
        <p:txBody>
          <a:bodyPr lIns="45720" rIns="45720" tIns="0" bIns="0" anchor="b">
            <a:normAutofit fontScale="67000"/>
          </a:bodyPr>
          <a:p>
            <a:pPr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ff0000"/>
                </a:solidFill>
                <a:latin typeface="Times New Roman"/>
              </a:rPr>
              <a:t>Действия при возникновении пожара </a:t>
            </a:r>
            <a:br/>
            <a:br/>
            <a:r>
              <a:rPr b="1" lang="ru-RU" sz="2700" spc="-1" strike="noStrike" cap="all">
                <a:solidFill>
                  <a:srgbClr val="ff3300"/>
                </a:solidFill>
                <a:latin typeface="Times New Roman"/>
              </a:rPr>
              <a:t> </a:t>
            </a:r>
            <a:r>
              <a:rPr b="1" lang="ru-RU" sz="2700" spc="-1" strike="noStrike" cap="all">
                <a:solidFill>
                  <a:srgbClr val="0070c0"/>
                </a:solidFill>
                <a:latin typeface="Times New Roman"/>
              </a:rPr>
              <a:t>1.ваши действия при загорании телевизора. </a:t>
            </a:r>
            <a:br/>
            <a:r>
              <a:rPr b="1" lang="ru-RU" sz="2700" spc="-1" strike="noStrike" cap="all">
                <a:solidFill>
                  <a:srgbClr val="ff3300"/>
                </a:solidFill>
                <a:latin typeface="Times New Roman"/>
              </a:rPr>
              <a:t> </a:t>
            </a:r>
            <a:br/>
            <a:r>
              <a:rPr b="1" lang="ru-RU" sz="2700" spc="-1" strike="noStrike" cap="all">
                <a:solidFill>
                  <a:srgbClr val="ff3300"/>
                </a:solidFill>
                <a:latin typeface="Times New Roman"/>
              </a:rPr>
              <a:t>1.Обесточить  телевизор (вытащить  вилку  из  розетки). </a:t>
            </a:r>
            <a:br/>
            <a:r>
              <a:rPr b="1" lang="ru-RU" sz="2700" spc="-1" strike="noStrike" cap="all">
                <a:solidFill>
                  <a:srgbClr val="ff3300"/>
                </a:solidFill>
                <a:latin typeface="Times New Roman"/>
              </a:rPr>
              <a:t>2. Сообщить  в  пожарную  охрану  по  телефону  01.</a:t>
            </a:r>
            <a:br/>
            <a:r>
              <a:rPr b="1" lang="ru-RU" sz="2700" spc="-1" strike="noStrike" cap="all">
                <a:solidFill>
                  <a:srgbClr val="ff3300"/>
                </a:solidFill>
                <a:latin typeface="Times New Roman"/>
              </a:rPr>
              <a:t> 3.Если  горение  продолжается,  накрыть  телевизор  плотной  тканью,  подходя  к      телевизору  с  боку,  можно  его  облить  водой. </a:t>
            </a:r>
            <a:br/>
            <a:r>
              <a:rPr b="1" lang="ru-RU" sz="2700" spc="-1" strike="noStrike" cap="all">
                <a:solidFill>
                  <a:srgbClr val="ff3300"/>
                </a:solidFill>
                <a:latin typeface="Times New Roman"/>
              </a:rPr>
              <a:t>4. Если  вы  не  в  силах  справиться  с  огнём,  покинуть  помещение,  плотно  закрыв  двери,  окна.  Сообщить  соседям. </a:t>
            </a:r>
            <a:endParaRPr b="0" lang="ru-RU" sz="2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1" name="Рисунок 2" descr=""/>
          <p:cNvPicPr/>
          <p:nvPr/>
        </p:nvPicPr>
        <p:blipFill>
          <a:blip r:embed="rId1"/>
          <a:stretch/>
        </p:blipFill>
        <p:spPr>
          <a:xfrm>
            <a:off x="6227640" y="765000"/>
            <a:ext cx="1726920" cy="15840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57200" y="0"/>
            <a:ext cx="7686360" cy="6428880"/>
          </a:xfrm>
          <a:prstGeom prst="rect">
            <a:avLst/>
          </a:prstGeom>
          <a:noFill/>
          <a:ln>
            <a:noFill/>
          </a:ln>
        </p:spPr>
        <p:txBody>
          <a:bodyPr lIns="45720" rIns="4572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 cap="all">
                <a:solidFill>
                  <a:srgbClr val="00b0f0"/>
                </a:solidFill>
                <a:latin typeface="Times New Roman"/>
              </a:rPr>
              <a:t>2.Ваши  действия в задымленном помещении, если есть возможность выхода.</a:t>
            </a:r>
            <a:br/>
            <a:r>
              <a:rPr b="1" lang="ru-RU" sz="2800" spc="-1" strike="noStrike" cap="all">
                <a:solidFill>
                  <a:srgbClr val="ff0000"/>
                </a:solidFill>
                <a:latin typeface="Trebuchet MS"/>
              </a:rPr>
              <a:t> </a:t>
            </a:r>
            <a:r>
              <a:rPr b="1" lang="ru-RU" sz="2800" spc="-1" strike="noStrike" cap="all">
                <a:solidFill>
                  <a:srgbClr val="ff0000"/>
                </a:solidFill>
                <a:latin typeface="Times New Roman"/>
              </a:rPr>
              <a:t>1. Позвонить  в  службу спасения  «01».              </a:t>
            </a:r>
            <a:br/>
            <a:r>
              <a:rPr b="1" lang="ru-RU" sz="2800" spc="-1" strike="noStrike" cap="all">
                <a:solidFill>
                  <a:srgbClr val="ff0000"/>
                </a:solidFill>
                <a:latin typeface="Times New Roman"/>
              </a:rPr>
              <a:t>2. Дышать  через  мокрую  ткань.              3. Двигаться,  пригнувшись  или  ползком  к  выходу.              </a:t>
            </a:r>
            <a:br/>
            <a:r>
              <a:rPr b="1" lang="ru-RU" sz="2800" spc="-1" strike="noStrike" cap="all">
                <a:solidFill>
                  <a:srgbClr val="ff0000"/>
                </a:solidFill>
                <a:latin typeface="Times New Roman"/>
              </a:rPr>
              <a:t>4. Не  входить  туда,  где  большая  концентрация  дыма.              </a:t>
            </a:r>
            <a:br/>
            <a:r>
              <a:rPr b="1" lang="ru-RU" sz="2800" spc="-1" strike="noStrike" cap="all">
                <a:solidFill>
                  <a:srgbClr val="ff0000"/>
                </a:solidFill>
                <a:latin typeface="Times New Roman"/>
              </a:rPr>
              <a:t>5. Плотно  закрыв  за  собой  дверь,  двигаться  вдоль  стены  к  лестнице.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3" name="Picture 4" descr=""/>
          <p:cNvPicPr/>
          <p:nvPr/>
        </p:nvPicPr>
        <p:blipFill>
          <a:blip r:embed="rId1"/>
          <a:stretch/>
        </p:blipFill>
        <p:spPr>
          <a:xfrm>
            <a:off x="7667640" y="500040"/>
            <a:ext cx="1476000" cy="1042560"/>
          </a:xfrm>
          <a:prstGeom prst="rect">
            <a:avLst/>
          </a:prstGeom>
          <a:ln w="9360">
            <a:noFill/>
          </a:ln>
        </p:spPr>
      </p:pic>
      <p:pic>
        <p:nvPicPr>
          <p:cNvPr id="254" name="Picture 5" descr=""/>
          <p:cNvPicPr/>
          <p:nvPr/>
        </p:nvPicPr>
        <p:blipFill>
          <a:blip r:embed="rId2"/>
          <a:stretch/>
        </p:blipFill>
        <p:spPr>
          <a:xfrm>
            <a:off x="7667640" y="4143240"/>
            <a:ext cx="1476000" cy="1031400"/>
          </a:xfrm>
          <a:prstGeom prst="rect">
            <a:avLst/>
          </a:prstGeom>
          <a:ln w="9360">
            <a:noFill/>
          </a:ln>
        </p:spPr>
      </p:pic>
      <p:pic>
        <p:nvPicPr>
          <p:cNvPr id="255" name="Picture 8" descr=""/>
          <p:cNvPicPr/>
          <p:nvPr/>
        </p:nvPicPr>
        <p:blipFill>
          <a:blip r:embed="rId3"/>
          <a:stretch/>
        </p:blipFill>
        <p:spPr>
          <a:xfrm>
            <a:off x="7680240" y="1785960"/>
            <a:ext cx="1463400" cy="1033200"/>
          </a:xfrm>
          <a:prstGeom prst="rect">
            <a:avLst/>
          </a:prstGeom>
          <a:ln w="9360">
            <a:noFill/>
          </a:ln>
        </p:spPr>
      </p:pic>
      <p:pic>
        <p:nvPicPr>
          <p:cNvPr id="256" name="Picture 9" descr=""/>
          <p:cNvPicPr/>
          <p:nvPr/>
        </p:nvPicPr>
        <p:blipFill>
          <a:blip r:embed="rId4"/>
          <a:stretch/>
        </p:blipFill>
        <p:spPr>
          <a:xfrm>
            <a:off x="7667640" y="3000240"/>
            <a:ext cx="1476000" cy="1010880"/>
          </a:xfrm>
          <a:prstGeom prst="rect">
            <a:avLst/>
          </a:prstGeom>
          <a:ln w="9360">
            <a:noFill/>
          </a:ln>
        </p:spPr>
      </p:pic>
      <p:pic>
        <p:nvPicPr>
          <p:cNvPr id="257" name="Picture 10" descr=""/>
          <p:cNvPicPr/>
          <p:nvPr/>
        </p:nvPicPr>
        <p:blipFill>
          <a:blip r:embed="rId5"/>
          <a:stretch/>
        </p:blipFill>
        <p:spPr>
          <a:xfrm>
            <a:off x="7691400" y="5357880"/>
            <a:ext cx="1452240" cy="1033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457200" y="1500120"/>
            <a:ext cx="7241760" cy="4643280"/>
          </a:xfrm>
          <a:prstGeom prst="rect">
            <a:avLst/>
          </a:prstGeom>
          <a:noFill/>
          <a:ln>
            <a:noFill/>
          </a:ln>
        </p:spPr>
        <p:txBody>
          <a:bodyPr lIns="45720" rIns="4572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0070c0"/>
                </a:solidFill>
                <a:latin typeface="Times New Roman"/>
              </a:rPr>
              <a:t>3. Ваши </a:t>
            </a:r>
            <a:r>
              <a:rPr b="1" i="1" lang="ru-RU" sz="2800" spc="-1" strike="noStrike" cap="all">
                <a:solidFill>
                  <a:srgbClr val="0070c0"/>
                </a:solidFill>
                <a:latin typeface="Times New Roman"/>
              </a:rPr>
              <a:t> </a:t>
            </a:r>
            <a:r>
              <a:rPr b="1" lang="ru-RU" sz="2800" spc="-1" strike="noStrike" cap="all">
                <a:solidFill>
                  <a:srgbClr val="0070c0"/>
                </a:solidFill>
                <a:latin typeface="Times New Roman"/>
              </a:rPr>
              <a:t>действия в случае, когда огонь отрезает путь к выходу. </a:t>
            </a:r>
            <a:br/>
            <a:r>
              <a:rPr b="1" lang="ru-RU" sz="2400" spc="-1" strike="noStrike" cap="all">
                <a:solidFill>
                  <a:srgbClr val="fdf2e8"/>
                </a:solidFill>
                <a:latin typeface="Times New Roman"/>
              </a:rPr>
              <a:t> </a:t>
            </a:r>
            <a:br/>
            <a:r>
              <a:rPr b="1" lang="ru-RU" sz="2400" spc="-1" strike="noStrike" cap="all">
                <a:solidFill>
                  <a:srgbClr val="ff0000"/>
                </a:solidFill>
                <a:latin typeface="Times New Roman"/>
              </a:rPr>
              <a:t>1. Позвонить  в  службу  спасения  «01».              2. Заткнуть  тряпками  все  щели  в  двери,  поливать  дверь  водой.             </a:t>
            </a:r>
            <a:br/>
            <a:r>
              <a:rPr b="1" lang="ru-RU" sz="2400" spc="-1" strike="noStrike" cap="all">
                <a:solidFill>
                  <a:srgbClr val="ff0000"/>
                </a:solidFill>
                <a:latin typeface="Times New Roman"/>
              </a:rPr>
              <a:t> 3. Создать  запас  воды  в  ванной  комнате.             </a:t>
            </a:r>
            <a:br/>
            <a:r>
              <a:rPr b="1" lang="ru-RU" sz="2400" spc="-1" strike="noStrike" cap="all">
                <a:solidFill>
                  <a:srgbClr val="ff0000"/>
                </a:solidFill>
                <a:latin typeface="Times New Roman"/>
              </a:rPr>
              <a:t> 4. Находиться  лучше  на  полу  около  окна,  дыша  через  мокрую  ткань,  или  выйти  на  балкон.             </a:t>
            </a:r>
            <a:br/>
            <a:r>
              <a:rPr b="1" lang="ru-RU" sz="2400" spc="-1" strike="noStrike" cap="all">
                <a:solidFill>
                  <a:srgbClr val="ff0000"/>
                </a:solidFill>
                <a:latin typeface="Times New Roman"/>
              </a:rPr>
              <a:t> 5. Взять  с  собой  мокрое  одеяло,  чтобы  защититься  от  огня (если  начнёт  проникать),  фонарик  и  яркую  тряпку  для  сигнала  спасателям.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9" name="Рисунок 1" descr=""/>
          <p:cNvPicPr/>
          <p:nvPr/>
        </p:nvPicPr>
        <p:blipFill>
          <a:blip r:embed="rId1"/>
          <a:stretch/>
        </p:blipFill>
        <p:spPr>
          <a:xfrm>
            <a:off x="7786800" y="1071720"/>
            <a:ext cx="1356840" cy="1356840"/>
          </a:xfrm>
          <a:prstGeom prst="rect">
            <a:avLst/>
          </a:prstGeom>
          <a:ln w="38160">
            <a:solidFill>
              <a:schemeClr val="tx2"/>
            </a:solidFill>
            <a:miter/>
          </a:ln>
        </p:spPr>
      </p:pic>
      <p:pic>
        <p:nvPicPr>
          <p:cNvPr id="260" name="Picture 6" descr=""/>
          <p:cNvPicPr/>
          <p:nvPr/>
        </p:nvPicPr>
        <p:blipFill>
          <a:blip r:embed="rId2"/>
          <a:stretch/>
        </p:blipFill>
        <p:spPr>
          <a:xfrm>
            <a:off x="7786800" y="2714760"/>
            <a:ext cx="1356840" cy="1399680"/>
          </a:xfrm>
          <a:prstGeom prst="rect">
            <a:avLst/>
          </a:prstGeom>
          <a:ln w="9360">
            <a:noFill/>
          </a:ln>
        </p:spPr>
      </p:pic>
      <p:pic>
        <p:nvPicPr>
          <p:cNvPr id="261" name="Picture 7" descr=""/>
          <p:cNvPicPr/>
          <p:nvPr/>
        </p:nvPicPr>
        <p:blipFill>
          <a:blip r:embed="rId3"/>
          <a:stretch/>
        </p:blipFill>
        <p:spPr>
          <a:xfrm>
            <a:off x="7786800" y="4286160"/>
            <a:ext cx="1356840" cy="124596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Заголовок 1" descr=""/>
          <p:cNvPicPr/>
          <p:nvPr/>
        </p:nvPicPr>
        <p:blipFill>
          <a:blip r:embed="rId1"/>
          <a:stretch/>
        </p:blipFill>
        <p:spPr>
          <a:xfrm>
            <a:off x="353880" y="208080"/>
            <a:ext cx="6295680" cy="839520"/>
          </a:xfrm>
          <a:prstGeom prst="rect">
            <a:avLst/>
          </a:prstGeom>
          <a:ln>
            <a:noFill/>
          </a:ln>
        </p:spPr>
      </p:pic>
      <p:grpSp>
        <p:nvGrpSpPr>
          <p:cNvPr id="263" name="Group 1"/>
          <p:cNvGrpSpPr/>
          <p:nvPr/>
        </p:nvGrpSpPr>
        <p:grpSpPr>
          <a:xfrm>
            <a:off x="1214280" y="428760"/>
            <a:ext cx="7619760" cy="6127560"/>
            <a:chOff x="1214280" y="428760"/>
            <a:chExt cx="7619760" cy="6127560"/>
          </a:xfrm>
        </p:grpSpPr>
        <p:pic>
          <p:nvPicPr>
            <p:cNvPr id="264" name="Picture 5" descr=""/>
            <p:cNvPicPr/>
            <p:nvPr/>
          </p:nvPicPr>
          <p:blipFill>
            <a:blip r:embed="rId2"/>
            <a:stretch/>
          </p:blipFill>
          <p:spPr>
            <a:xfrm>
              <a:off x="1214280" y="4500720"/>
              <a:ext cx="6629040" cy="205560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265" name="Picture 6" descr=""/>
            <p:cNvPicPr/>
            <p:nvPr/>
          </p:nvPicPr>
          <p:blipFill>
            <a:blip r:embed="rId3"/>
            <a:stretch/>
          </p:blipFill>
          <p:spPr>
            <a:xfrm>
              <a:off x="1824120" y="5033880"/>
              <a:ext cx="1039320" cy="13618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266" name="Picture 7" descr=""/>
            <p:cNvPicPr/>
            <p:nvPr/>
          </p:nvPicPr>
          <p:blipFill>
            <a:blip r:embed="rId4"/>
            <a:stretch/>
          </p:blipFill>
          <p:spPr>
            <a:xfrm>
              <a:off x="3348000" y="4565520"/>
              <a:ext cx="2695320" cy="186480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267" name="Picture 8" descr=""/>
            <p:cNvPicPr/>
            <p:nvPr/>
          </p:nvPicPr>
          <p:blipFill>
            <a:blip r:embed="rId5"/>
            <a:stretch/>
          </p:blipFill>
          <p:spPr>
            <a:xfrm>
              <a:off x="6014880" y="4957920"/>
              <a:ext cx="1752120" cy="154116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268" name="Picture 9" descr=""/>
            <p:cNvPicPr/>
            <p:nvPr/>
          </p:nvPicPr>
          <p:blipFill>
            <a:blip r:embed="rId6"/>
            <a:stretch/>
          </p:blipFill>
          <p:spPr>
            <a:xfrm>
              <a:off x="1976400" y="2976480"/>
              <a:ext cx="3200040" cy="214128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269" name="Picture 10" descr=""/>
            <p:cNvPicPr/>
            <p:nvPr/>
          </p:nvPicPr>
          <p:blipFill>
            <a:blip r:embed="rId7"/>
            <a:stretch/>
          </p:blipFill>
          <p:spPr>
            <a:xfrm>
              <a:off x="5024520" y="3510000"/>
              <a:ext cx="1676160" cy="1665000"/>
            </a:xfrm>
            <a:prstGeom prst="rect">
              <a:avLst/>
            </a:prstGeom>
            <a:ln w="9360">
              <a:noFill/>
            </a:ln>
          </p:spPr>
        </p:pic>
        <p:pic>
          <p:nvPicPr>
            <p:cNvPr id="270" name="Picture 11" descr=""/>
            <p:cNvPicPr/>
            <p:nvPr/>
          </p:nvPicPr>
          <p:blipFill>
            <a:blip r:embed="rId8"/>
            <a:stretch/>
          </p:blipFill>
          <p:spPr>
            <a:xfrm>
              <a:off x="5786280" y="428760"/>
              <a:ext cx="3047760" cy="2641320"/>
            </a:xfrm>
            <a:prstGeom prst="rect">
              <a:avLst/>
            </a:prstGeom>
            <a:ln w="9360">
              <a:noFill/>
            </a:ln>
          </p:spPr>
        </p:pic>
      </p:grpSp>
      <p:sp>
        <p:nvSpPr>
          <p:cNvPr id="271" name="CustomShape 2"/>
          <p:cNvSpPr/>
          <p:nvPr/>
        </p:nvSpPr>
        <p:spPr>
          <a:xfrm>
            <a:off x="571680" y="1500120"/>
            <a:ext cx="999720" cy="4356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Ф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И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З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М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И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Н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У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Т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К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  </a:t>
            </a:r>
            <a:r>
              <a:rPr b="1" lang="ru-RU" sz="2800" spc="-1" strike="noStrike">
                <a:solidFill>
                  <a:srgbClr val="ff0000"/>
                </a:solidFill>
                <a:latin typeface="Times New Roman"/>
              </a:rPr>
              <a:t>А 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392040" y="2160"/>
            <a:ext cx="7241760" cy="2948400"/>
          </a:xfrm>
          <a:prstGeom prst="rect">
            <a:avLst/>
          </a:prstGeom>
          <a:noFill/>
          <a:ln>
            <a:noFill/>
          </a:ln>
        </p:spPr>
        <p:txBody>
          <a:bodyPr lIns="45720" rIns="45720" tIns="0" bIns="0" anchor="b">
            <a:normAutofit fontScale="80000"/>
          </a:bodyPr>
          <a:p>
            <a:pPr algn="ctr">
              <a:lnSpc>
                <a:spcPct val="100000"/>
              </a:lnSpc>
            </a:pPr>
            <a:r>
              <a:rPr b="1" lang="ru-RU" sz="3800" spc="-1" strike="noStrike" cap="all">
                <a:solidFill>
                  <a:srgbClr val="00b050"/>
                </a:solidFill>
                <a:latin typeface="Times New Roman"/>
              </a:rPr>
              <a:t>Первичные средства тушения пожара</a:t>
            </a:r>
            <a:br/>
            <a:br/>
            <a:br/>
            <a:r>
              <a:rPr b="1" lang="ru-RU" sz="2800" spc="-1" strike="noStrike" cap="all">
                <a:solidFill>
                  <a:srgbClr val="ff0000"/>
                </a:solidFill>
                <a:latin typeface="Times New Roman"/>
              </a:rPr>
              <a:t>Вода, песок, земля, огнетушители, мыльный раствор, порошок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73" name="Group 2"/>
          <p:cNvGrpSpPr/>
          <p:nvPr/>
        </p:nvGrpSpPr>
        <p:grpSpPr>
          <a:xfrm>
            <a:off x="5148360" y="3068640"/>
            <a:ext cx="2171520" cy="3553920"/>
            <a:chOff x="5148360" y="3068640"/>
            <a:chExt cx="2171520" cy="3553920"/>
          </a:xfrm>
        </p:grpSpPr>
        <p:pic>
          <p:nvPicPr>
            <p:cNvPr id="274" name="Picture 5" descr=""/>
            <p:cNvPicPr/>
            <p:nvPr/>
          </p:nvPicPr>
          <p:blipFill>
            <a:blip r:embed="rId1"/>
            <a:stretch/>
          </p:blipFill>
          <p:spPr>
            <a:xfrm>
              <a:off x="5148360" y="3068640"/>
              <a:ext cx="2160360" cy="355392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75" name="CustomShape 3"/>
            <p:cNvSpPr/>
            <p:nvPr/>
          </p:nvSpPr>
          <p:spPr>
            <a:xfrm>
              <a:off x="5148360" y="3068640"/>
              <a:ext cx="2171520" cy="3525480"/>
            </a:xfrm>
            <a:prstGeom prst="rect">
              <a:avLst/>
            </a:prstGeom>
            <a:noFill/>
            <a:ln w="9360">
              <a:solidFill>
                <a:srgbClr val="0000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Заголовок 1" descr=""/>
          <p:cNvPicPr/>
          <p:nvPr/>
        </p:nvPicPr>
        <p:blipFill>
          <a:blip r:embed="rId1"/>
          <a:stretch/>
        </p:blipFill>
        <p:spPr>
          <a:xfrm>
            <a:off x="781200" y="633240"/>
            <a:ext cx="3161880" cy="750600"/>
          </a:xfrm>
          <a:prstGeom prst="rect">
            <a:avLst/>
          </a:prstGeom>
          <a:ln>
            <a:noFill/>
          </a:ln>
        </p:spPr>
      </p:pic>
      <p:graphicFrame>
        <p:nvGraphicFramePr>
          <p:cNvPr id="277" name="Table 1"/>
          <p:cNvGraphicFramePr/>
          <p:nvPr/>
        </p:nvGraphicFramePr>
        <p:xfrm>
          <a:off x="4500720" y="285840"/>
          <a:ext cx="3622320" cy="4117680"/>
        </p:xfrm>
        <a:graphic>
          <a:graphicData uri="http://schemas.openxmlformats.org/drawingml/2006/table">
            <a:tbl>
              <a:tblPr/>
              <a:tblGrid>
                <a:gridCol w="307800"/>
                <a:gridCol w="307800"/>
                <a:gridCol w="304560"/>
                <a:gridCol w="368280"/>
                <a:gridCol w="301320"/>
                <a:gridCol w="396720"/>
                <a:gridCol w="315720"/>
                <a:gridCol w="360360"/>
                <a:gridCol w="347400"/>
                <a:gridCol w="312480"/>
                <a:gridCol w="299880"/>
              </a:tblGrid>
              <a:tr h="550800">
                <a:tc gridSpan="5">
                  <a:txBody>
                    <a:bodyPr lIns="0" rIns="0" tIns="0" bIns="0" anchor="ctr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3360" rIns="63360" tIns="0" bIns="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3360" rIns="63360" tIns="0" bIns="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63360" rIns="63360" tIns="0" bIns="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3360" rIns="63360" tIns="0" bIns="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63360" rIns="63360" tIns="0" bIns="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endParaRPr b="0" lang="ru-RU" sz="1800" spc="-1" strike="noStrike">
                        <a:latin typeface="Arial"/>
                      </a:endParaRPr>
                    </a:p>
                  </a:txBody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</a:tr>
              <a:tr h="507960">
                <a:tc gridSpan="5">
                  <a:txBody>
                    <a:bodyPr lIns="0" rIns="0" tIns="0" bIns="0" anchor="ctr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3360" rIns="63360" tIns="0" bIns="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 lIns="0" rIns="0" tIns="0" bIns="0" anchor="ctr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>
                    <a:noFill/>
                  </a:tcPr>
                </a:tc>
              </a:tr>
              <a:tr h="507960">
                <a:tc gridSpan="4">
                  <a:txBody>
                    <a:bodyPr lIns="0" rIns="0" tIns="0" bIns="0" anchor="ctr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3360" rIns="63360" tIns="0" bIns="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2" rowSpan="2">
                  <a:tcPr marL="63360" marR="63360"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 hMerge="1" rowSpan="1">
                  <a:tcPr marL="90000" marR="90000">
                    <a:solidFill>
                      <a:srgbClr val="729fcf"/>
                    </a:solidFill>
                  </a:tcPr>
                </a:tc>
              </a:tr>
              <a:tr h="507960">
                <a:tc gridSpan="5">
                  <a:txBody>
                    <a:bodyPr lIns="0" rIns="0" tIns="0" bIns="0" anchor="ctr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3360" rIns="63360" tIns="0" bIns="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 gridSpan="1">
                  <a:tcPr marL="90000" marR="90000">
                    <a:solidFill>
                      <a:srgbClr val="729fcf"/>
                    </a:solidFill>
                  </a:tcPr>
                </a:tc>
                <a:tc vMerge="1"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507960">
                <a:tc gridSpan="3">
                  <a:txBody>
                    <a:bodyPr lIns="0" rIns="0" tIns="0" bIns="0" anchor="ctr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3360" rIns="63360" tIns="0" bIns="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3">
                  <a:tcPr marL="63360" marR="6336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518760">
                <a:tc gridSpan="5">
                  <a:tcPr marL="63360" marR="63360"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3360" rIns="63360" tIns="0" bIns="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7960">
                <a:tc>
                  <a:txBody>
                    <a:bodyPr lIns="63360" rIns="63360" tIns="0" bIns="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 gridSpan="4">
                  <a:tcPr marL="63360" marR="63360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508320">
                <a:tc gridSpan="3">
                  <a:tcPr marL="63360" marR="63360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63360" rIns="63360" tIns="0" bIns="0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marL="63360" marR="633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ccccc"/>
                    </a:solidFill>
                  </a:tcPr>
                </a:tc>
                <a:tc gridSpan="4">
                  <a:txBody>
                    <a:bodyPr lIns="0" rIns="0" tIns="0" bIns="0" anchor="ctr">
                      <a:noAutofit/>
                    </a:bodyPr>
                    <a:p>
                      <a:pPr algn="r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b="0" lang="ru-RU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0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278" name="CustomShape 2"/>
          <p:cNvSpPr/>
          <p:nvPr/>
        </p:nvSpPr>
        <p:spPr>
          <a:xfrm>
            <a:off x="0" y="2000160"/>
            <a:ext cx="6803640" cy="4622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82800" rIns="8280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000" spc="-1" strike="noStrike" u="sng">
                <a:solidFill>
                  <a:srgbClr val="0000ff"/>
                </a:solidFill>
                <a:uFillTx/>
                <a:latin typeface="Times New Roman"/>
              </a:rPr>
              <a:t>Вопросы: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ff"/>
                </a:solidFill>
                <a:latin typeface="Times New Roman"/>
              </a:rPr>
              <a:t>1. Светит, но обжигает </a:t>
            </a:r>
            <a:r>
              <a:rPr b="1" i="1" lang="ru-RU" sz="2000" spc="-1" strike="noStrike">
                <a:solidFill>
                  <a:srgbClr val="0000ff"/>
                </a:solidFill>
                <a:latin typeface="Times New Roman"/>
              </a:rPr>
              <a:t>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ff"/>
                </a:solidFill>
                <a:latin typeface="Times New Roman"/>
              </a:rPr>
              <a:t>2 и 3. Средства тушения огня </a:t>
            </a:r>
            <a:r>
              <a:rPr b="1" i="1" lang="ru-RU" sz="2000" spc="-1" strike="noStrike">
                <a:solidFill>
                  <a:srgbClr val="0000ff"/>
                </a:solidFill>
                <a:latin typeface="Times New Roman"/>
              </a:rPr>
              <a:t>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ff"/>
                </a:solidFill>
                <a:latin typeface="Times New Roman"/>
              </a:rPr>
              <a:t>4. Бытовой прибор, из-за которого,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ff"/>
                </a:solidFill>
                <a:latin typeface="Times New Roman"/>
              </a:rPr>
              <a:t>  </a:t>
            </a:r>
            <a:r>
              <a:rPr b="1" lang="ru-RU" sz="2000" spc="-1" strike="noStrike">
                <a:solidFill>
                  <a:srgbClr val="0000ff"/>
                </a:solidFill>
                <a:latin typeface="Times New Roman"/>
              </a:rPr>
              <a:t>если он будет оставлен включенным,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ff"/>
                </a:solidFill>
                <a:latin typeface="Times New Roman"/>
              </a:rPr>
              <a:t>  </a:t>
            </a:r>
            <a:r>
              <a:rPr b="1" lang="ru-RU" sz="2000" spc="-1" strike="noStrike">
                <a:solidFill>
                  <a:srgbClr val="0000ff"/>
                </a:solidFill>
                <a:latin typeface="Times New Roman"/>
              </a:rPr>
              <a:t>может произойти пожар</a:t>
            </a:r>
            <a:r>
              <a:rPr b="1" i="1" lang="ru-RU" sz="2000" spc="-1" strike="noStrike">
                <a:solidFill>
                  <a:srgbClr val="0000ff"/>
                </a:solidFill>
                <a:latin typeface="Times New Roman"/>
              </a:rPr>
              <a:t>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ff"/>
                </a:solidFill>
                <a:latin typeface="Times New Roman"/>
              </a:rPr>
              <a:t>5. Чем подают воду при пожаре</a:t>
            </a:r>
            <a:r>
              <a:rPr b="1" i="1" lang="ru-RU" sz="2000" spc="-1" strike="noStrike">
                <a:solidFill>
                  <a:srgbClr val="0000ff"/>
                </a:solidFill>
                <a:latin typeface="Times New Roman"/>
              </a:rPr>
              <a:t>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ff"/>
                </a:solidFill>
                <a:latin typeface="Times New Roman"/>
              </a:rPr>
              <a:t>6. Сигнал, издаваемый пожарным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ff"/>
                </a:solidFill>
                <a:latin typeface="Times New Roman"/>
              </a:rPr>
              <a:t>     </a:t>
            </a:r>
            <a:r>
              <a:rPr b="1" lang="ru-RU" sz="2000" spc="-1" strike="noStrike">
                <a:solidFill>
                  <a:srgbClr val="0000ff"/>
                </a:solidFill>
                <a:latin typeface="Times New Roman"/>
              </a:rPr>
              <a:t>автомобилем</a:t>
            </a:r>
            <a:r>
              <a:rPr b="1" i="1" lang="ru-RU" sz="2000" spc="-1" strike="noStrike">
                <a:solidFill>
                  <a:srgbClr val="0000ff"/>
                </a:solidFill>
                <a:latin typeface="Times New Roman"/>
              </a:rPr>
              <a:t>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ff"/>
                </a:solidFill>
                <a:latin typeface="Times New Roman"/>
              </a:rPr>
              <a:t>7. Откуда набирают воду для тушения пожара</a:t>
            </a:r>
            <a:r>
              <a:rPr b="1" i="1" lang="ru-RU" sz="2000" spc="-1" strike="noStrike">
                <a:solidFill>
                  <a:srgbClr val="0000ff"/>
                </a:solidFill>
                <a:latin typeface="Times New Roman"/>
              </a:rPr>
              <a:t>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ff"/>
                </a:solidFill>
                <a:latin typeface="Times New Roman"/>
              </a:rPr>
              <a:t>8. Основное средство для борьбы с огнем </a:t>
            </a:r>
            <a:r>
              <a:rPr b="1" i="1" lang="ru-RU" sz="2000" spc="-1" strike="noStrike">
                <a:solidFill>
                  <a:srgbClr val="0000ff"/>
                </a:solidFill>
                <a:latin typeface="Times New Roman"/>
              </a:rPr>
              <a:t>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9" name="CustomShape 3"/>
          <p:cNvSpPr/>
          <p:nvPr/>
        </p:nvSpPr>
        <p:spPr>
          <a:xfrm>
            <a:off x="6084720" y="333360"/>
            <a:ext cx="194292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П    </a:t>
            </a:r>
            <a:r>
              <a:rPr b="1" lang="ru-RU" sz="1800" spc="-1" strike="noStrike">
                <a:solidFill>
                  <a:srgbClr val="0000ff"/>
                </a:solidFill>
                <a:latin typeface="Arial"/>
              </a:rPr>
              <a:t>л  </a:t>
            </a: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а    м   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6084720" y="836640"/>
            <a:ext cx="1439640" cy="63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П    </a:t>
            </a:r>
            <a:r>
              <a:rPr b="1" lang="ru-RU" sz="1800" spc="-1" strike="noStrike">
                <a:solidFill>
                  <a:srgbClr val="0000ff"/>
                </a:solidFill>
                <a:latin typeface="Arial"/>
              </a:rPr>
              <a:t>е   </a:t>
            </a: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н    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5796000" y="1413000"/>
            <a:ext cx="1728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П   е    </a:t>
            </a:r>
            <a:r>
              <a:rPr b="1" lang="ru-RU" sz="1800" spc="-1" strike="noStrike">
                <a:solidFill>
                  <a:srgbClr val="0000ff"/>
                </a:solidFill>
                <a:latin typeface="Arial"/>
              </a:rPr>
              <a:t>с   </a:t>
            </a: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о   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6084720" y="1844640"/>
            <a:ext cx="14396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У     </a:t>
            </a:r>
            <a:r>
              <a:rPr b="1" lang="ru-RU" sz="1800" spc="-1" strike="noStrike">
                <a:solidFill>
                  <a:srgbClr val="0000ff"/>
                </a:solidFill>
                <a:latin typeface="Arial"/>
              </a:rPr>
              <a:t>т   </a:t>
            </a: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ю   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5435640" y="2421000"/>
            <a:ext cx="17283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Ш л    а    </a:t>
            </a:r>
            <a:r>
              <a:rPr b="1" lang="ru-RU" sz="1800" spc="-1" strike="noStrike">
                <a:solidFill>
                  <a:srgbClr val="0000ff"/>
                </a:solidFill>
                <a:latin typeface="Arial"/>
              </a:rPr>
              <a:t>н   </a:t>
            </a: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4" name="CustomShape 8"/>
          <p:cNvSpPr/>
          <p:nvPr/>
        </p:nvSpPr>
        <p:spPr>
          <a:xfrm>
            <a:off x="6084720" y="2924280"/>
            <a:ext cx="215856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С    </a:t>
            </a:r>
            <a:r>
              <a:rPr b="1" lang="ru-RU" sz="1800" spc="-1" strike="noStrike">
                <a:solidFill>
                  <a:srgbClr val="0000ff"/>
                </a:solidFill>
                <a:latin typeface="Arial"/>
              </a:rPr>
              <a:t>и   </a:t>
            </a: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р   е   н   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5" name="CustomShape 9"/>
          <p:cNvSpPr/>
          <p:nvPr/>
        </p:nvSpPr>
        <p:spPr>
          <a:xfrm>
            <a:off x="4500720" y="3500280"/>
            <a:ext cx="244764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К   о  л    о   д   е   </a:t>
            </a:r>
            <a:r>
              <a:rPr b="1" lang="ru-RU" sz="1800" spc="-1" strike="noStrike">
                <a:solidFill>
                  <a:srgbClr val="0000ff"/>
                </a:solidFill>
                <a:latin typeface="Arial"/>
              </a:rPr>
              <a:t>ц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6" name="CustomShape 10"/>
          <p:cNvSpPr/>
          <p:nvPr/>
        </p:nvSpPr>
        <p:spPr>
          <a:xfrm>
            <a:off x="5435640" y="4005360"/>
            <a:ext cx="1584000" cy="3646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6600"/>
                </a:solidFill>
                <a:latin typeface="Arial"/>
              </a:rPr>
              <a:t>В    о  д   </a:t>
            </a:r>
            <a:r>
              <a:rPr b="1" lang="ru-RU" sz="1800" spc="-1" strike="noStrike">
                <a:solidFill>
                  <a:srgbClr val="0000ff"/>
                </a:solidFill>
                <a:latin typeface="Arial"/>
              </a:rPr>
              <a:t>а 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87" name="Рисунок 2" descr=""/>
          <p:cNvPicPr/>
          <p:nvPr/>
        </p:nvPicPr>
        <p:blipFill>
          <a:blip r:embed="rId2"/>
          <a:stretch/>
        </p:blipFill>
        <p:spPr>
          <a:xfrm>
            <a:off x="5143680" y="4437000"/>
            <a:ext cx="3533400" cy="24206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Заголовок 1" descr=""/>
          <p:cNvPicPr/>
          <p:nvPr/>
        </p:nvPicPr>
        <p:blipFill>
          <a:blip r:embed="rId1"/>
          <a:stretch/>
        </p:blipFill>
        <p:spPr>
          <a:xfrm>
            <a:off x="714240" y="-642960"/>
            <a:ext cx="7394040" cy="481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457200" y="285840"/>
            <a:ext cx="7757640" cy="3142800"/>
          </a:xfrm>
          <a:prstGeom prst="rect">
            <a:avLst/>
          </a:prstGeom>
          <a:noFill/>
          <a:ln w="9360">
            <a:noFill/>
          </a:ln>
        </p:spPr>
        <p:txBody>
          <a:bodyPr>
            <a:normAutofit fontScale="52000"/>
          </a:bodyPr>
          <a:p>
            <a:pPr marL="272880" indent="-272520" algn="ctr">
              <a:lnSpc>
                <a:spcPct val="100000"/>
              </a:lnSpc>
              <a:spcBef>
                <a:spcPts val="601"/>
              </a:spcBef>
            </a:pPr>
            <a:r>
              <a:rPr b="1" lang="ru-RU" sz="3900" spc="-1" strike="noStrike">
                <a:solidFill>
                  <a:srgbClr val="002060"/>
                </a:solidFill>
                <a:latin typeface="Times New Roman"/>
              </a:rPr>
              <a:t>Загадка</a:t>
            </a:r>
            <a:endParaRPr b="0" lang="ru-RU" sz="3900" spc="-1" strike="noStrike">
              <a:solidFill>
                <a:srgbClr val="000000"/>
              </a:solidFill>
              <a:latin typeface="Trebuchet MS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ru-RU" sz="3900" spc="-1" strike="noStrike">
              <a:solidFill>
                <a:srgbClr val="000000"/>
              </a:solidFill>
              <a:latin typeface="Trebuchet MS"/>
            </a:endParaRPr>
          </a:p>
          <a:p>
            <a:pPr lvl="8" marL="2057400" indent="-182520">
              <a:lnSpc>
                <a:spcPct val="100000"/>
              </a:lnSpc>
              <a:spcBef>
                <a:spcPts val="660"/>
              </a:spcBef>
              <a:buClr>
                <a:srgbClr val="f9b639"/>
              </a:buClr>
              <a:buFont typeface="Wingdings" charset="2"/>
              <a:buChar char=""/>
            </a:pPr>
            <a:r>
              <a:rPr b="1" lang="ru-RU" sz="3300" spc="-1" strike="noStrike">
                <a:solidFill>
                  <a:srgbClr val="e36406"/>
                </a:solidFill>
                <a:latin typeface="Times New Roman"/>
              </a:rPr>
              <a:t>Рыжий зверь в печи сидит, рыжий зверь </a:t>
            </a:r>
            <a:endParaRPr b="0" lang="ru-RU" sz="3300" spc="-1" strike="noStrike">
              <a:solidFill>
                <a:srgbClr val="000000"/>
              </a:solidFill>
              <a:latin typeface="Trebuchet MS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</a:pPr>
            <a:r>
              <a:rPr b="1" lang="ru-RU" sz="3300" spc="-1" strike="noStrike">
                <a:solidFill>
                  <a:srgbClr val="e36406"/>
                </a:solidFill>
                <a:latin typeface="Times New Roman"/>
              </a:rPr>
              <a:t>на всех сердит.</a:t>
            </a:r>
            <a:endParaRPr b="0" lang="ru-RU" sz="3300" spc="-1" strike="noStrike">
              <a:solidFill>
                <a:srgbClr val="000000"/>
              </a:solidFill>
              <a:latin typeface="Trebuchet MS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1" lang="ru-RU" sz="3300" spc="-1" strike="noStrike">
                <a:solidFill>
                  <a:srgbClr val="e36406"/>
                </a:solidFill>
                <a:latin typeface="Times New Roman"/>
              </a:rPr>
              <a:t>Он от злобы ест дрова, целый час. </a:t>
            </a:r>
            <a:endParaRPr b="0" lang="ru-RU" sz="3300" spc="-1" strike="noStrike">
              <a:solidFill>
                <a:srgbClr val="000000"/>
              </a:solidFill>
              <a:latin typeface="Trebuchet MS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</a:pPr>
            <a:r>
              <a:rPr b="1" lang="ru-RU" sz="3300" spc="-1" strike="noStrike">
                <a:solidFill>
                  <a:srgbClr val="e36406"/>
                </a:solidFill>
                <a:latin typeface="Times New Roman"/>
              </a:rPr>
              <a:t>А может два.</a:t>
            </a:r>
            <a:endParaRPr b="0" lang="ru-RU" sz="3300" spc="-1" strike="noStrike">
              <a:solidFill>
                <a:srgbClr val="000000"/>
              </a:solidFill>
              <a:latin typeface="Trebuchet MS"/>
            </a:endParaRPr>
          </a:p>
          <a:p>
            <a:pPr marL="272880" indent="-27252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1" lang="ru-RU" sz="3300" spc="-1" strike="noStrike">
                <a:solidFill>
                  <a:srgbClr val="e36406"/>
                </a:solidFill>
                <a:latin typeface="Times New Roman"/>
              </a:rPr>
              <a:t>Ты рукой его не тронь, искусает всю ладонь.                                       </a:t>
            </a:r>
            <a:endParaRPr b="0" lang="ru-RU" sz="3300" spc="-1" strike="noStrike">
              <a:solidFill>
                <a:srgbClr val="000000"/>
              </a:solidFill>
              <a:latin typeface="Trebuchet MS"/>
            </a:endParaRPr>
          </a:p>
        </p:txBody>
      </p:sp>
      <p:grpSp>
        <p:nvGrpSpPr>
          <p:cNvPr id="218" name="Group 2"/>
          <p:cNvGrpSpPr/>
          <p:nvPr/>
        </p:nvGrpSpPr>
        <p:grpSpPr>
          <a:xfrm>
            <a:off x="4427640" y="3357720"/>
            <a:ext cx="2930040" cy="2642760"/>
            <a:chOff x="4427640" y="3357720"/>
            <a:chExt cx="2930040" cy="2642760"/>
          </a:xfrm>
        </p:grpSpPr>
        <p:pic>
          <p:nvPicPr>
            <p:cNvPr id="219" name="Рисунок 3" descr=""/>
            <p:cNvPicPr/>
            <p:nvPr/>
          </p:nvPicPr>
          <p:blipFill>
            <a:blip r:embed="rId1"/>
            <a:stretch/>
          </p:blipFill>
          <p:spPr>
            <a:xfrm>
              <a:off x="5072040" y="3857760"/>
              <a:ext cx="2285640" cy="214272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20" name="CustomShape 3"/>
            <p:cNvSpPr/>
            <p:nvPr/>
          </p:nvSpPr>
          <p:spPr>
            <a:xfrm>
              <a:off x="4427640" y="3357720"/>
              <a:ext cx="1657080" cy="5778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  <a:spcBef>
                  <a:spcPts val="1599"/>
                </a:spcBef>
              </a:pPr>
              <a:r>
                <a:rPr b="1" i="1" lang="ru-RU" sz="3200" spc="-1" strike="noStrike">
                  <a:solidFill>
                    <a:srgbClr val="ff3300"/>
                  </a:solidFill>
                  <a:latin typeface="Georgia"/>
                </a:rPr>
                <a:t>огонь</a:t>
              </a:r>
              <a:endParaRPr b="0" lang="ru-RU" sz="32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Рисунок 1" descr=""/>
          <p:cNvPicPr/>
          <p:nvPr/>
        </p:nvPicPr>
        <p:blipFill>
          <a:blip r:embed="rId1"/>
          <a:stretch/>
        </p:blipFill>
        <p:spPr>
          <a:xfrm>
            <a:off x="3203640" y="3213000"/>
            <a:ext cx="2130120" cy="3098520"/>
          </a:xfrm>
          <a:prstGeom prst="rect">
            <a:avLst/>
          </a:prstGeom>
          <a:ln w="9360">
            <a:noFill/>
          </a:ln>
        </p:spPr>
      </p:pic>
      <p:pic>
        <p:nvPicPr>
          <p:cNvPr id="222" name="Рисунок 2" descr=""/>
          <p:cNvPicPr/>
          <p:nvPr/>
        </p:nvPicPr>
        <p:blipFill>
          <a:blip r:embed="rId2"/>
          <a:stretch/>
        </p:blipFill>
        <p:spPr>
          <a:xfrm>
            <a:off x="428760" y="1125360"/>
            <a:ext cx="2636640" cy="4390560"/>
          </a:xfrm>
          <a:prstGeom prst="rect">
            <a:avLst/>
          </a:prstGeom>
          <a:ln w="9360">
            <a:noFill/>
          </a:ln>
        </p:spPr>
      </p:pic>
      <p:pic>
        <p:nvPicPr>
          <p:cNvPr id="223" name="Picture 13" descr=""/>
          <p:cNvPicPr/>
          <p:nvPr/>
        </p:nvPicPr>
        <p:blipFill>
          <a:blip r:embed="rId3"/>
          <a:stretch/>
        </p:blipFill>
        <p:spPr>
          <a:xfrm>
            <a:off x="5500800" y="1643040"/>
            <a:ext cx="2230200" cy="2950920"/>
          </a:xfrm>
          <a:prstGeom prst="rect">
            <a:avLst/>
          </a:prstGeom>
          <a:ln w="9360"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1214280" y="260280"/>
            <a:ext cx="5086080" cy="791640"/>
          </a:xfrm>
          <a:custGeom>
            <a:avLst/>
            <a:gdLst/>
            <a:ahLst/>
            <a:rect l="0" t="0" r="r" b="b"/>
            <a:pathLst>
              <a:path w="14130" h="2201">
                <a:moveTo>
                  <a:pt x="0" y="0"/>
                </a:moveTo>
                <a:lnTo>
                  <a:pt x="14129" y="0"/>
                </a:lnTo>
                <a:moveTo>
                  <a:pt x="0" y="2200"/>
                </a:moveTo>
                <a:lnTo>
                  <a:pt x="14129" y="2200"/>
                </a:lnTo>
              </a:path>
            </a:pathLst>
          </a:custGeom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Ctr="1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Times New Roman"/>
              </a:rPr>
              <a:t>Огонь - друг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Прямоугольник 1" descr=""/>
          <p:cNvPicPr/>
          <p:nvPr/>
        </p:nvPicPr>
        <p:blipFill>
          <a:blip r:embed="rId1"/>
          <a:stretch/>
        </p:blipFill>
        <p:spPr>
          <a:xfrm>
            <a:off x="969840" y="981000"/>
            <a:ext cx="6295680" cy="1109160"/>
          </a:xfrm>
          <a:prstGeom prst="rect">
            <a:avLst/>
          </a:prstGeom>
          <a:ln w="9360">
            <a:noFill/>
          </a:ln>
        </p:spPr>
      </p:pic>
      <p:pic>
        <p:nvPicPr>
          <p:cNvPr id="226" name="Рисунок 2" descr=""/>
          <p:cNvPicPr/>
          <p:nvPr/>
        </p:nvPicPr>
        <p:blipFill>
          <a:blip r:embed="rId2"/>
          <a:stretch/>
        </p:blipFill>
        <p:spPr>
          <a:xfrm>
            <a:off x="539640" y="2781360"/>
            <a:ext cx="2817360" cy="3284280"/>
          </a:xfrm>
          <a:prstGeom prst="rect">
            <a:avLst/>
          </a:prstGeom>
          <a:ln w="9360">
            <a:noFill/>
          </a:ln>
        </p:spPr>
      </p:pic>
      <p:pic>
        <p:nvPicPr>
          <p:cNvPr id="227" name="Picture 7" descr=""/>
          <p:cNvPicPr/>
          <p:nvPr/>
        </p:nvPicPr>
        <p:blipFill>
          <a:blip r:embed="rId3"/>
          <a:stretch/>
        </p:blipFill>
        <p:spPr>
          <a:xfrm>
            <a:off x="3635280" y="3370320"/>
            <a:ext cx="4084200" cy="3069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285920" y="476280"/>
            <a:ext cx="5446440" cy="864720"/>
          </a:xfrm>
          <a:custGeom>
            <a:avLst/>
            <a:gdLst/>
            <a:ahLst/>
            <a:rect l="0" t="0" r="r" b="b"/>
            <a:pathLst>
              <a:path w="15131" h="2404">
                <a:moveTo>
                  <a:pt x="0" y="0"/>
                </a:moveTo>
                <a:lnTo>
                  <a:pt x="15130" y="0"/>
                </a:lnTo>
                <a:moveTo>
                  <a:pt x="0" y="2403"/>
                </a:moveTo>
                <a:lnTo>
                  <a:pt x="15130" y="2403"/>
                </a:lnTo>
              </a:path>
            </a:pathLst>
          </a:custGeom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Ctr="1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ff"/>
                </a:solidFill>
                <a:latin typeface="Times New Roman"/>
              </a:rPr>
              <a:t>Огонь - враг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29" name="Picture 5" descr=""/>
          <p:cNvPicPr/>
          <p:nvPr/>
        </p:nvPicPr>
        <p:blipFill>
          <a:blip r:embed="rId1"/>
          <a:stretch/>
        </p:blipFill>
        <p:spPr>
          <a:xfrm>
            <a:off x="4857840" y="1643040"/>
            <a:ext cx="3123720" cy="4247640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pic>
        <p:nvPicPr>
          <p:cNvPr id="230" name="Рисунок 1" descr=""/>
          <p:cNvPicPr/>
          <p:nvPr/>
        </p:nvPicPr>
        <p:blipFill>
          <a:blip r:embed="rId2"/>
          <a:stretch/>
        </p:blipFill>
        <p:spPr>
          <a:xfrm>
            <a:off x="1619280" y="1484280"/>
            <a:ext cx="2023560" cy="1225080"/>
          </a:xfrm>
          <a:prstGeom prst="rect">
            <a:avLst/>
          </a:prstGeom>
          <a:ln w="9360">
            <a:noFill/>
          </a:ln>
        </p:spPr>
      </p:pic>
      <p:pic>
        <p:nvPicPr>
          <p:cNvPr id="231" name="Рисунок 3" descr=""/>
          <p:cNvPicPr/>
          <p:nvPr/>
        </p:nvPicPr>
        <p:blipFill>
          <a:blip r:embed="rId3"/>
          <a:stretch/>
        </p:blipFill>
        <p:spPr>
          <a:xfrm>
            <a:off x="3924360" y="5157720"/>
            <a:ext cx="696600" cy="1296720"/>
          </a:xfrm>
          <a:prstGeom prst="rect">
            <a:avLst/>
          </a:prstGeom>
          <a:ln w="9360">
            <a:noFill/>
          </a:ln>
        </p:spPr>
      </p:pic>
      <p:pic>
        <p:nvPicPr>
          <p:cNvPr id="232" name="Рисунок 1" descr=""/>
          <p:cNvPicPr/>
          <p:nvPr/>
        </p:nvPicPr>
        <p:blipFill>
          <a:blip r:embed="rId4"/>
          <a:stretch/>
        </p:blipFill>
        <p:spPr>
          <a:xfrm>
            <a:off x="395280" y="2924280"/>
            <a:ext cx="3284280" cy="37015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457200" y="320760"/>
            <a:ext cx="7238520" cy="1142640"/>
          </a:xfrm>
          <a:prstGeom prst="rect">
            <a:avLst/>
          </a:prstGeom>
          <a:noFill/>
          <a:ln>
            <a:noFill/>
          </a:ln>
        </p:spPr>
        <p:txBody>
          <a:bodyPr lIns="45720" rIns="4572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ff0000"/>
                </a:solidFill>
                <a:latin typeface="Times New Roman"/>
              </a:rPr>
              <a:t>ТЕМА ЗАНЯТИЯ: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 rot="20890800">
            <a:off x="116280" y="2379600"/>
            <a:ext cx="8034120" cy="1333080"/>
          </a:xfrm>
          <a:custGeom>
            <a:avLst/>
            <a:gdLst/>
            <a:ahLst/>
            <a:rect l="0" t="0" r="r" b="b"/>
            <a:pathLst>
              <a:path w="22321" h="3714">
                <a:moveTo>
                  <a:pt x="0" y="8"/>
                </a:moveTo>
                <a:lnTo>
                  <a:pt x="22319" y="0"/>
                </a:lnTo>
                <a:moveTo>
                  <a:pt x="2" y="3713"/>
                </a:moveTo>
                <a:lnTo>
                  <a:pt x="22320" y="3704"/>
                </a:lnTo>
              </a:path>
            </a:pathLst>
          </a:custGeom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Ctr="1">
            <a:prstTxWarp prst="textPlain"/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ff3300"/>
                </a:solidFill>
                <a:latin typeface="Impact"/>
              </a:rPr>
              <a:t>Пожарная безопасность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235" name="Picture 61" descr=""/>
          <p:cNvPicPr/>
          <p:nvPr/>
        </p:nvPicPr>
        <p:blipFill>
          <a:blip r:embed="rId1"/>
          <a:stretch/>
        </p:blipFill>
        <p:spPr>
          <a:xfrm>
            <a:off x="5508720" y="3933720"/>
            <a:ext cx="2376000" cy="24062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Прямоугольник 4" descr=""/>
          <p:cNvPicPr/>
          <p:nvPr/>
        </p:nvPicPr>
        <p:blipFill>
          <a:blip r:embed="rId1"/>
          <a:stretch/>
        </p:blipFill>
        <p:spPr>
          <a:xfrm>
            <a:off x="-182520" y="-208080"/>
            <a:ext cx="8289720" cy="2798280"/>
          </a:xfrm>
          <a:prstGeom prst="rect">
            <a:avLst/>
          </a:prstGeom>
          <a:ln w="9360"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285840" y="1617120"/>
            <a:ext cx="8357760" cy="4356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lvl="1" marL="457200"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Неосторожное обращение с огнем </a:t>
            </a:r>
            <a:r>
              <a:rPr b="0" lang="ru-RU" sz="2800" spc="-1" strike="noStrike">
                <a:solidFill>
                  <a:srgbClr val="ff0000"/>
                </a:solidFill>
                <a:latin typeface="Calibri"/>
              </a:rPr>
              <a:t>–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 </a:t>
            </a:r>
            <a:endParaRPr b="0" lang="ru-RU" sz="2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спички, костер;</a:t>
            </a:r>
            <a:endParaRPr b="0" lang="ru-RU" sz="2800" spc="-1" strike="noStrike">
              <a:latin typeface="Arial"/>
            </a:endParaRPr>
          </a:p>
          <a:p>
            <a:pPr marL="457200">
              <a:lnSpc>
                <a:spcPct val="100000"/>
              </a:lnSpc>
            </a:pP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   </a:t>
            </a:r>
            <a:endParaRPr b="0" lang="ru-RU" sz="2800" spc="-1" strike="noStrike">
              <a:latin typeface="Arial"/>
            </a:endParaRPr>
          </a:p>
          <a:p>
            <a:pPr marL="4572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 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Нарушение правил пожарной безопасности при эксплуатации печей;</a:t>
            </a:r>
            <a:endParaRPr b="0" lang="ru-RU" sz="2800" spc="-1" strike="noStrike">
              <a:latin typeface="Arial"/>
            </a:endParaRPr>
          </a:p>
          <a:p>
            <a:pPr marL="4572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     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Утечка бытового газа;</a:t>
            </a:r>
            <a:endParaRPr b="0" lang="ru-RU" sz="2800" spc="-1" strike="noStrike">
              <a:latin typeface="Arial"/>
            </a:endParaRPr>
          </a:p>
          <a:p>
            <a:pPr marL="4572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     </a:t>
            </a:r>
            <a:r>
              <a:rPr b="0" lang="ru-RU" sz="2800" spc="-1" strike="noStrike">
                <a:solidFill>
                  <a:srgbClr val="ff0000"/>
                </a:solidFill>
                <a:latin typeface="Times New Roman"/>
              </a:rPr>
              <a:t>Неосторожное обращение с пиротехническими изделиями ( хлопушки, петарды, бенгальские огни, фейерверки и т. д.)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38" name="Рисунок 7" descr=""/>
          <p:cNvPicPr/>
          <p:nvPr/>
        </p:nvPicPr>
        <p:blipFill>
          <a:blip r:embed="rId2"/>
          <a:stretch/>
        </p:blipFill>
        <p:spPr>
          <a:xfrm>
            <a:off x="6286680" y="1857240"/>
            <a:ext cx="1571400" cy="137124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Shape 1"/>
          <p:cNvSpPr txBox="1"/>
          <p:nvPr/>
        </p:nvSpPr>
        <p:spPr>
          <a:xfrm>
            <a:off x="214200" y="214200"/>
            <a:ext cx="7556040" cy="3857400"/>
          </a:xfrm>
          <a:prstGeom prst="rect">
            <a:avLst/>
          </a:prstGeom>
          <a:noFill/>
          <a:ln>
            <a:noFill/>
          </a:ln>
        </p:spPr>
        <p:txBody>
          <a:bodyPr lIns="45720" rIns="45720" tIns="0" bIns="0" anchor="b">
            <a:normAutofit fontScale="90000"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Нарушение правил безопасности при пользовании электробытовыми приборами;</a:t>
            </a:r>
            <a:br/>
            <a:r>
              <a:rPr b="0" lang="ru-RU" sz="36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br/>
            <a:r>
              <a:rPr b="0" lang="ru-RU" sz="3600" spc="-1" strike="noStrike">
                <a:solidFill>
                  <a:srgbClr val="ff0000"/>
                </a:solidFill>
                <a:latin typeface="Times New Roman"/>
                <a:ea typeface="Times New Roman"/>
              </a:rPr>
              <a:t> Нарушение правил хранения и использования горючих и легковоспламеняющихся жидкостей;</a:t>
            </a:r>
            <a:br/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Picture 4" descr=""/>
          <p:cNvPicPr/>
          <p:nvPr/>
        </p:nvPicPr>
        <p:blipFill>
          <a:blip r:embed="rId1"/>
          <a:stretch/>
        </p:blipFill>
        <p:spPr>
          <a:xfrm>
            <a:off x="2928960" y="3857760"/>
            <a:ext cx="4785840" cy="25128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357120" y="0"/>
            <a:ext cx="778644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 cap="all">
                <a:solidFill>
                  <a:srgbClr val="772754"/>
                </a:solidFill>
                <a:latin typeface="Georgia"/>
              </a:rPr>
              <a:t>Правила пожарной безопасности в городской квартире</a:t>
            </a:r>
            <a:r>
              <a:rPr b="1" lang="ru-RU" sz="3200" spc="-1" strike="noStrike" cap="all">
                <a:solidFill>
                  <a:srgbClr val="772754"/>
                </a:solidFill>
                <a:latin typeface="Georgia"/>
              </a:rPr>
              <a:t>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0" y="23760"/>
            <a:ext cx="8714880" cy="4722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0000"/>
                </a:solidFill>
                <a:latin typeface="Times New Roman"/>
              </a:rPr>
              <a:t>Не балуйтесь дома со спичками, зажигалками. Это – одна из причин пожаров.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ff0000"/>
                </a:solidFill>
                <a:latin typeface="Times New Roman"/>
              </a:rPr>
              <a:t>Не оставляйте без присмотра включенные электроприборы, особенно утюги, обогреватели, телевизоры, светильники и др. Уходя из дома, не забудьте их выключить.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3" name="Picture 3" descr=""/>
          <p:cNvPicPr/>
          <p:nvPr/>
        </p:nvPicPr>
        <p:blipFill>
          <a:blip r:embed="rId1"/>
          <a:stretch/>
        </p:blipFill>
        <p:spPr>
          <a:xfrm>
            <a:off x="2643120" y="4929120"/>
            <a:ext cx="3409560" cy="1928520"/>
          </a:xfrm>
          <a:prstGeom prst="rect">
            <a:avLst/>
          </a:prstGeom>
          <a:ln w="9360">
            <a:noFill/>
          </a:ln>
        </p:spPr>
      </p:pic>
      <p:pic>
        <p:nvPicPr>
          <p:cNvPr id="244" name="Picture 5" descr=""/>
          <p:cNvPicPr/>
          <p:nvPr/>
        </p:nvPicPr>
        <p:blipFill>
          <a:blip r:embed="rId2"/>
          <a:stretch/>
        </p:blipFill>
        <p:spPr>
          <a:xfrm>
            <a:off x="3643200" y="1357200"/>
            <a:ext cx="3571560" cy="19998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477</TotalTime>
  <Application>Trio_Office/6.2.8.2$Windows_x86 LibreOffice_project/</Application>
  <Words>445</Words>
  <Paragraphs>94</Paragraphs>
  <Company>Школа  18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2008-10-16T01:44:24Z</dcterms:created>
  <dc:creator>Учительский</dc:creator>
  <dc:description/>
  <dc:language>ru-RU</dc:language>
  <cp:lastModifiedBy/>
  <dcterms:modified xsi:type="dcterms:W3CDTF">2023-02-22T07:20:59Z</dcterms:modified>
  <cp:revision>54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Школа  18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18</vt:i4>
  </property>
</Properties>
</file>