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5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710" r:id="rId2"/>
    <p:sldMasterId id="2147483723" r:id="rId3"/>
    <p:sldMasterId id="2147483741" r:id="rId4"/>
    <p:sldMasterId id="2147483773" r:id="rId5"/>
    <p:sldMasterId id="2147483792" r:id="rId6"/>
    <p:sldMasterId id="2147483806" r:id="rId7"/>
  </p:sldMasterIdLst>
  <p:sldIdLst>
    <p:sldId id="256" r:id="rId8"/>
    <p:sldId id="319" r:id="rId9"/>
    <p:sldId id="320" r:id="rId10"/>
    <p:sldId id="321" r:id="rId11"/>
    <p:sldId id="322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80" d="100"/>
          <a:sy n="80" d="100"/>
        </p:scale>
        <p:origin x="114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2E87D-CF36-4A35-B919-C72043ACEF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3542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A92C9-EE66-446A-8BFF-56C22AFA9B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92237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728201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788121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61B0-9023-45CF-B9ED-1546D80958E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40546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98BC7-7435-42AE-B3F6-4D1884840AA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09206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366574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7136D76-B066-4BEC-98AE-7FD21303BF7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712720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94283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57913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D6DAC9D-1F91-4A89-9A69-F753573F542E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72845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318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FD124-14A0-404F-9118-CB3D3F7560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38752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218190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30602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80092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6580-FB53-4C74-B72D-44C585AD4B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3680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8188" y="887413"/>
            <a:ext cx="546100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en-US" sz="8000" dirty="0">
                <a:effectLst/>
              </a:rPr>
              <a:t>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50188" y="3119438"/>
            <a:ext cx="554037" cy="585787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defRPr/>
            </a:pPr>
            <a:r>
              <a:rPr lang="en-US" sz="8000" dirty="0"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55F64-1AE4-4762-B8FB-11A3C78460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1560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DAC9D-1F91-4A89-9A69-F753573F54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01721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5096-5214-4583-845E-8589F42A72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9459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93B57-A2A0-41AF-85C2-14454D00F5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6672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A3C32-A7C3-4D08-9B86-801038D56B5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715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12FE4-9229-4ACA-8C4C-AAE853E885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764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0CE0-3E0D-4937-930A-EDC2795093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3893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991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6580-FB53-4C74-B72D-44C585AD4B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0234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97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41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1128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804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625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823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66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820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1635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68B0-A226-4240-8BAD-A25DE457EDD2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DB118-CD73-4CD0-B70A-22B76642847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FF595-96A7-466A-81E3-DCFAD66AE3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020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6580-FB53-4C74-B72D-44C585AD4B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798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0CE0-3E0D-4937-930A-EDC2795093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0353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045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481052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9482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9630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4208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095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96426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2706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A9902-E2D8-41F8-B4E2-3A9CD2DE237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0319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1628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70144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351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72628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8781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12496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21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193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00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6580-FB53-4C74-B72D-44C585AD4B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4062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FF917-1B51-4982-9EE7-7E379016F9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09269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80782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0697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85375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23411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6526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74059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72560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306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1223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1438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5C61B0-9023-45CF-B9ED-1546D80958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20298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73631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840928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52943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71066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23725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842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6580-FB53-4C74-B72D-44C585AD4B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573038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678938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43921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12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98BC7-7435-42AE-B3F6-4D1884840A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25980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33452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97248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46838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38640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798214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941102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341592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005135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4273972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003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6695A-EF45-4F7B-AFE5-8E473757DA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60825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613570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469217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348603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80445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6580-FB53-4C74-B72D-44C585AD4B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9845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72E87D-CF36-4A35-B919-C72043ACEFA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339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2403138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1FF595-96A7-466A-81E3-DCFAD66AE3B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61043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75332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385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136D76-B066-4BEC-98AE-7FD21303BF7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20966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5C61B0-9023-45CF-B9ED-1546D80958E9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299076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98BC7-7435-42AE-B3F6-4D1884840AA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120802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50847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136D76-B066-4BEC-98AE-7FD21303BF7D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323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93063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58151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B6580-FB53-4C74-B72D-44C585AD4B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0326848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C972E87D-CF36-4A35-B919-C72043ACEFA7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850057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16960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1D1FF595-96A7-466A-81E3-DCFAD66AE3BA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382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9C8EF"/>
            </a:gs>
            <a:gs pos="100000">
              <a:srgbClr val="89ADD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19125"/>
            <a:ext cx="77724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366963"/>
            <a:ext cx="77724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450" y="58832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83275"/>
            <a:ext cx="500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113" y="5883275"/>
            <a:ext cx="573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C0C24DC-5E3A-4193-AE38-92E589F4873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34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panose="020B0604020202020204" pitchFamily="34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9144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1528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5322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805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004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928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  <p:sldLayoutId id="214748379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978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0C0C24DC-5E3A-4193-AE38-92E589F4873F}" type="slidenum">
              <a:rPr lang="ru-RU" altLang="ru-RU" smtClean="0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9833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  <p:sldLayoutId id="214748382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5545" y="764704"/>
            <a:ext cx="7851648" cy="3744416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2C2D2E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«Психолого-педагогическая коррекция негативных эмоциональных проявлений (агрессивность, тревожность)»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229200"/>
            <a:ext cx="7854696" cy="504056"/>
          </a:xfrm>
        </p:spPr>
        <p:txBody>
          <a:bodyPr>
            <a:normAutofit/>
          </a:bodyPr>
          <a:lstStyle/>
          <a:p>
            <a:pPr algn="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Моляков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Сергей Владимирович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Упражнения для снижение уровня личностной тревожности </a:t>
            </a:r>
            <a:endParaRPr lang="ru-RU" sz="36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407768"/>
          </a:xfrm>
        </p:spPr>
        <p:txBody>
          <a:bodyPr/>
          <a:lstStyle/>
          <a:p>
            <a:pPr lvl="0"/>
            <a:r>
              <a:rPr lang="ru-RU" dirty="0" smtClean="0"/>
              <a:t>релаксационных техник (глубокое дыхание, визуальные образы, мышечная релаксация, свободное движение под музыку);</a:t>
            </a:r>
          </a:p>
          <a:p>
            <a:pPr lvl="0"/>
            <a:r>
              <a:rPr lang="ru-RU" dirty="0" smtClean="0"/>
              <a:t>ролевая игра, включающая в себя провоцирующую ситуацию для наработки навыков контроля;</a:t>
            </a:r>
          </a:p>
          <a:p>
            <a:pPr lvl="0"/>
            <a:r>
              <a:rPr lang="ru-RU" dirty="0" smtClean="0"/>
              <a:t>работа со страхами.</a:t>
            </a:r>
            <a:endParaRPr lang="ru-RU" dirty="0"/>
          </a:p>
        </p:txBody>
      </p:sp>
      <p:pic>
        <p:nvPicPr>
          <p:cNvPr id="6146" name="Picture 2" descr="C:\Users\Admin\Desktop\8 марта\Сатья 13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149080"/>
            <a:ext cx="3384376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latin typeface="+mn-lt"/>
              </a:rPr>
              <a:t>Коррекционная работа, направленная на обучение ребенка конструктивным поведенческим реакциям в проблемной ситуации.</a:t>
            </a:r>
            <a:endParaRPr lang="ru-RU" sz="2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dirty="0" smtClean="0"/>
              <a:t>Использование игр, направленных на сотрудничество;</a:t>
            </a:r>
          </a:p>
          <a:p>
            <a:pPr lvl="0"/>
            <a:r>
              <a:rPr lang="ru-RU" sz="2400" dirty="0" smtClean="0"/>
              <a:t>Разыгрывание сцен, отражающих вымышленные конфликтные ситуации;</a:t>
            </a:r>
          </a:p>
          <a:p>
            <a:pPr lvl="0"/>
            <a:r>
              <a:rPr lang="ru-RU" sz="2400" dirty="0" smtClean="0"/>
              <a:t>Использование игр, включающих в себя элементы соперничества;</a:t>
            </a:r>
          </a:p>
          <a:p>
            <a:pPr lvl="0"/>
            <a:r>
              <a:rPr lang="ru-RU" sz="2400" dirty="0" smtClean="0"/>
              <a:t>Работа с картинками, отражающими проблемные ситуации (придумывание различных вариантов рассказов по картинке);</a:t>
            </a:r>
          </a:p>
          <a:p>
            <a:pPr lvl="0"/>
            <a:r>
              <a:rPr lang="ru-RU" sz="2400" dirty="0" smtClean="0"/>
              <a:t>Ведение ребенком блокнота в целях обучения самонаблюдения и контроля над поведением;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+mn-lt"/>
              </a:rPr>
              <a:t>Формирование и развитие </a:t>
            </a:r>
            <a:r>
              <a:rPr lang="ru-RU" sz="3200" b="1" dirty="0" err="1" smtClean="0">
                <a:latin typeface="+mn-lt"/>
              </a:rPr>
              <a:t>эмпатии</a:t>
            </a:r>
            <a:r>
              <a:rPr lang="ru-RU" sz="3200" b="1" dirty="0" smtClean="0">
                <a:latin typeface="+mn-lt"/>
              </a:rPr>
              <a:t>.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 </a:t>
            </a:r>
            <a:r>
              <a:rPr lang="ru-RU" b="1" dirty="0" err="1" smtClean="0"/>
              <a:t>Эмпатия</a:t>
            </a:r>
            <a:r>
              <a:rPr lang="ru-RU" b="1" dirty="0" smtClean="0"/>
              <a:t> – это способность чувствовать состояние другого человека, умение вставать на его позицию</a:t>
            </a:r>
            <a:r>
              <a:rPr lang="ru-RU" dirty="0" smtClean="0"/>
              <a:t>.</a:t>
            </a:r>
          </a:p>
          <a:p>
            <a:pPr lvl="0">
              <a:buNone/>
            </a:pPr>
            <a:r>
              <a:rPr lang="ru-RU" sz="1800" i="1" dirty="0" smtClean="0"/>
              <a:t>Методы работы:</a:t>
            </a:r>
          </a:p>
          <a:p>
            <a:pPr lvl="0"/>
            <a:r>
              <a:rPr lang="ru-RU" dirty="0" smtClean="0"/>
              <a:t>работа с фотографиями людей, выражающими  различные эмоциональные состояния;</a:t>
            </a:r>
          </a:p>
          <a:p>
            <a:pPr lvl="0"/>
            <a:r>
              <a:rPr lang="ru-RU" dirty="0" smtClean="0"/>
              <a:t>сочинение историй, раскрывающих причину того или иного эмоционального состояния;</a:t>
            </a:r>
          </a:p>
          <a:p>
            <a:pPr lvl="0"/>
            <a:r>
              <a:rPr lang="ru-RU" dirty="0" smtClean="0"/>
              <a:t>рисование или лепка эмоций;</a:t>
            </a:r>
          </a:p>
          <a:p>
            <a:pPr lvl="0"/>
            <a:r>
              <a:rPr lang="ru-RU" dirty="0" smtClean="0"/>
              <a:t>изображение различных предметов природы, придумывание рассказов от лица этих предметов и явлений разыгрывание сценок, отражающих различные эмоциональные состояния;</a:t>
            </a:r>
          </a:p>
          <a:p>
            <a:pPr lvl="0"/>
            <a:r>
              <a:rPr lang="ru-RU" dirty="0" smtClean="0"/>
              <a:t>методика – «я грустный (радостный и т. д.), когда….»;</a:t>
            </a:r>
          </a:p>
          <a:p>
            <a:pPr lvl="0"/>
            <a:r>
              <a:rPr lang="ru-RU" dirty="0" smtClean="0"/>
              <a:t>ролевые игры, отражающие проблемную ситуацию, где «агрессор» проигрывает роль «жертвы».</a:t>
            </a:r>
          </a:p>
          <a:p>
            <a:pPr lvl="0">
              <a:buNone/>
            </a:pPr>
            <a:endParaRPr lang="ru-RU" sz="1800" dirty="0" smtClean="0"/>
          </a:p>
          <a:p>
            <a:pPr lvl="0"/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800200"/>
          </a:xfrm>
        </p:spPr>
        <p:txBody>
          <a:bodyPr>
            <a:noAutofit/>
          </a:bodyPr>
          <a:lstStyle/>
          <a:p>
            <a:pPr algn="just"/>
            <a:r>
              <a:rPr lang="ru-RU" sz="3600" b="1" dirty="0" smtClean="0">
                <a:latin typeface="+mn-lt"/>
              </a:rPr>
              <a:t>Развитие позитивной самооценки</a:t>
            </a:r>
            <a:r>
              <a:rPr lang="ru-RU" sz="3600" dirty="0" smtClean="0">
                <a:latin typeface="+mn-lt"/>
              </a:rPr>
              <a:t/>
            </a:r>
            <a:br>
              <a:rPr lang="ru-RU" sz="3600" dirty="0" smtClean="0">
                <a:latin typeface="+mn-lt"/>
              </a:rPr>
            </a:br>
            <a:endParaRPr lang="ru-RU" sz="36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/>
          <a:lstStyle/>
          <a:p>
            <a:pPr>
              <a:buNone/>
            </a:pPr>
            <a:r>
              <a:rPr lang="ru-RU" i="1" dirty="0" smtClean="0"/>
              <a:t>Методы работы:</a:t>
            </a:r>
            <a:endParaRPr lang="ru-RU" dirty="0" smtClean="0"/>
          </a:p>
          <a:p>
            <a:pPr lvl="0"/>
            <a:r>
              <a:rPr lang="ru-RU" dirty="0" smtClean="0"/>
              <a:t>упражнения, направленные на позитивное восприятие образа «Я», активизацию самосознания, актуализацию «Я – состояний»;</a:t>
            </a:r>
          </a:p>
          <a:p>
            <a:pPr lvl="0"/>
            <a:r>
              <a:rPr lang="ru-RU" dirty="0" smtClean="0"/>
              <a:t>разработка системы поощрений и наград за имеющиеся и возможные успехи («альбом успехов», грамоты и т.д.);</a:t>
            </a:r>
          </a:p>
          <a:p>
            <a:pPr lvl="0"/>
            <a:r>
              <a:rPr lang="ru-RU" dirty="0" smtClean="0"/>
              <a:t>включение детей в работу различных секций, студий, кружков.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n-lt"/>
              </a:rPr>
              <a:t>Психологическая коррекция агрессивных форм поведения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коррекция агрессивного поведения через игру;</a:t>
            </a:r>
          </a:p>
          <a:p>
            <a:pPr lvl="0"/>
            <a:r>
              <a:rPr lang="ru-RU" dirty="0" smtClean="0"/>
              <a:t> коррекция агрессивного поведения через творческую деятельность;</a:t>
            </a:r>
          </a:p>
          <a:p>
            <a:pPr lvl="0"/>
            <a:r>
              <a:rPr lang="ru-RU" dirty="0" smtClean="0"/>
              <a:t>коррекция агрессивного поведения через участие в </a:t>
            </a:r>
            <a:r>
              <a:rPr lang="ru-RU" dirty="0" err="1" smtClean="0"/>
              <a:t>тренинговой</a:t>
            </a:r>
            <a:r>
              <a:rPr lang="ru-RU" dirty="0" smtClean="0"/>
              <a:t> группе;</a:t>
            </a:r>
          </a:p>
          <a:p>
            <a:pPr lvl="0"/>
            <a:r>
              <a:rPr lang="ru-RU" dirty="0" smtClean="0"/>
              <a:t>коррекция агрессивности с помощью поведенческих методик.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827088" y="549275"/>
            <a:ext cx="7773987" cy="15954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smtClean="0"/>
              <a:t>Что такое тревожность?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1188" y="2144713"/>
            <a:ext cx="8137525" cy="342423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cap="none" dirty="0" smtClean="0">
                <a:latin typeface="+mj-lt"/>
              </a:rPr>
              <a:t>Это «индивидуальная психологическая особенность, заключающаяся в повышенной склонности испытывать беспокойство в самых различных жизненных ситуациях, в том числе и в таких, которые к этому не предрасполагают». </a:t>
            </a:r>
          </a:p>
        </p:txBody>
      </p:sp>
    </p:spTree>
    <p:extLst>
      <p:ext uri="{BB962C8B-B14F-4D97-AF65-F5344CB8AC3E}">
        <p14:creationId xmlns:p14="http://schemas.microsoft.com/office/powerpoint/2010/main" val="12684196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97000" y="187325"/>
            <a:ext cx="7773988" cy="1597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/>
              <a:t>Тревожность развивается: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3"/>
          </p:nvPr>
        </p:nvSpPr>
        <p:spPr bwMode="auto">
          <a:xfrm>
            <a:off x="334963" y="1471613"/>
            <a:ext cx="8291512" cy="4525962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ru-RU" altLang="ru-RU" sz="2800" cap="none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1) вследствие наличия у ребенка внутреннего                                                                       конфликта, который может быть вызван противоречивыми требованиями родителей или родителями и школой</a:t>
            </a:r>
          </a:p>
        </p:txBody>
      </p:sp>
      <p:sp>
        <p:nvSpPr>
          <p:cNvPr id="23556" name="Rectangle 5"/>
          <p:cNvSpPr>
            <a:spLocks noChangeArrowheads="1"/>
          </p:cNvSpPr>
          <p:nvPr/>
        </p:nvSpPr>
        <p:spPr bwMode="auto">
          <a:xfrm>
            <a:off x="3343275" y="3330575"/>
            <a:ext cx="2889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 2. </a:t>
            </a:r>
          </a:p>
        </p:txBody>
      </p:sp>
      <p:sp>
        <p:nvSpPr>
          <p:cNvPr id="23557" name="Rectangle 6"/>
          <p:cNvSpPr>
            <a:spLocks noChangeArrowheads="1"/>
          </p:cNvSpPr>
          <p:nvPr/>
        </p:nvSpPr>
        <p:spPr bwMode="auto">
          <a:xfrm>
            <a:off x="561975" y="3690938"/>
            <a:ext cx="85582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2) неадекватными требованиями</a:t>
            </a:r>
            <a:endParaRPr kumimoji="0" lang="en-US" altLang="ru-RU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(чаще всего завышенными)</a:t>
            </a:r>
          </a:p>
        </p:txBody>
      </p:sp>
      <p:sp>
        <p:nvSpPr>
          <p:cNvPr id="23558" name="Rectangle 7"/>
          <p:cNvSpPr>
            <a:spLocks noChangeArrowheads="1"/>
          </p:cNvSpPr>
          <p:nvPr/>
        </p:nvSpPr>
        <p:spPr bwMode="auto">
          <a:xfrm>
            <a:off x="2792413" y="3330575"/>
            <a:ext cx="225425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, </a:t>
            </a:r>
          </a:p>
        </p:txBody>
      </p:sp>
      <p:sp>
        <p:nvSpPr>
          <p:cNvPr id="23559" name="Rectangle 8"/>
          <p:cNvSpPr>
            <a:spLocks noChangeArrowheads="1"/>
          </p:cNvSpPr>
          <p:nvPr/>
        </p:nvSpPr>
        <p:spPr bwMode="auto">
          <a:xfrm>
            <a:off x="334963" y="4941888"/>
            <a:ext cx="8080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. </a:t>
            </a: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500063" y="4598988"/>
            <a:ext cx="6783387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3) </a:t>
            </a: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негативными требованиями, которые унижают ребенка, ставят его в зависимое положение.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2028119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97000" y="260350"/>
            <a:ext cx="7773988" cy="1597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/>
              <a:t>Критерии определения тревожности у ребенка.</a:t>
            </a:r>
            <a:r>
              <a:rPr lang="ru-RU" altLang="ru-RU" dirty="0" smtClean="0"/>
              <a:t>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cap="none" dirty="0" smtClean="0">
                <a:latin typeface="+mj-lt"/>
              </a:rPr>
              <a:t> 1. Постоянное беспокойство.</a:t>
            </a:r>
            <a:br>
              <a:rPr lang="ru-RU" altLang="ru-RU" sz="2800" cap="none" dirty="0" smtClean="0">
                <a:latin typeface="+mj-lt"/>
              </a:rPr>
            </a:br>
            <a:r>
              <a:rPr lang="ru-RU" altLang="ru-RU" sz="2800" cap="none" dirty="0" smtClean="0">
                <a:latin typeface="+mj-lt"/>
              </a:rPr>
              <a:t> 2. Трудность, иногда невозможность сконцентрироваться на чем-либо.</a:t>
            </a:r>
            <a:br>
              <a:rPr lang="ru-RU" altLang="ru-RU" sz="2800" cap="none" dirty="0" smtClean="0">
                <a:latin typeface="+mj-lt"/>
              </a:rPr>
            </a:br>
            <a:r>
              <a:rPr lang="ru-RU" altLang="ru-RU" sz="2800" cap="none" dirty="0" smtClean="0">
                <a:latin typeface="+mj-lt"/>
              </a:rPr>
              <a:t> 3. Мышечное напряжение (например, в области лица, шеи).</a:t>
            </a:r>
            <a:br>
              <a:rPr lang="ru-RU" altLang="ru-RU" sz="2800" cap="none" dirty="0" smtClean="0">
                <a:latin typeface="+mj-lt"/>
              </a:rPr>
            </a:br>
            <a:r>
              <a:rPr lang="ru-RU" altLang="ru-RU" sz="2800" cap="none" dirty="0" smtClean="0">
                <a:latin typeface="+mj-lt"/>
              </a:rPr>
              <a:t> 4. Раздражительность.</a:t>
            </a:r>
            <a:br>
              <a:rPr lang="ru-RU" altLang="ru-RU" sz="2800" cap="none" dirty="0" smtClean="0">
                <a:latin typeface="+mj-lt"/>
              </a:rPr>
            </a:br>
            <a:r>
              <a:rPr lang="ru-RU" altLang="ru-RU" sz="2800" cap="none" dirty="0" smtClean="0">
                <a:latin typeface="+mj-lt"/>
              </a:rPr>
              <a:t> 5. Нарушение сна.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cap="none" dirty="0" smtClean="0">
                <a:latin typeface="+mj-lt"/>
              </a:rPr>
              <a:t>Можно предположить, что ребенок тревожен, если хотя бы один из критериев, перечисленных выше, постоянно проявляется в его поведении. </a:t>
            </a:r>
          </a:p>
        </p:txBody>
      </p:sp>
    </p:spTree>
    <p:extLst>
      <p:ext uri="{BB962C8B-B14F-4D97-AF65-F5344CB8AC3E}">
        <p14:creationId xmlns:p14="http://schemas.microsoft.com/office/powerpoint/2010/main" val="133073518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Организация работы </a:t>
            </a:r>
            <a:r>
              <a:rPr lang="ru-RU" smtClean="0"/>
              <a:t>с тревожными детьми</a:t>
            </a:r>
            <a:r>
              <a:rPr lang="ru-RU" dirty="0" smtClean="0"/>
              <a:t>? </a:t>
            </a:r>
          </a:p>
        </p:txBody>
      </p:sp>
      <p:graphicFrame>
        <p:nvGraphicFramePr>
          <p:cNvPr id="6187" name="Group 4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table">
            <a:tbl>
              <a:tblPr/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2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09" name="Rectangle 45"/>
          <p:cNvSpPr>
            <a:spLocks noChangeArrowheads="1"/>
          </p:cNvSpPr>
          <p:nvPr/>
        </p:nvSpPr>
        <p:spPr bwMode="auto">
          <a:xfrm>
            <a:off x="3132138" y="1916113"/>
            <a:ext cx="273685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>
                <a:latin typeface="Garamond" panose="02020404030301010803" pitchFamily="18" charset="0"/>
              </a:rPr>
              <a:t>Психолог</a:t>
            </a:r>
          </a:p>
        </p:txBody>
      </p:sp>
      <p:sp>
        <p:nvSpPr>
          <p:cNvPr id="25610" name="Rectangle 46"/>
          <p:cNvSpPr>
            <a:spLocks noChangeArrowheads="1"/>
          </p:cNvSpPr>
          <p:nvPr/>
        </p:nvSpPr>
        <p:spPr bwMode="auto">
          <a:xfrm>
            <a:off x="755650" y="3500438"/>
            <a:ext cx="2520950" cy="771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>
                <a:latin typeface="Garamond" panose="02020404030301010803" pitchFamily="18" charset="0"/>
              </a:rPr>
              <a:t>Дети</a:t>
            </a:r>
          </a:p>
        </p:txBody>
      </p:sp>
      <p:sp>
        <p:nvSpPr>
          <p:cNvPr id="25611" name="Rectangle 47"/>
          <p:cNvSpPr>
            <a:spLocks noChangeArrowheads="1"/>
          </p:cNvSpPr>
          <p:nvPr/>
        </p:nvSpPr>
        <p:spPr bwMode="auto">
          <a:xfrm flipH="1" flipV="1">
            <a:off x="3276600" y="4797425"/>
            <a:ext cx="237490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>
                <a:latin typeface="Garamond" panose="02020404030301010803" pitchFamily="18" charset="0"/>
              </a:rPr>
              <a:t>Учителя</a:t>
            </a:r>
          </a:p>
        </p:txBody>
      </p:sp>
      <p:sp>
        <p:nvSpPr>
          <p:cNvPr id="25612" name="Rectangle 49"/>
          <p:cNvSpPr>
            <a:spLocks noChangeArrowheads="1"/>
          </p:cNvSpPr>
          <p:nvPr/>
        </p:nvSpPr>
        <p:spPr bwMode="auto">
          <a:xfrm>
            <a:off x="5795963" y="3500438"/>
            <a:ext cx="2592387" cy="842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3200">
                <a:latin typeface="Garamond" panose="02020404030301010803" pitchFamily="18" charset="0"/>
              </a:rPr>
              <a:t>Родители</a:t>
            </a:r>
          </a:p>
        </p:txBody>
      </p:sp>
      <p:sp>
        <p:nvSpPr>
          <p:cNvPr id="25613" name="Line 50"/>
          <p:cNvSpPr>
            <a:spLocks noChangeShapeType="1"/>
          </p:cNvSpPr>
          <p:nvPr/>
        </p:nvSpPr>
        <p:spPr bwMode="auto">
          <a:xfrm>
            <a:off x="5435600" y="2781300"/>
            <a:ext cx="151288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4" name="Line 51"/>
          <p:cNvSpPr>
            <a:spLocks noChangeShapeType="1"/>
          </p:cNvSpPr>
          <p:nvPr/>
        </p:nvSpPr>
        <p:spPr bwMode="auto">
          <a:xfrm flipH="1">
            <a:off x="2339975" y="2781300"/>
            <a:ext cx="12239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5" name="Line 52"/>
          <p:cNvSpPr>
            <a:spLocks noChangeShapeType="1"/>
          </p:cNvSpPr>
          <p:nvPr/>
        </p:nvSpPr>
        <p:spPr bwMode="auto">
          <a:xfrm>
            <a:off x="4500563" y="2852738"/>
            <a:ext cx="0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5621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/>
              <a:t>Работа с тревожным ребенком</a:t>
            </a:r>
            <a:r>
              <a:rPr lang="ru-RU" altLang="ru-RU" dirty="0" smtClean="0"/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Повышение самооценки.</a:t>
            </a:r>
            <a:b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2. Обучение ребенка умению управлять собой в конкретных, наиболее волнующих его ситуациях.</a:t>
            </a:r>
            <a:b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3. Снятие мышечного напряжения. </a:t>
            </a:r>
          </a:p>
        </p:txBody>
      </p:sp>
    </p:spTree>
    <p:extLst>
      <p:ext uri="{BB962C8B-B14F-4D97-AF65-F5344CB8AC3E}">
        <p14:creationId xmlns:p14="http://schemas.microsoft.com/office/powerpoint/2010/main" val="182438241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Направления коррекционной работы с агрессивными детьми</a:t>
            </a:r>
            <a:endParaRPr lang="ru-RU" sz="40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Снижение уровня личностной тревожности.</a:t>
            </a:r>
          </a:p>
          <a:p>
            <a:r>
              <a:rPr lang="ru-RU" dirty="0" smtClean="0"/>
              <a:t> Формирование </a:t>
            </a:r>
            <a:r>
              <a:rPr lang="ru-RU" dirty="0" err="1" smtClean="0"/>
              <a:t>осознавания</a:t>
            </a:r>
            <a:r>
              <a:rPr lang="ru-RU" dirty="0" smtClean="0"/>
              <a:t> собственных эмоций и чувств других людей, развитие </a:t>
            </a:r>
            <a:r>
              <a:rPr lang="ru-RU" dirty="0" err="1" smtClean="0"/>
              <a:t>эмпатии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 Развитие позитивной самооценки.</a:t>
            </a:r>
          </a:p>
          <a:p>
            <a:r>
              <a:rPr lang="ru-RU" dirty="0" smtClean="0"/>
              <a:t> Обучение ребенка </a:t>
            </a:r>
            <a:r>
              <a:rPr lang="ru-RU" dirty="0" err="1" smtClean="0"/>
              <a:t>отреагированию</a:t>
            </a:r>
            <a:r>
              <a:rPr lang="ru-RU" dirty="0" smtClean="0"/>
              <a:t> (выражению) своего гнева приемлемым способом, безопасным для себя и окружающих, а также </a:t>
            </a:r>
            <a:r>
              <a:rPr lang="ru-RU" dirty="0" err="1" smtClean="0"/>
              <a:t>отреагированию</a:t>
            </a:r>
            <a:r>
              <a:rPr lang="ru-RU" dirty="0" smtClean="0"/>
              <a:t> негативной ситуации в целом.</a:t>
            </a:r>
          </a:p>
          <a:p>
            <a:r>
              <a:rPr lang="ru-RU" dirty="0" smtClean="0"/>
              <a:t> Обучение ребенка техникам и способам управления собственным гневом. Развитие контроля над деструктивными эмоциями.</a:t>
            </a:r>
          </a:p>
          <a:p>
            <a:r>
              <a:rPr lang="ru-RU" dirty="0" smtClean="0"/>
              <a:t> Обучение ребенка конструктивным поведенческим реакциям в проблемной ситуации. Снятие деструктивных элементов в поведении.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Повышение самооценки.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88975" y="1844675"/>
            <a:ext cx="7769225" cy="4105275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Повысить самооценку ребенка за короткое время невозможно. Необходимо ежедневно проводить целенаправленную работу. Обращайтесь к ребенку по имени, хвалите его даже за незначительные успехи, отмечайте их в присутствии других детей.  Ваша похвала должна быть искренней, потому что дети остро реагируют на фальшь. Причем ребенок обязательно должен знать, за что его похвалили. В любой ситуации можно найти повод для того, чтобы похвалить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11487698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mtClean="0"/>
              <a:t>Повышение самооценки.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04850" y="1773238"/>
            <a:ext cx="7772400" cy="4608512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желательно, чтобы тревожные дети почаще участвовали в таких играх в кругу, как «комплименты», «я дарю тебе…», которые помогут им узнать много приятного о себе от окружающих, взглянуть на себя «глазами других детей». а чтобы о достижениях каждого ученика или воспитанника узнали окружающие, в группе детского сада или в классе можно оформить стенд «звезда недели», на котором раз в неделю вся информация будет посвящена успехам конкретного ребенка.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1200" dirty="0" smtClean="0"/>
              <a:t> </a:t>
            </a:r>
          </a:p>
        </p:txBody>
      </p:sp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7885113" y="6524625"/>
            <a:ext cx="2183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200" dirty="0" smtClean="0">
                <a:latin typeface="Monotype Corsiva" panose="03010101010201010101" pitchFamily="66" charset="0"/>
              </a:rPr>
              <a:t>.</a:t>
            </a:r>
            <a:endParaRPr lang="ru-RU" altLang="ru-RU" sz="1200" dirty="0">
              <a:latin typeface="Monotype Corsiva" panose="03010101010201010101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6434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188" y="404813"/>
            <a:ext cx="8229600" cy="107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 smtClean="0"/>
              <a:t>Снятие мышечного напряжения.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468313" y="1504950"/>
            <a:ext cx="8229600" cy="5218113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800" cap="none" dirty="0" smtClean="0">
                <a:latin typeface="+mj-lt"/>
              </a:rPr>
              <a:t>желательно при работе с тревожными детьми использовать игры на телесный контакт. очень полезны упражнения на релаксацию, техника глубокого дыхания, занятия йогой, массаж и просто растирания тела.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800" cap="none" dirty="0" smtClean="0">
                <a:latin typeface="+mj-lt"/>
              </a:rPr>
              <a:t>еще один способ снятия излишней тревожности — раскрашивание лица старыми мамиными помадами. можно также устроить импровизированный маскарад, шоу. для этого надо приготовить маски, костюмы или просто старую взрослую одежду. участие в представлении поможет тревожным детям расслабиться. а если маски и костюмы будут изготовлены руками детей (конечно, с участием взрослых), игра принесет им еще больше удовольствия. </a:t>
            </a:r>
          </a:p>
        </p:txBody>
      </p:sp>
    </p:spTree>
    <p:extLst>
      <p:ext uri="{BB962C8B-B14F-4D97-AF65-F5344CB8AC3E}">
        <p14:creationId xmlns:p14="http://schemas.microsoft.com/office/powerpoint/2010/main" val="34095129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23888" y="669925"/>
            <a:ext cx="8229600" cy="107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/>
              <a:t>Упражнения на релаксацию и дыхание.</a:t>
            </a:r>
            <a:r>
              <a:rPr lang="ru-RU" altLang="ru-RU" dirty="0" smtClean="0"/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1188" y="1773238"/>
            <a:ext cx="8229600" cy="6049962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«Подарок под елкой»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расслабление мышц лица, особенно вокруг глаз.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«Представьте себе, что скоро новогодний праздник. Вы целый год мечтали о замечательном подарке. Вот вы подходите к елке, крепко-крепко зажмуриваете глаза и делаете глубокий вдох. Затаите дыхание. Что же лежит под елкой? Теперь выдохните и откройте глаза. О, чудо! Долгожданная игрушка перед вами! Вы рады? Улыбнитесь!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alt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val="20942604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4213" y="631825"/>
            <a:ext cx="8229600" cy="107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/>
              <a:t>Упражнения на релаксацию и дыхание.</a:t>
            </a:r>
            <a:r>
              <a:rPr lang="ru-RU" altLang="ru-RU" dirty="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95325" y="1844675"/>
            <a:ext cx="8229600" cy="6049963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cap="none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«КОРАБЛЬ И ВЕТЕР»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настроить группу на рабочий лад, особенно если дети устали.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«Представьте себе, что наш парусник плывет по волнам, но вдруг он остановился. Давайте поможем ему и пригласим на помощь ветер. Вдохните в себя воздух, сильно втяните щеки… А теперь шумно выдохните через рот воздух, и пусть вырвавшийся на волю ветер подгоняет кораблик. Давайте попробуем еще раз. Я хочу услышать как шумит ветер!»</a:t>
            </a:r>
            <a:br>
              <a:rPr lang="ru-RU" alt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можно повторить 3 раза.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altLang="ru-RU" sz="800" dirty="0" smtClean="0"/>
          </a:p>
        </p:txBody>
      </p:sp>
      <p:sp>
        <p:nvSpPr>
          <p:cNvPr id="31748" name="TextBox 1"/>
          <p:cNvSpPr txBox="1">
            <a:spLocks noChangeArrowheads="1"/>
          </p:cNvSpPr>
          <p:nvPr/>
        </p:nvSpPr>
        <p:spPr bwMode="auto">
          <a:xfrm>
            <a:off x="8018463" y="6525344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200" dirty="0">
              <a:latin typeface="Monotype Corsiva" panose="03010101010201010101" pitchFamily="66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ru-RU" altLang="ru-RU" sz="1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47913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920750" y="549275"/>
            <a:ext cx="8229600" cy="107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/>
              <a:t>Упражнения на релаксацию и дыхание.</a:t>
            </a:r>
            <a:r>
              <a:rPr lang="ru-RU" altLang="ru-RU" dirty="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539750" y="1589088"/>
            <a:ext cx="8229600" cy="6049962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400" cap="none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«ВОЗДУШНЫЙ ШАРИК»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снять напряжение, успокоить детей.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 играющие стоят или сидят в кругу. Ведущий дает инструкцию: «представьте себе, что сейчас мы с вами будем надувать шарики. Вдохните воздух, поднесите воображаемый шарик к губам и, раздувая щеки, медленно, через приоткрытые губы надувайте его. Следите глазами за тем, как ваш шарик становится все больше и больше, как увеличиваются, растут узоры на нем. Представили? Я тоже представила ваши огромные шары. Дуйте осторожно, чтобы шарик не лопнул. А теперь покажите их друг другу».</a:t>
            </a:r>
            <a:br>
              <a:rPr lang="ru-RU" alt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можно повторить 3 раза.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alt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val="104359694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755650" y="549275"/>
            <a:ext cx="8229600" cy="107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dirty="0" smtClean="0"/>
              <a:t>Упражнения на релаксацию и дыхание.</a:t>
            </a:r>
            <a:r>
              <a:rPr lang="ru-RU" altLang="ru-RU" dirty="0" smtClean="0"/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11188" y="1557338"/>
            <a:ext cx="8229600" cy="6049962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cap="none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«ДРАКА»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расслабить мышцы нижней части лица и кистей рук.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ru-RU" alt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 с другом поссорились. Вот-вот начнется драка. Глубоко вдохните, крепко-накрепко сожмите челюсти. Пальцы рук зафиксируйте в кулаках, до боли вдавите пальцы в ладони. Затаите дыхание на несколько секунд. Задумайтесь: а может, не стоит драться? Выдохните и расслабьтесь. Ура! Неприятности позади!»</a:t>
            </a:r>
            <a:br>
              <a:rPr lang="ru-RU" alt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 упражнение полезно проводить не только с тревожными, но и с агрессивными детьми.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endParaRPr lang="ru-RU" altLang="ru-RU" sz="800" dirty="0" smtClean="0"/>
          </a:p>
        </p:txBody>
      </p:sp>
    </p:spTree>
    <p:extLst>
      <p:ext uri="{BB962C8B-B14F-4D97-AF65-F5344CB8AC3E}">
        <p14:creationId xmlns:p14="http://schemas.microsoft.com/office/powerpoint/2010/main" val="196042840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684213" y="203200"/>
            <a:ext cx="8229600" cy="981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Анкета для исследования индивидуальных особенностей ребенка.</a:t>
            </a:r>
            <a:r>
              <a:rPr lang="ru-RU" dirty="0" smtClean="0"/>
              <a:t> 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539750" y="1341438"/>
            <a:ext cx="8604250" cy="5876925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Анкета для исследования индивидуальных особенностей ребенка.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«Если содержащееся в анкете утверждение правильно, с вашей точки зрения, характеризует ребенка, поставьте плюс, если неправильно — минус».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1. Не может долго работать не уставая.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2. Ему трудно сосредоточиться на чем-то.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3. Любое задание вызывает излишнее беспокойство.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4. Во время выполнения заданий очень напряжен, скован.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5. Смущается чаще других.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6. Часто говорит о возможных неприятностях.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7. Как правило, краснеет в незнакомой обстановке.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8. Жалуется, что снятся страшные сны.</a:t>
            </a:r>
            <a: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00" cap="none" dirty="0" smtClean="0"/>
              <a:t> </a:t>
            </a:r>
            <a:r>
              <a:rPr lang="ru-RU" sz="1600" cap="none" dirty="0" smtClean="0"/>
              <a:t/>
            </a:r>
            <a:br>
              <a:rPr lang="ru-RU" sz="1600" cap="none" dirty="0" smtClean="0"/>
            </a:br>
            <a:r>
              <a:rPr lang="en-US" sz="1600" cap="none" dirty="0" smtClean="0"/>
              <a:t> </a:t>
            </a:r>
            <a:endParaRPr lang="ru-RU" sz="1600" cap="none" dirty="0" smtClean="0"/>
          </a:p>
        </p:txBody>
      </p:sp>
    </p:spTree>
    <p:extLst>
      <p:ext uri="{BB962C8B-B14F-4D97-AF65-F5344CB8AC3E}">
        <p14:creationId xmlns:p14="http://schemas.microsoft.com/office/powerpoint/2010/main" val="36346851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684213" y="895350"/>
            <a:ext cx="8229600" cy="981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Анкета для исследования индивидуальных особенностей ребенка.</a:t>
            </a:r>
            <a:r>
              <a:rPr lang="ru-RU" dirty="0" smtClean="0"/>
              <a:t> 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704850" y="2060575"/>
            <a:ext cx="8229600" cy="5876925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en-US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9. Руки обычно холодные и влажные.</a:t>
            </a:r>
            <a:b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10. Нередко бывает расстройство стула.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11. Сильно потеет, когда волнуется.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 не обладает хорошим аппетитом.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13. Спит беспокойно, засыпает с трудом.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14. Пуглив, многое вызывает у него страх.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15. Обычно беспокоен, легко расстраивается.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16. Часто не может сдержать слезы.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17. Плохо переносит ожидание.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18. Не любит браться за новое дело.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19. Не уверен в себе, своих силах.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20. Боится сталкиваться с трудностями. 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endParaRPr lang="ru-RU" sz="24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052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7" name="Rectangle 5"/>
          <p:cNvSpPr>
            <a:spLocks noGrp="1" noRot="1" noChangeArrowheads="1"/>
          </p:cNvSpPr>
          <p:nvPr>
            <p:ph type="title"/>
          </p:nvPr>
        </p:nvSpPr>
        <p:spPr>
          <a:xfrm>
            <a:off x="889000" y="765175"/>
            <a:ext cx="8229600" cy="9810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Анкета для исследования индивидуальных особенностей ребенка.</a:t>
            </a:r>
            <a:r>
              <a:rPr lang="ru-RU" dirty="0" smtClean="0"/>
              <a:t> 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sz="quarter" idx="13"/>
          </p:nvPr>
        </p:nvSpPr>
        <p:spPr>
          <a:xfrm>
            <a:off x="900113" y="1557338"/>
            <a:ext cx="7689850" cy="5876925"/>
          </a:xfrm>
        </p:spPr>
        <p:txBody>
          <a:bodyPr/>
          <a:lstStyle/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данных по анкете проводится следующим образом. Суммируйте количество «плюсов», чтобы получить общий балл тревожности.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sz="2800" cap="non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 анкете набрано</a:t>
            </a:r>
          </a:p>
          <a:p>
            <a:pPr marL="0" indent="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15-20 баллов, то это говорит о высоком уровне тревожности, 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7-14 баллов — о среднем, </a:t>
            </a:r>
            <a:b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cap="non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1-6 баллов — о низком. </a:t>
            </a:r>
          </a:p>
        </p:txBody>
      </p:sp>
    </p:spTree>
    <p:extLst>
      <p:ext uri="{BB962C8B-B14F-4D97-AF65-F5344CB8AC3E}">
        <p14:creationId xmlns:p14="http://schemas.microsoft.com/office/powerpoint/2010/main" val="3245622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Принципы контакта с ребенком</a:t>
            </a:r>
            <a:endParaRPr lang="ru-RU" sz="4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2400" i="1" dirty="0" smtClean="0"/>
              <a:t>уважительное отношение к личности ребенка; </a:t>
            </a:r>
            <a:endParaRPr lang="ru-RU" sz="2400" dirty="0" smtClean="0"/>
          </a:p>
          <a:p>
            <a:pPr lvl="0"/>
            <a:r>
              <a:rPr lang="ru-RU" sz="2400" i="1" dirty="0" smtClean="0"/>
              <a:t>положительное внимание к внутреннему миру ребенка;</a:t>
            </a:r>
            <a:endParaRPr lang="ru-RU" sz="2400" dirty="0" smtClean="0"/>
          </a:p>
          <a:p>
            <a:pPr lvl="0"/>
            <a:r>
              <a:rPr lang="ru-RU" sz="2400" i="1" dirty="0" smtClean="0"/>
              <a:t> </a:t>
            </a:r>
            <a:r>
              <a:rPr lang="ru-RU" sz="2400" i="1" dirty="0" err="1" smtClean="0"/>
              <a:t>безоценочное</a:t>
            </a:r>
            <a:r>
              <a:rPr lang="ru-RU" sz="2400" i="1" dirty="0" smtClean="0"/>
              <a:t>  восприятие личности ребенка, принятие его в целом; </a:t>
            </a:r>
            <a:endParaRPr lang="ru-RU" sz="2400" dirty="0" smtClean="0"/>
          </a:p>
          <a:p>
            <a:pPr lvl="0"/>
            <a:r>
              <a:rPr lang="ru-RU" sz="2400" i="1" dirty="0" smtClean="0"/>
              <a:t>сотрудничество с ребенком — оказание конструктивной помощи, направленной на </a:t>
            </a:r>
            <a:r>
              <a:rPr lang="ru-RU" sz="2400" i="1" dirty="0" err="1" smtClean="0"/>
              <a:t>отреагирование</a:t>
            </a:r>
            <a:r>
              <a:rPr lang="ru-RU" sz="2400" i="1" dirty="0" smtClean="0"/>
              <a:t> проблемных ситуаций и наработку навыков </a:t>
            </a:r>
            <a:r>
              <a:rPr lang="ru-RU" sz="2400" i="1" dirty="0" err="1" smtClean="0"/>
              <a:t>саморегуляции</a:t>
            </a:r>
            <a:r>
              <a:rPr lang="ru-RU" sz="2400" i="1" dirty="0" smtClean="0"/>
              <a:t> и контроля.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196752"/>
            <a:ext cx="7772400" cy="3745979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СПАСИБО 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ЗА</a:t>
            </a:r>
            <a:br>
              <a:rPr lang="ru-RU" sz="6600" b="1" dirty="0" smtClean="0">
                <a:solidFill>
                  <a:srgbClr val="002060"/>
                </a:solidFill>
              </a:rPr>
            </a:br>
            <a:r>
              <a:rPr lang="ru-RU" sz="6600" b="1" dirty="0" smtClean="0">
                <a:solidFill>
                  <a:srgbClr val="002060"/>
                </a:solidFill>
              </a:rPr>
              <a:t>ВНИМАНИЕ!!!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330" y="4653136"/>
            <a:ext cx="7772870" cy="1138064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60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atin typeface="+mn-lt"/>
              </a:rPr>
              <a:t>Что такое гнев?</a:t>
            </a:r>
            <a:endParaRPr lang="ru-RU" sz="4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Это чувство сильного негодования, которое сопровождается потерей контроля над собой.</a:t>
            </a:r>
            <a:endParaRPr lang="ru-RU" dirty="0"/>
          </a:p>
        </p:txBody>
      </p:sp>
      <p:pic>
        <p:nvPicPr>
          <p:cNvPr id="1026" name="Picture 2" descr="C:\Users\Admin\Desktop\8 марта\г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3096344" cy="2232248"/>
          </a:xfrm>
          <a:prstGeom prst="rect">
            <a:avLst/>
          </a:prstGeom>
          <a:noFill/>
        </p:spPr>
      </p:pic>
      <p:pic>
        <p:nvPicPr>
          <p:cNvPr id="1027" name="Picture 3" descr="C:\Users\Admin\Desktop\8 марта\э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84984"/>
            <a:ext cx="3240360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+mn-lt"/>
              </a:rPr>
              <a:t> Стадии гнева</a:t>
            </a:r>
            <a:endParaRPr lang="ru-RU" sz="4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i="1" u="sng" dirty="0" smtClean="0"/>
              <a:t>Первая стадия</a:t>
            </a:r>
            <a:r>
              <a:rPr lang="ru-RU" dirty="0" smtClean="0"/>
              <a:t> – «предоставлять детям практически приемлемые методы для выражения гнева безопасным способом во внешнем плане.</a:t>
            </a:r>
          </a:p>
          <a:p>
            <a:pPr lvl="0" algn="ctr">
              <a:buNone/>
            </a:pPr>
            <a:r>
              <a:rPr lang="ru-RU" i="1" dirty="0" smtClean="0"/>
              <a:t>Методы и способы:</a:t>
            </a:r>
          </a:p>
          <a:p>
            <a:pPr lvl="0"/>
            <a:r>
              <a:rPr lang="ru-RU" dirty="0" smtClean="0"/>
              <a:t> Комкать и рвать бумагу;</a:t>
            </a:r>
          </a:p>
          <a:p>
            <a:pPr lvl="0"/>
            <a:r>
              <a:rPr lang="ru-RU" dirty="0" smtClean="0"/>
              <a:t>Бить подушку или боксерскую грушу;</a:t>
            </a:r>
          </a:p>
          <a:p>
            <a:pPr lvl="0"/>
            <a:r>
              <a:rPr lang="ru-RU" dirty="0" smtClean="0"/>
              <a:t>Топать ногами;</a:t>
            </a:r>
          </a:p>
          <a:p>
            <a:pPr lvl="0"/>
            <a:r>
              <a:rPr lang="ru-RU" dirty="0" smtClean="0"/>
              <a:t>Громко кричать, используя «стаканчик» для криков или «трубу», сделанную из ватмана;</a:t>
            </a:r>
          </a:p>
          <a:p>
            <a:pPr lvl="0"/>
            <a:r>
              <a:rPr lang="ru-RU" dirty="0" smtClean="0"/>
              <a:t>Написать на бумаге все слова, которые хочется скомкать и выбросить бумагу (письма гнева);</a:t>
            </a:r>
          </a:p>
          <a:p>
            <a:pPr lvl="0"/>
            <a:r>
              <a:rPr lang="ru-RU" dirty="0" smtClean="0"/>
              <a:t>Втирать пластилин в картонку или бумагу;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+mn-lt"/>
              </a:rPr>
              <a:t>Вторая стадия</a:t>
            </a:r>
            <a:endParaRPr lang="ru-RU" sz="4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«Помочь детям подойти к реальному восприятию чувства гнева, побудить их к тому, чтобы эмоционально отреагировать этот гнев (и ситуацию в целом) прямо «здесь и теперь».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i="1" dirty="0" smtClean="0"/>
              <a:t>Метод: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    прорисовать гнев красками или вылепить гнев из пластилина – зрительно обозначить свой гнев. </a:t>
            </a:r>
            <a:endParaRPr lang="ru-RU" dirty="0"/>
          </a:p>
        </p:txBody>
      </p:sp>
      <p:pic>
        <p:nvPicPr>
          <p:cNvPr id="2050" name="Picture 2" descr="C:\Users\Admin\Desktop\8 марта\пластил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4725144"/>
            <a:ext cx="4032448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+mn-lt"/>
              </a:rPr>
              <a:t>Третья стадия</a:t>
            </a:r>
            <a:r>
              <a:rPr lang="ru-RU" sz="4400" dirty="0" smtClean="0">
                <a:latin typeface="+mn-lt"/>
              </a:rPr>
              <a:t> </a:t>
            </a:r>
            <a:endParaRPr lang="ru-RU" sz="4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«Дать возможность прямого вербального контакта с чувством гнева: пусть скажут все, что нужно сказать, тому, кому следует». </a:t>
            </a:r>
            <a:endParaRPr lang="ru-RU" dirty="0"/>
          </a:p>
        </p:txBody>
      </p:sp>
      <p:pic>
        <p:nvPicPr>
          <p:cNvPr id="3074" name="Picture 2" descr="C:\Users\Admin\Desktop\8 марта\пл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501008"/>
            <a:ext cx="381642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>
                <a:latin typeface="+mn-lt"/>
              </a:rPr>
              <a:t>Четвертая стадия</a:t>
            </a:r>
            <a:r>
              <a:rPr lang="ru-RU" sz="4400" dirty="0" smtClean="0">
                <a:latin typeface="+mn-lt"/>
              </a:rPr>
              <a:t> </a:t>
            </a:r>
            <a:endParaRPr lang="ru-RU" sz="44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«Обсуждать с детьми, что заставляет их гневаться, в каких ситуациях это чаще всего происходит, как они это обнаруживают и как ведут себя в это время». </a:t>
            </a:r>
            <a:endParaRPr lang="ru-RU" dirty="0"/>
          </a:p>
        </p:txBody>
      </p:sp>
      <p:pic>
        <p:nvPicPr>
          <p:cNvPr id="4098" name="Picture 2" descr="C:\Users\Admin\Desktop\8 марта\ро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429000"/>
            <a:ext cx="5017740" cy="2759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latin typeface="+mn-lt"/>
              </a:rPr>
              <a:t>Коррекционная работа обучения  навыкам   </a:t>
            </a:r>
            <a:r>
              <a:rPr lang="ru-RU" sz="2400" b="1" dirty="0" smtClean="0">
                <a:latin typeface="+mn-lt"/>
              </a:rPr>
              <a:t>управления собственным гневом </a:t>
            </a:r>
            <a:endParaRPr lang="ru-RU" sz="2400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/>
              <a:t>в установлении определенных правил, которые помогут детям справиться с собственным гневом;</a:t>
            </a:r>
            <a:endParaRPr lang="ru-RU" sz="2400" dirty="0" smtClean="0"/>
          </a:p>
          <a:p>
            <a:r>
              <a:rPr lang="ru-RU" sz="2400" i="1" dirty="0" smtClean="0"/>
              <a:t> в закреплении этих правил (навыков) в ролевой игре (провоцирующей игровой ситуации);</a:t>
            </a:r>
            <a:endParaRPr lang="ru-RU" sz="2400" dirty="0" smtClean="0"/>
          </a:p>
          <a:p>
            <a:r>
              <a:rPr lang="ru-RU" sz="2400" i="1" dirty="0" smtClean="0"/>
              <a:t> в обучении релаксационным техникам с применением глубокого дыхания.</a:t>
            </a:r>
            <a:endParaRPr lang="ru-RU" sz="24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Users\Admin\Desktop\8 марта\1200x628_21_97cade34019ce723de157531fe10f0681200x630_0xd42ee437_1276761566143384690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933056"/>
            <a:ext cx="4445000" cy="25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Times New Roman/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6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7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Words>2050</Words>
  <Application>Microsoft Office PowerPoint</Application>
  <PresentationFormat>Экран (4:3)</PresentationFormat>
  <Paragraphs>127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30</vt:i4>
      </vt:variant>
    </vt:vector>
  </HeadingPairs>
  <TitlesOfParts>
    <vt:vector size="48" baseType="lpstr">
      <vt:lpstr>Arial</vt:lpstr>
      <vt:lpstr>Calibri</vt:lpstr>
      <vt:lpstr>Century Gothic</vt:lpstr>
      <vt:lpstr>Corbel</vt:lpstr>
      <vt:lpstr>Courier New</vt:lpstr>
      <vt:lpstr>Garamond</vt:lpstr>
      <vt:lpstr>Monotype Corsiva</vt:lpstr>
      <vt:lpstr>Times New Roman</vt:lpstr>
      <vt:lpstr>Trebuchet MS</vt:lpstr>
      <vt:lpstr>Wingdings</vt:lpstr>
      <vt:lpstr>Wingdings 3</vt:lpstr>
      <vt:lpstr>Капля</vt:lpstr>
      <vt:lpstr>La mente</vt:lpstr>
      <vt:lpstr>Натуральные материалы</vt:lpstr>
      <vt:lpstr>Аспект</vt:lpstr>
      <vt:lpstr>Берлин</vt:lpstr>
      <vt:lpstr>Базис</vt:lpstr>
      <vt:lpstr>Легкий дым</vt:lpstr>
      <vt:lpstr>«Психолого-педагогическая коррекция негативных эмоциональных проявлений (агрессивность, тревожность)»</vt:lpstr>
      <vt:lpstr>Направления коррекционной работы с агрессивными детьми</vt:lpstr>
      <vt:lpstr>Принципы контакта с ребенком</vt:lpstr>
      <vt:lpstr>Что такое гнев?</vt:lpstr>
      <vt:lpstr> Стадии гнева</vt:lpstr>
      <vt:lpstr>Вторая стадия</vt:lpstr>
      <vt:lpstr>Третья стадия </vt:lpstr>
      <vt:lpstr>Четвертая стадия </vt:lpstr>
      <vt:lpstr>Коррекционная работа обучения  навыкам   управления собственным гневом </vt:lpstr>
      <vt:lpstr>Упражнения для снижение уровня личностной тревожности </vt:lpstr>
      <vt:lpstr>Коррекционная работа, направленная на обучение ребенка конструктивным поведенческим реакциям в проблемной ситуации.</vt:lpstr>
      <vt:lpstr>Формирование и развитие эмпатии. </vt:lpstr>
      <vt:lpstr>Развитие позитивной самооценки </vt:lpstr>
      <vt:lpstr>Психологическая коррекция агрессивных форм поведения</vt:lpstr>
      <vt:lpstr>Что такое тревожность?</vt:lpstr>
      <vt:lpstr>Тревожность развивается:</vt:lpstr>
      <vt:lpstr>Критерии определения тревожности у ребенка. </vt:lpstr>
      <vt:lpstr>Организация работы с тревожными детьми? </vt:lpstr>
      <vt:lpstr>Работа с тревожным ребенком </vt:lpstr>
      <vt:lpstr>Повышение самооценки. </vt:lpstr>
      <vt:lpstr>Повышение самооценки. </vt:lpstr>
      <vt:lpstr>Снятие мышечного напряжения. </vt:lpstr>
      <vt:lpstr>Упражнения на релаксацию и дыхание. </vt:lpstr>
      <vt:lpstr>Упражнения на релаксацию и дыхание. </vt:lpstr>
      <vt:lpstr>Упражнения на релаксацию и дыхание. </vt:lpstr>
      <vt:lpstr>Упражнения на релаксацию и дыхание. </vt:lpstr>
      <vt:lpstr>Анкета для исследования индивидуальных особенностей ребенка. </vt:lpstr>
      <vt:lpstr>Анкета для исследования индивидуальных особенностей ребенка. </vt:lpstr>
      <vt:lpstr>Анкета для исследования индивидуальных особенностей ребенка. </vt:lpstr>
      <vt:lpstr>СПАСИБО  ЗА ВНИМАНИЕ!!!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Коррекция агрессивного  поведения у детей дошкольного возраста с использованием ресурсов сенсорной комнаты</dc:title>
  <dc:creator>Дениска</dc:creator>
  <cp:lastModifiedBy>Аглиуллина Гузель</cp:lastModifiedBy>
  <cp:revision>131</cp:revision>
  <dcterms:created xsi:type="dcterms:W3CDTF">2013-04-11T17:05:37Z</dcterms:created>
  <dcterms:modified xsi:type="dcterms:W3CDTF">2023-04-10T09:51:52Z</dcterms:modified>
</cp:coreProperties>
</file>