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84" r:id="rId3"/>
    <p:sldId id="273" r:id="rId4"/>
    <p:sldId id="264" r:id="rId5"/>
    <p:sldId id="262" r:id="rId6"/>
    <p:sldId id="268" r:id="rId7"/>
    <p:sldId id="261" r:id="rId8"/>
    <p:sldId id="267" r:id="rId9"/>
    <p:sldId id="269" r:id="rId10"/>
    <p:sldId id="275" r:id="rId11"/>
    <p:sldId id="279" r:id="rId12"/>
    <p:sldId id="276" r:id="rId13"/>
    <p:sldId id="280" r:id="rId14"/>
    <p:sldId id="277" r:id="rId15"/>
    <p:sldId id="281" r:id="rId16"/>
    <p:sldId id="278" r:id="rId17"/>
    <p:sldId id="282" r:id="rId18"/>
    <p:sldId id="271" r:id="rId19"/>
    <p:sldId id="283" r:id="rId20"/>
    <p:sldId id="287" r:id="rId21"/>
    <p:sldId id="28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40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29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885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97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4249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640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979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9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74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1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50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35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0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61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43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1E1-FA08-4994-A275-EF9E78ACA422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6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91E1-FA08-4994-A275-EF9E78ACA422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359DA22-D8B1-420B-A919-1D1CC271C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13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75554" y="344774"/>
            <a:ext cx="48867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«Цель обучения ребенка состоит в том, чтобы   делать его способным развиваться дальше, без помощи учителя».</a:t>
            </a:r>
          </a:p>
          <a:p>
            <a:r>
              <a:rPr lang="ru-RU" dirty="0" smtClean="0"/>
              <a:t>                                                       </a:t>
            </a:r>
            <a:r>
              <a:rPr lang="ru-RU" smtClean="0"/>
              <a:t>ЭлбертХаббарт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4320" y="1822101"/>
            <a:ext cx="101416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Факультативное занятие с элементами математической грамотности   при подготовке к  ОГЭ.</a:t>
            </a:r>
          </a:p>
          <a:p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Фагина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Викторовна</a:t>
            </a:r>
          </a:p>
          <a:p>
            <a:pPr algn="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МКОУ « СОШ №31»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7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th-oge.sdamgia.ru/get_file?id=20733"/>
          <p:cNvSpPr>
            <a:spLocks noChangeAspect="1" noChangeArrowheads="1"/>
          </p:cNvSpPr>
          <p:nvPr/>
        </p:nvSpPr>
        <p:spPr bwMode="auto">
          <a:xfrm>
            <a:off x="1861545" y="10565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math-oge.sdamgia.ru/get_file?id=2073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60562" y="5142889"/>
            <a:ext cx="8447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212784"/>
              </p:ext>
            </p:extLst>
          </p:nvPr>
        </p:nvGraphicFramePr>
        <p:xfrm>
          <a:off x="2961563" y="1201004"/>
          <a:ext cx="5049850" cy="966502"/>
        </p:xfrm>
        <a:graphic>
          <a:graphicData uri="http://schemas.openxmlformats.org/drawingml/2006/table">
            <a:tbl>
              <a:tblPr/>
              <a:tblGrid>
                <a:gridCol w="663827"/>
                <a:gridCol w="663827"/>
                <a:gridCol w="924228"/>
                <a:gridCol w="887104"/>
                <a:gridCol w="1910864"/>
              </a:tblGrid>
              <a:tr h="37647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</a:rPr>
                        <a:t>Станции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Веселая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Ветренная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Звездная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Птичья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027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Цифры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71916" y="456375"/>
            <a:ext cx="9605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3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1.Для станций, указанных в таблице, определите, какими цифрами они обозначены на схеме. Заполните таблицу, в ответ запишите последовательность четырёх цифр.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794" y="2407841"/>
            <a:ext cx="5525388" cy="22850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0375" y="4933242"/>
            <a:ext cx="116906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 рисунке изображена схема метро города </a:t>
            </a:r>
            <a:r>
              <a:rPr lang="ru-RU" sz="1400" i="1" dirty="0"/>
              <a:t>N</a:t>
            </a:r>
            <a:r>
              <a:rPr lang="ru-RU" sz="1400" dirty="0"/>
              <a:t>. Станция Ветреная расположена между станциями Центральная и Дальняя. Если ехать по кольцевой линии (она имеет форму окружности), то можно последовательно попасть на станции Центральная, Быстрая, Утренняя, Птичья и Весёлая. Радужная ветка включает в себя станции Быстрая, Смородиновая, Хоккейная и Звёздная. Всего в метрополитене города </a:t>
            </a:r>
            <a:r>
              <a:rPr lang="ru-RU" sz="1400" i="1" dirty="0"/>
              <a:t>N</a:t>
            </a:r>
            <a:r>
              <a:rPr lang="ru-RU" sz="1400" dirty="0"/>
              <a:t> есть три станции, от которых тоннель ведёт только в одну сторону — это станции Дальняя, Верхняя и Звёздная. Антон живёт недалеко от станции Надежда.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2176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2317" y="1665027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44704" y="1665027"/>
            <a:ext cx="62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36275" y="1665027"/>
            <a:ext cx="65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46460" y="1651379"/>
            <a:ext cx="73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47665" y="3193575"/>
            <a:ext cx="1460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Веселая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58101" y="4517409"/>
            <a:ext cx="139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Ветренная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724633" y="3916908"/>
            <a:ext cx="146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Звездная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84645" y="2429301"/>
            <a:ext cx="96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Птичья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7286" y="2588455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Ответ: 3174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87204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6161" y="104843"/>
            <a:ext cx="105360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2.Бригада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меняет рельсы на участке между станциями Надежда и Верхняя протяжённостью 12,4 км. Работы начались в понедельник. Каждый рабочий день бригада меняла по 400 метров рельсов. По субботам и воскресеньям замена рельсов не осуществлялась, но проезд был закрыт до конца всего ремонта. Сколько дней был закрыт проезд между указанными станциями?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9" y="2510219"/>
            <a:ext cx="4626591" cy="23843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86233" y="213271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 рисунке изображена схема метро города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Станция Ветреная расположена между станциями Центральная и Дальняя. Если ехать по кольцевой линии (она имеет форму окружности), то можно последовательно попасть на станции Центральная, Быстрая, Утренняя, Птичья и Весёлая. Радужная ветка включает в себя станции Быстрая, Смородиновая, Хоккейная и Звёздная. Всего в метрополитене города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есть три станции, от которых тоннель ведёт только в одну сторону — это станции Дальняя, Верхняя и Звёздная. Антон живёт недалеко от станции Надежда.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79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460" y="159435"/>
            <a:ext cx="87027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2.Бригада меняет рельсы на участке между станциями Надежда и Верхняя протяжённостью 12,4 км. Работы начались в понедельник. Каждый рабочий день бригада меняла по 400 метров рельсов. По субботам и воскресеньям замена рельсов не осуществлялась, но проезд был закрыт до конца всего ремонта. Сколько дней был закрыт проезд между указанными станциями?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66" y="2359958"/>
            <a:ext cx="4627265" cy="31264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8666" y="3627166"/>
            <a:ext cx="111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Веселая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09935" y="2506596"/>
            <a:ext cx="110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Птичья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74209" y="5117068"/>
            <a:ext cx="136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Ветрянная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4901821" y="4932402"/>
            <a:ext cx="163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Звездная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893326" y="2175292"/>
            <a:ext cx="120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Надежда</a:t>
            </a:r>
            <a:endParaRPr lang="ru-RU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787248" y="2070080"/>
            <a:ext cx="5075999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3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бригада меняла по 400 метров рельсов в день, на замену рельсов на всём участке ушел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12400 м :400м=31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день.</a:t>
            </a:r>
          </a:p>
          <a:p>
            <a:pPr marL="0" marR="0" lvl="0" indent="223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велись только с понедельника по пятницам, на замену рельсов на данном участке ушло 31:5=6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недель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1 день.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223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проезд между указанными станциями был закрыт   31+6*2=43 дня,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дней – это выходные за 6 недель.</a:t>
            </a:r>
          </a:p>
          <a:p>
            <a:pPr marL="0" marR="0" lvl="0" indent="223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b="1" u="sng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43</a:t>
            </a:r>
            <a:endParaRPr kumimoji="0" lang="ru-RU" alt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AutoShape 2" descr=" дробь: числитель: 12400, знаменатель: 400 конец дроби =31"/>
          <p:cNvSpPr>
            <a:spLocks noChangeAspect="1" noChangeArrowheads="1"/>
          </p:cNvSpPr>
          <p:nvPr/>
        </p:nvSpPr>
        <p:spPr bwMode="auto">
          <a:xfrm>
            <a:off x="5637200" y="2631738"/>
            <a:ext cx="154397" cy="10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3" descr=" дробь: числитель: 31, знаменатель: 5 конец дроби =6,2"/>
          <p:cNvSpPr>
            <a:spLocks noChangeAspect="1" noChangeArrowheads="1"/>
          </p:cNvSpPr>
          <p:nvPr/>
        </p:nvSpPr>
        <p:spPr bwMode="auto">
          <a:xfrm>
            <a:off x="11912588" y="2631738"/>
            <a:ext cx="154397" cy="10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4" descr="31 плюс 6 умножить на 2=43"/>
          <p:cNvSpPr>
            <a:spLocks noChangeAspect="1" noChangeArrowheads="1"/>
          </p:cNvSpPr>
          <p:nvPr/>
        </p:nvSpPr>
        <p:spPr bwMode="auto">
          <a:xfrm>
            <a:off x="15654325" y="2631738"/>
            <a:ext cx="154397" cy="10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72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8633" y="16752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3.Территория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находящаяся внутри кольцевой линии, называется Центральным городским районом. Найдите его площадь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(в км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), если длина кольцевой ветки равна 40 км. В ответе укажите значение выражения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 · π.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355" y="1367851"/>
            <a:ext cx="4992948" cy="28073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1778" y="4359905"/>
            <a:ext cx="85798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 рисунке изображена схема метро города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Станция Ветреная расположена между станциями Центральная и Дальняя. Если ехать по кольцевой линии (она имеет форму окружности), то можно последовательно попасть на станции Центральная, Быстрая, Утренняя, Птичья и Весёлая. Радужная ветка включает в себя станции Быстрая, Смородиновая, Хоккейная и Звёздная. Всего в метрополитене города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есть три станции, от которых тоннель ведёт только в одну сторону — это станции Дальняя, Верхняя и Звёздная. Антон живёт недалеко от станции Надежда.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50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8861" y="99704"/>
            <a:ext cx="6940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3.Территория, находящаяся внутри кольцевой линии, называется Центральным городским районом. Найдите его площадь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(в км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), если длина кольцевой ветки равна 40 км. В ответе укажите значение выражения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 · 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π.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57" y="1631852"/>
            <a:ext cx="5352127" cy="3047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55184" y="1848715"/>
            <a:ext cx="643637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Решение: </a:t>
            </a:r>
            <a:r>
              <a:rPr lang="ru-RU" dirty="0" smtClean="0"/>
              <a:t>1.Так как нам известна длина кольцевой ветки,</a:t>
            </a:r>
          </a:p>
          <a:p>
            <a:r>
              <a:rPr lang="ru-RU" dirty="0" smtClean="0"/>
              <a:t> то мы можем найти радиус окружности, используя</a:t>
            </a:r>
          </a:p>
          <a:p>
            <a:r>
              <a:rPr lang="ru-RU" dirty="0" smtClean="0"/>
              <a:t> формулу длины окружности </a:t>
            </a:r>
          </a:p>
          <a:p>
            <a:endParaRPr lang="ru-RU" dirty="0" smtClean="0"/>
          </a:p>
          <a:p>
            <a:r>
              <a:rPr lang="ru-RU" dirty="0" smtClean="0"/>
              <a:t>2.По формуле площади окружности получаем: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3.Отвечая на поставленный вопрос задачи, найдем </a:t>
            </a:r>
          </a:p>
          <a:p>
            <a:r>
              <a:rPr lang="ru-RU" dirty="0" smtClean="0"/>
              <a:t>значение выражения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u="sng" dirty="0" smtClean="0"/>
              <a:t>Ответ: 400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151" y="2485016"/>
            <a:ext cx="1190625" cy="5253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398" y="3270930"/>
            <a:ext cx="1744393" cy="600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0195" y="4452210"/>
            <a:ext cx="1604304" cy="7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8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343" y="177127"/>
            <a:ext cx="73697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4.Найдите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расстояние (в км) между станциями Смородиновая и Хоккейная, если длина Радужной ветки равна 17 км, расстояние от Звёздной до Смородиновой равно 10 км, а от Быстрой до Хоккейной — 12 км. Все расстояния даны по железной дороге.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92" y="2091184"/>
            <a:ext cx="5279551" cy="33269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68537" y="2001842"/>
            <a:ext cx="51588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 рисунке изображена схема метро города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Станция Ветреная расположена между станциями Центральная и Дальняя. Если ехать по кольцевой линии (она имеет форму окружности), то можно последовательно попасть на станции Центральная, Быстрая, Утренняя, Птичья и Весёлая. Радужная ветка включает в себя станции Быстрая, Смородиновая, Хоккейная и Звёздная. Всего в метрополитене города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есть три станции, от которых тоннель ведёт только в одну сторону — это станции Дальняя, Верхняя и Звёздная. Антон живёт недалеко от станции Надежда.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63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277" y="231718"/>
            <a:ext cx="78702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4.Найдите расстояние (в км) между станциями Смородиновая и Хоккейная, если длина Радужной ветки равна 17 км, расстояние от Звёздной до Смородиновой равно 10 км, а от Быстрой до Хоккейной — 12 км. Все расстояния даны по железной дороге.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89" y="1709046"/>
            <a:ext cx="5279594" cy="3328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2161" y="4682541"/>
            <a:ext cx="143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Ветрянная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3510" y="2977778"/>
            <a:ext cx="1142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Веселая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45723" y="4313209"/>
            <a:ext cx="188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Звездная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4213" y="1869782"/>
            <a:ext cx="107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Птичья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26698" y="1603527"/>
            <a:ext cx="118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Надежда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80656" y="2984854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Быстрая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63791" y="3426157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Хоккейная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751623" y="1709046"/>
            <a:ext cx="41921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Решение:</a:t>
            </a:r>
            <a:r>
              <a:rPr lang="ru-RU" dirty="0" smtClean="0"/>
              <a:t> Радужная ветка включает в себя станции </a:t>
            </a:r>
          </a:p>
          <a:p>
            <a:r>
              <a:rPr lang="ru-RU" dirty="0" smtClean="0"/>
              <a:t>Быстрая, </a:t>
            </a:r>
          </a:p>
          <a:p>
            <a:r>
              <a:rPr lang="ru-RU" dirty="0" smtClean="0"/>
              <a:t>Смородиновая, </a:t>
            </a:r>
          </a:p>
          <a:p>
            <a:r>
              <a:rPr lang="ru-RU" dirty="0" smtClean="0"/>
              <a:t>Хоккейная и </a:t>
            </a:r>
          </a:p>
          <a:p>
            <a:r>
              <a:rPr lang="ru-RU" dirty="0" smtClean="0"/>
              <a:t>Звездная,</a:t>
            </a:r>
          </a:p>
          <a:p>
            <a:r>
              <a:rPr lang="ru-RU" dirty="0" smtClean="0"/>
              <a:t> ее длина составляет 17 км, </a:t>
            </a:r>
          </a:p>
          <a:p>
            <a:r>
              <a:rPr lang="ru-RU" dirty="0" smtClean="0"/>
              <a:t>следовательно от Звездной до Хоккейной 17-12=5 км, </a:t>
            </a:r>
          </a:p>
          <a:p>
            <a:r>
              <a:rPr lang="ru-RU" dirty="0" smtClean="0"/>
              <a:t>от Быстрой до Смородиновой 17-10=7 км, </a:t>
            </a:r>
          </a:p>
          <a:p>
            <a:r>
              <a:rPr lang="ru-RU" dirty="0" smtClean="0"/>
              <a:t>от Смородиновой до Хоккейной 17-5-7=5 км.</a:t>
            </a:r>
          </a:p>
          <a:p>
            <a:endParaRPr lang="ru-RU" dirty="0"/>
          </a:p>
          <a:p>
            <a:r>
              <a:rPr lang="ru-RU" b="1" u="sng" dirty="0" smtClean="0"/>
              <a:t>Ответ: 5</a:t>
            </a:r>
            <a:endParaRPr lang="ru-RU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4843156" y="389111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 км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485840" y="3176582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 км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66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332" y="477378"/>
            <a:ext cx="9396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5.Школьник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Антон в среднем в месяц совершает 45 поездок в метро. Для оплаты поездок можно покупать различные карточки. Стоимость одной поездки для разных видов карточек различна. По истечении месяца Антон уедет из города и неиспользованные карточки обнуляются. Во сколько рублей обойдётся самый дешёвый вариант?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045463"/>
              </p:ext>
            </p:extLst>
          </p:nvPr>
        </p:nvGraphicFramePr>
        <p:xfrm>
          <a:off x="723332" y="2497541"/>
          <a:ext cx="8823798" cy="2827040"/>
        </p:xfrm>
        <a:graphic>
          <a:graphicData uri="http://schemas.openxmlformats.org/drawingml/2006/table">
            <a:tbl>
              <a:tblPr/>
              <a:tblGrid>
                <a:gridCol w="2941266"/>
                <a:gridCol w="2941266"/>
                <a:gridCol w="2941266"/>
              </a:tblGrid>
              <a:tr h="61560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</a:rPr>
                        <a:t>Количество поездок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</a:rPr>
                        <a:t>Стоимость карточки</a:t>
                      </a:r>
                      <a:br>
                        <a:rPr lang="ru-RU" sz="2000" b="1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</a:rPr>
                        <a:t>(руб.)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</a:rPr>
                        <a:t>Дополнительные условия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</a:tr>
              <a:tr h="4282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школьникам скидка 15%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248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школьникам скидка 10%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248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школьникам скидка 10%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248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248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ограничено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30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321632"/>
              </p:ext>
            </p:extLst>
          </p:nvPr>
        </p:nvGraphicFramePr>
        <p:xfrm>
          <a:off x="1036694" y="182460"/>
          <a:ext cx="7903428" cy="2271068"/>
        </p:xfrm>
        <a:graphic>
          <a:graphicData uri="http://schemas.openxmlformats.org/drawingml/2006/table">
            <a:tbl>
              <a:tblPr/>
              <a:tblGrid>
                <a:gridCol w="2634476"/>
                <a:gridCol w="2634476"/>
                <a:gridCol w="2634476"/>
              </a:tblGrid>
              <a:tr h="67086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Количество поездок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Стоимость карточки</a:t>
                      </a:r>
                      <a:b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(руб.)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Дополнительные условия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</a:tr>
              <a:tr h="2781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школьникам скидка 15%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8165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школьникам скидка 10%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8165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школьникам скидка 10%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8165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8165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ограничено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36694" y="2518117"/>
            <a:ext cx="100583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Решение:</a:t>
            </a:r>
            <a:r>
              <a:rPr lang="ru-RU" dirty="0" smtClean="0"/>
              <a:t> 1.Так как нужно совершить 45 поездок, </a:t>
            </a:r>
          </a:p>
          <a:p>
            <a:r>
              <a:rPr lang="ru-RU" dirty="0" smtClean="0"/>
              <a:t>следовательно целесообразно</a:t>
            </a:r>
          </a:p>
          <a:p>
            <a:r>
              <a:rPr lang="ru-RU" dirty="0" smtClean="0"/>
              <a:t> купить карточку на 30 поездок.</a:t>
            </a:r>
          </a:p>
          <a:p>
            <a:r>
              <a:rPr lang="ru-RU" dirty="0" smtClean="0"/>
              <a:t>1050-1050*0.10=945 руб.</a:t>
            </a:r>
          </a:p>
          <a:p>
            <a:r>
              <a:rPr lang="ru-RU" dirty="0" smtClean="0"/>
              <a:t>2.Затем приобрести карточку на 10 поездок: 370-370*0,10=333 руб.</a:t>
            </a:r>
          </a:p>
          <a:p>
            <a:r>
              <a:rPr lang="ru-RU" dirty="0" smtClean="0"/>
              <a:t>3.Приобретаем 5 карточек по 1 поездке: 40-40*0,15=32 руб., 32*5=170 руб.</a:t>
            </a:r>
          </a:p>
          <a:p>
            <a:r>
              <a:rPr lang="ru-RU" dirty="0" smtClean="0"/>
              <a:t>4. Итого получаем: 945+333+170=1448 руб.</a:t>
            </a:r>
          </a:p>
          <a:p>
            <a:r>
              <a:rPr lang="ru-RU" dirty="0" smtClean="0"/>
              <a:t>5.Это будет дешевле, чем купить 50 поездок за 1600 руб. или 45 по 1 поездке</a:t>
            </a:r>
          </a:p>
          <a:p>
            <a:r>
              <a:rPr lang="ru-RU" dirty="0" smtClean="0"/>
              <a:t> (40*45-1800*0,15=1530 руб.)</a:t>
            </a:r>
          </a:p>
          <a:p>
            <a:r>
              <a:rPr lang="ru-RU" b="1" u="sng" dirty="0" smtClean="0"/>
              <a:t>Ответ:1448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79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6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8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97" y="436728"/>
            <a:ext cx="7328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14.Часть программы тренировок Арсения заключается в беге на беговой дорожке. На первой тренировке необходимо бежать 15 минут, на каждой следующей время пробежки увеличивается на 7 минут. За  сколько тренировок Арсений проведет на беговой дорожке в общей сложности 2 часа 25 минут, если будет следовать программе</a:t>
            </a:r>
            <a:r>
              <a:rPr lang="en-US" dirty="0" smtClean="0"/>
              <a:t>? ( </a:t>
            </a:r>
            <a:r>
              <a:rPr lang="ru-RU" dirty="0" smtClean="0"/>
              <a:t>В ответе укажите только число).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29051" y="2988860"/>
            <a:ext cx="83797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Переведем часы в минуты: 2 часа 25 минут= 2*60+25 =145 минут</a:t>
            </a:r>
          </a:p>
          <a:p>
            <a:pPr marL="342900" indent="-34290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мы видим, что у нас появляется последовательность, каждый член которой, отличается на 7 минут.</a:t>
            </a:r>
          </a:p>
          <a:p>
            <a:pPr marL="342900" indent="-34290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первый член последовательности а1=15, разность </a:t>
            </a:r>
            <a:r>
              <a:rPr lang="en-US" dirty="0" smtClean="0"/>
              <a:t>d=</a:t>
            </a:r>
            <a:r>
              <a:rPr lang="ru-RU" dirty="0" smtClean="0"/>
              <a:t>7, а сумма равна 145 минут.</a:t>
            </a:r>
          </a:p>
          <a:p>
            <a:pPr marL="342900" indent="-34290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по </a:t>
            </a:r>
            <a:r>
              <a:rPr lang="ru-RU" smtClean="0"/>
              <a:t>формуле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Можно вычислить п.</a:t>
            </a:r>
          </a:p>
          <a:p>
            <a:pPr marL="342900" indent="-342900">
              <a:buAutoNum type="arabicPeriod"/>
            </a:pPr>
            <a:r>
              <a:rPr lang="ru-RU" u="sng" dirty="0" smtClean="0"/>
              <a:t>ОТВЕТ:5</a:t>
            </a:r>
            <a:endParaRPr lang="ru-RU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623" y="4362186"/>
            <a:ext cx="13144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10185"/>
            <a:ext cx="8596668" cy="4731177"/>
          </a:xfrm>
        </p:spPr>
        <p:txBody>
          <a:bodyPr>
            <a:noAutofit/>
          </a:bodyPr>
          <a:lstStyle/>
          <a:p>
            <a:r>
              <a:rPr lang="ru-RU" sz="2000" dirty="0"/>
              <a:t>"На сегодняшнем уроке я понял, я узнал, я разобрался</a:t>
            </a:r>
            <a:r>
              <a:rPr lang="ru-RU" sz="2000" dirty="0" smtClean="0"/>
              <a:t>…";</a:t>
            </a:r>
            <a:endParaRPr lang="ru-RU" sz="2000" dirty="0"/>
          </a:p>
          <a:p>
            <a:r>
              <a:rPr lang="ru-RU" sz="2000" dirty="0"/>
              <a:t>"Особенно мне понравилось</a:t>
            </a:r>
            <a:r>
              <a:rPr lang="ru-RU" sz="2000" dirty="0" smtClean="0"/>
              <a:t>…";</a:t>
            </a:r>
            <a:endParaRPr lang="ru-RU" sz="2000" dirty="0"/>
          </a:p>
          <a:p>
            <a:r>
              <a:rPr lang="ru-RU" sz="2000" dirty="0"/>
              <a:t>"Сегодня мне удалось…";</a:t>
            </a:r>
          </a:p>
          <a:p>
            <a:r>
              <a:rPr lang="ru-RU" sz="2000" dirty="0"/>
              <a:t>"Я сумел…";</a:t>
            </a:r>
          </a:p>
          <a:p>
            <a:r>
              <a:rPr lang="ru-RU" sz="2000" dirty="0"/>
              <a:t>"Было интересно…";</a:t>
            </a:r>
          </a:p>
          <a:p>
            <a:r>
              <a:rPr lang="ru-RU" sz="2000" dirty="0"/>
              <a:t>"Было трудно…";</a:t>
            </a:r>
          </a:p>
          <a:p>
            <a:r>
              <a:rPr lang="ru-RU" sz="2000" dirty="0"/>
              <a:t>"Я понял, что…";</a:t>
            </a:r>
          </a:p>
          <a:p>
            <a:r>
              <a:rPr lang="ru-RU" sz="2000" dirty="0"/>
              <a:t>"Теперь я могу</a:t>
            </a:r>
            <a:r>
              <a:rPr lang="ru-RU" sz="2000" dirty="0" smtClean="0"/>
              <a:t>…";</a:t>
            </a:r>
            <a:endParaRPr lang="ru-RU" sz="2000" dirty="0"/>
          </a:p>
          <a:p>
            <a:r>
              <a:rPr lang="ru-RU" sz="2000" dirty="0"/>
              <a:t>Я приобрёл…</a:t>
            </a:r>
          </a:p>
          <a:p>
            <a:r>
              <a:rPr lang="ru-RU" sz="2000" dirty="0"/>
              <a:t>Я научился…</a:t>
            </a:r>
          </a:p>
          <a:p>
            <a:r>
              <a:rPr lang="ru-RU" sz="2000" dirty="0"/>
              <a:t>У меня </a:t>
            </a:r>
            <a:r>
              <a:rPr lang="ru-RU" sz="2000" dirty="0" smtClean="0"/>
              <a:t>получилось….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226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645" y="599607"/>
            <a:ext cx="1067299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Математическая грамотность — способность человека определять и понимать роль математики в мире, в котором он живет, высказывать хорошо обоснованные математические суждения и использовать математику так, чтобы удовлетворять в настоящем и будущем потребности, присущие созидательному, заинтересованному и мыслящему гражданину;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связи с этим давайте все запомним одну математическую формулу, которая позволит сформировать у учащихся в процессе изучения математики и других дисциплин качества мышления, необходимые для полноценного функционирования человека в современном обществе.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«ОВЛАДЕНИЕ = УСВОЕНИЕ + ПРИМЕНЕНИЕ ЗНАНИЙ НА ПРАКТИКЕ»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  <a:endParaRPr lang="ru-RU" sz="28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3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58075" cy="66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6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040" y="646506"/>
            <a:ext cx="12193664" cy="535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7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543" y="195943"/>
            <a:ext cx="103196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3335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Что нужно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уметь:</a:t>
            </a:r>
            <a:endParaRPr lang="ru-RU" sz="28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  <a:tabLst>
                <a:tab pos="13335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•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Выделять ключевые фразы и основные вопросы из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текста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заданий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  <a:tabLst>
                <a:tab pos="13335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•Уметь выполнять арифметические действия с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натуральными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числами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десятичными и обыкновенными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дробями,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производить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возведение числа в степень,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извлекать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арифметический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квадратный корень из числа.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  <a:tabLst>
                <a:tab pos="13335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•Уметь переводить единицы измерения.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  <a:tabLst>
                <a:tab pos="13335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•Уметь округлять числа.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  <a:tabLst>
                <a:tab pos="13335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•Уметь находить число от процента и проценты от числа.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  <a:tabLst>
                <a:tab pos="13335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•Уметь находить часть от числа и число по его части.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  <a:tabLst>
                <a:tab pos="13335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•Применять основное свойство пропорции.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  <a:tabLst>
                <a:tab pos="13335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•Уметь решать уравнения, неравенства.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  <a:tabLst>
                <a:tab pos="13335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•Разбираться в изображениях рисунков, планов 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масштабе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фигур на рисунках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  <a:tabLst>
                <a:tab pos="13335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•Анализировать и пользоваться информацией из таблиц.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  <a:tabLst>
                <a:tab pos="13335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•Анализировать и пользоваться заданными графиками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0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2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479" y="308081"/>
            <a:ext cx="9694300" cy="644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52658"/>
            <a:ext cx="11757455" cy="55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71" y="272144"/>
            <a:ext cx="89148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R="0" algn="ctr"/>
            <a:r>
              <a:rPr lang="ru-RU" sz="8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Примеры  </a:t>
            </a:r>
            <a:r>
              <a:rPr lang="ru-RU" b="1" dirty="0">
                <a:solidFill>
                  <a:srgbClr val="000000"/>
                </a:solidFill>
                <a:latin typeface="Arial Black" panose="020B0A04020102020204" pitchFamily="34" charset="0"/>
              </a:rPr>
              <a:t>решения практико- ориентированных задач нового типа ОГЭ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17170" y="1240971"/>
            <a:ext cx="911598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1.Планировка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квартиры.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.Сараи и садовые участки.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3.Путешествия.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4.Шины.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5.Теплицы.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6.Бумага.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7.Печки.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410" y="419725"/>
            <a:ext cx="824459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Что нужно </a:t>
            </a:r>
            <a:r>
              <a:rPr lang="ru-RU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знать:</a:t>
            </a:r>
            <a:endParaRPr lang="ru-RU" sz="28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Формулы геометрии: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Периметр прямоугольника: Р=2(а +b)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Периметр квадрата: Р =4а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Длину окружности: С= 2ПR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Объем </a:t>
            </a:r>
            <a:r>
              <a:rPr lang="ru-RU" sz="2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параллелепипеда</a:t>
            </a:r>
            <a:r>
              <a:rPr lang="ru-RU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V= </a:t>
            </a:r>
            <a:r>
              <a:rPr lang="ru-RU" sz="28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abc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Площади фигур: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Площадь прямоугольника: S = </a:t>
            </a:r>
            <a:r>
              <a:rPr lang="ru-RU" sz="28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ab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Площадь квадрата: S = а2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Площадь круга: S = ПR2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теорему Пифагора: c2= a2 + b2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Формулы синуса, косинуса, тангенса</a:t>
            </a:r>
          </a:p>
        </p:txBody>
      </p:sp>
    </p:spTree>
    <p:extLst>
      <p:ext uri="{BB962C8B-B14F-4D97-AF65-F5344CB8AC3E}">
        <p14:creationId xmlns:p14="http://schemas.microsoft.com/office/powerpoint/2010/main" val="324108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34022</TotalTime>
  <Words>941</Words>
  <Application>Microsoft Office PowerPoint</Application>
  <PresentationFormat>Широкоэкранный</PresentationFormat>
  <Paragraphs>187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Times New Roman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Современная школа</cp:lastModifiedBy>
  <cp:revision>85</cp:revision>
  <dcterms:created xsi:type="dcterms:W3CDTF">2021-02-26T02:09:56Z</dcterms:created>
  <dcterms:modified xsi:type="dcterms:W3CDTF">2023-04-22T06:59:41Z</dcterms:modified>
</cp:coreProperties>
</file>