
<file path=[Content_Types].xml><?xml version="1.0" encoding="utf-8"?>
<Types xmlns="http://schemas.openxmlformats.org/package/2006/content-types">
  <Default ContentType="image/vnd.ms-photo" Extension="wdp"/>
  <Default ContentType="application/xml" Extension="xml"/>
  <Default ContentType="image/png" Extension="png"/>
  <Default ContentType="image/jpeg" Extension="jpeg"/>
  <Default ContentType="audio/wav" Extension="wav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16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9144000"/>
  <p:notesSz cx="6858000" cy="9144000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AAD7-633C-46C4-9D7A-50EEC493CE13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F3182-EB11-4F77-92CB-99A779412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445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audio" Target="file:///C:\Users\user20013\Downloads\AudioCutter_AudioCutter_AudioCutter_&#1053;&#1045;&#1047;&#1053;&#1040;&#1049;&#1050;&#1040;_&#1053;&#1040;_&#1051;&#1059;&#1053;&#1045;_2_&#1095;&#1072;&#1089;&#1090;&#1100;_&#1057;&#1082;&#1072;&#1079;&#1082;&#1080;.mp3" TargetMode="External"/><Relationship Id="rId7" Type="http://schemas.openxmlformats.org/officeDocument/2006/relationships/image" Target="../media/image35.png"/><Relationship Id="rId12" Type="http://schemas.openxmlformats.org/officeDocument/2006/relationships/slide" Target="slide3.xml"/><Relationship Id="rId2" Type="http://schemas.openxmlformats.org/officeDocument/2006/relationships/audio" Target="file:///C:\Users\user20013\Downloads\AudioCutter_&#1077;&#1089;&#1083;&#1080;_&#1086;&#1085;&#1080;_&#1080;_&#1086;&#1090;&#1087;&#1088;&#1072;&#1074;&#1080;&#1083;&#1080;&#1089;&#1100;_&#1079;&#1085;&#1072;&#1081;&#1082;&#1072;45.mp3" TargetMode="External"/><Relationship Id="rId1" Type="http://schemas.openxmlformats.org/officeDocument/2006/relationships/audio" Target="file:///C:\Users\user20013\Downloads\&#1088;&#1072;&#1089;&#1087;&#1077;&#1082;&#1072;&#1085;&#1094;&#1080;&#1103;.mp3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jpe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mg-new.cgtrader.com/items/434103/d2e70a602c/lowpoly-venus-3d-model-low-poly-max.jpg" TargetMode="External"/><Relationship Id="rId3" Type="http://schemas.openxmlformats.org/officeDocument/2006/relationships/hyperlink" Target="https://bogatyr.club/1286-kosmicheskij-fon-dlja-prezentacii.html" TargetMode="External"/><Relationship Id="rId7" Type="http://schemas.openxmlformats.org/officeDocument/2006/relationships/hyperlink" Target="https://webstockreview.net/images/jupiter-clipart-venus-planet-5.p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therineasquithgallery.com/uploads/posts/2021-02/1614546018_33-p-solntse-na-belom-fone-33.png" TargetMode="External"/><Relationship Id="rId5" Type="http://schemas.openxmlformats.org/officeDocument/2006/relationships/hyperlink" Target="https://catherineasquithgallery.com/uploads/posts/2021-03/1614547107_1-p-luna-na-belom-fone-1.png" TargetMode="External"/><Relationship Id="rId4" Type="http://schemas.openxmlformats.org/officeDocument/2006/relationships/hyperlink" Target="https://i.pinimg.com/736x/4f/ca/5e/4fca5e1ba9c32ab3c4dbce013e959a8d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op-fon.com/uploads/posts/2023-01/1674776995_top-fon-com-p-fon-dlya-prezentatsii-neptun-152.png" TargetMode="External"/><Relationship Id="rId3" Type="http://schemas.openxmlformats.org/officeDocument/2006/relationships/hyperlink" Target="https://avatanplus.com/files/resources/original/5978d62f9fb7115d8004aa26.png" TargetMode="External"/><Relationship Id="rId7" Type="http://schemas.openxmlformats.org/officeDocument/2006/relationships/hyperlink" Target="https://w7.pngwing.com/pngs/843/252/png-transparent-neptune-uranus-outer-planets-solar-system-planet-miscellaneous-blue-atmosphere.p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ize-explorer.com/img/objects/Saturn_31.png" TargetMode="External"/><Relationship Id="rId5" Type="http://schemas.openxmlformats.org/officeDocument/2006/relationships/hyperlink" Target="https://phonoteka.org/uploads/posts/2022-09/1663791841_23-phonoteka-org-p-yupiter-bez-fona-instagram-42.jpg" TargetMode="External"/><Relationship Id="rId4" Type="http://schemas.openxmlformats.org/officeDocument/2006/relationships/hyperlink" Target="https://catherineasquithgallery.com/uploads/posts/2021-03/1614567496_51-p-planeti-na-belom-fone-68.png" TargetMode="External"/><Relationship Id="rId9" Type="http://schemas.openxmlformats.org/officeDocument/2006/relationships/hyperlink" Target="https://w7.pngwing.com/pngs/736/1/png-transparent-the-planet-pluto-new-horizons-kuiper-belt-earth-earth.p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freepik.com/premium-psd/cute-chef-boy-holding-grill-sausage-and-tasty-chicken-nuggets-character-cartoon-illustration_35611744.htm" TargetMode="External"/><Relationship Id="rId3" Type="http://schemas.openxmlformats.org/officeDocument/2006/relationships/hyperlink" Target="https://e7.pngegg.com/pngimages/614/366/png-clipart-angle-asteroid-s-blue-angle.png" TargetMode="External"/><Relationship Id="rId7" Type="http://schemas.openxmlformats.org/officeDocument/2006/relationships/hyperlink" Target="https://www.besthdwallpaper.com/ruang/matahari-luar-angkasa-astronot-dt_id-88868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ogatyr.club/1286-kosmicheskij-fon-dlja-prezentacii.html" TargetMode="External"/><Relationship Id="rId5" Type="http://schemas.openxmlformats.org/officeDocument/2006/relationships/hyperlink" Target="https://catherineasquithgallery.com/sinie-fony/7039-zheltye-zvezdy-sinij-fon-175-foto.html" TargetMode="External"/><Relationship Id="rId4" Type="http://schemas.openxmlformats.org/officeDocument/2006/relationships/hyperlink" Target="https://dzen.ru/a/XMHT21iczQCyKFoW" TargetMode="External"/><Relationship Id="rId9" Type="http://schemas.openxmlformats.org/officeDocument/2006/relationships/hyperlink" Target="https://mogu-pisat.ru/txt/?ELEMENT_ID=1294046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p=1&amp;text=%D0BA%D1%250%B9+%D1%84%D0%BE%D0%BD&amp;pos=26&amp;rpt=simage&amp;img" TargetMode="External"/><Relationship Id="rId3" Type="http://schemas.openxmlformats.org/officeDocument/2006/relationships/hyperlink" Target="https://catherineasquithgallery.com/raznye-fony/11499-fon-dlja-alboma-detskogo-sada-218-foto.html" TargetMode="External"/><Relationship Id="rId7" Type="http://schemas.openxmlformats.org/officeDocument/2006/relationships/hyperlink" Target="https://www.slashgear.com/930300/3-reasons-why-venus-spins-backwards-according-to-astronomer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pinterest.com/pin/mars-2020-perseverance-rover--350788258480810316/" TargetMode="External"/><Relationship Id="rId5" Type="http://schemas.openxmlformats.org/officeDocument/2006/relationships/hyperlink" Target="https://ru.dreamstime.com/%D0%BA%D1%80%D0%B0%25D" TargetMode="External"/><Relationship Id="rId4" Type="http://schemas.openxmlformats.org/officeDocument/2006/relationships/hyperlink" Target="https://papik.pro/risunki/fon/19243-korzina-risunok-bez-fona-67-foto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microsoft.com/office/2007/relationships/hdphoto" Target="../media/hdphoto6.wdp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kysmart.ru/vpr/vse-zadaniya-vpr-po-russkomu-yazyku-za-5-klass-2023-s-otvetami" TargetMode="External"/><Relationship Id="rId3" Type="http://schemas.openxmlformats.org/officeDocument/2006/relationships/hyperlink" Target="https://in.pinterest.com/pin/555913147747497600/" TargetMode="External"/><Relationship Id="rId7" Type="http://schemas.openxmlformats.org/officeDocument/2006/relationships/hyperlink" Target="https://kadet39.ru/reports/doklad-soobsenie-planeta-saturn-2-4-5-klass-kratko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otoby.ru/%D0%BF%D0%BB%D0%B0%D0%25/" TargetMode="External"/><Relationship Id="rId5" Type="http://schemas.openxmlformats.org/officeDocument/2006/relationships/hyperlink" Target="https://gamerwall.pro/11645-uran-planeta.html" TargetMode="External"/><Relationship Id="rId4" Type="http://schemas.openxmlformats.org/officeDocument/2006/relationships/hyperlink" Target="https://www.pngegg.com/ru/png-zpjbe" TargetMode="External"/><Relationship Id="rId9" Type="http://schemas.openxmlformats.org/officeDocument/2006/relationships/hyperlink" Target="https://www.ukr.net/news/details/fotoreportazh/89653589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bda-expert.com/2015/05/pluton/?iphone=true" TargetMode="External"/><Relationship Id="rId3" Type="http://schemas.openxmlformats.org/officeDocument/2006/relationships/hyperlink" Target="https://e-news.su/uploads/posts/2016-01/1452982822_e-news.su_sddefault.jpg" TargetMode="External"/><Relationship Id="rId7" Type="http://schemas.openxmlformats.org/officeDocument/2006/relationships/hyperlink" Target="https://web-skazki.ru/book/neznayka-na-lun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s.myseldon.com/ru/news/index/199342153" TargetMode="External"/><Relationship Id="rId5" Type="http://schemas.openxmlformats.org/officeDocument/2006/relationships/hyperlink" Target="https://24smi.org/person/photo/1791-neznaika/6306/" TargetMode="External"/><Relationship Id="rId10" Type="http://schemas.openxmlformats.org/officeDocument/2006/relationships/hyperlink" Target="https://proza-ru.turbopages.org/proza.ru/s/2017/12/30/1559" TargetMode="External"/><Relationship Id="rId4" Type="http://schemas.openxmlformats.org/officeDocument/2006/relationships/hyperlink" Target="https://sun6-20.userapi.com/s/v1/ig1/zdht6eoJojVb3WedY9cqwJqQu0M-bLeEJApKS2xJVmUrs2AwXqabMo1UGh2MOOE8ONp2y1K8.jpg?size=675x675&amp;quality=96&amp;crop=524,0,675,675&amp;ava=1" TargetMode="External"/><Relationship Id="rId9" Type="http://schemas.openxmlformats.org/officeDocument/2006/relationships/hyperlink" Target="https://needlewoman.ru/articles/korotkiy-rasskaz-pro-kosmos-dlya-2-klassa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amna5.ru/pochemu_ya_hochu_poletet_v_kosmo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ogatyr.club/1286-kosmicheskij-fon-dlja-prezentacii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7.png"/><Relationship Id="rId18" Type="http://schemas.openxmlformats.org/officeDocument/2006/relationships/slide" Target="slide12.xml"/><Relationship Id="rId26" Type="http://schemas.openxmlformats.org/officeDocument/2006/relationships/slide" Target="slide9.xml"/><Relationship Id="rId3" Type="http://schemas.openxmlformats.org/officeDocument/2006/relationships/image" Target="../media/image1.jpeg"/><Relationship Id="rId21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slide" Target="slide10.xml"/><Relationship Id="rId17" Type="http://schemas.microsoft.com/office/2007/relationships/hdphoto" Target="../media/hdphoto2.wdp"/><Relationship Id="rId25" Type="http://schemas.microsoft.com/office/2007/relationships/hdphoto" Target="../media/hdphoto5.wdp"/><Relationship Id="rId33" Type="http://schemas.openxmlformats.org/officeDocument/2006/relationships/slide" Target="slide17.xml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20" Type="http://schemas.microsoft.com/office/2007/relationships/hdphoto" Target="../media/hdphoto3.wdp"/><Relationship Id="rId29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6.png"/><Relationship Id="rId24" Type="http://schemas.openxmlformats.org/officeDocument/2006/relationships/image" Target="../media/image11.png"/><Relationship Id="rId32" Type="http://schemas.openxmlformats.org/officeDocument/2006/relationships/image" Target="../media/image14.png"/><Relationship Id="rId5" Type="http://schemas.openxmlformats.org/officeDocument/2006/relationships/image" Target="../media/image3.jpeg"/><Relationship Id="rId15" Type="http://schemas.openxmlformats.org/officeDocument/2006/relationships/slide" Target="slide13.xml"/><Relationship Id="rId23" Type="http://schemas.openxmlformats.org/officeDocument/2006/relationships/slide" Target="slide15.xml"/><Relationship Id="rId28" Type="http://schemas.microsoft.com/office/2007/relationships/hdphoto" Target="../media/hdphoto6.wdp"/><Relationship Id="rId10" Type="http://schemas.openxmlformats.org/officeDocument/2006/relationships/slide" Target="slide5.xml"/><Relationship Id="rId19" Type="http://schemas.openxmlformats.org/officeDocument/2006/relationships/image" Target="../media/image9.png"/><Relationship Id="rId31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image" Target="../media/image5.png"/><Relationship Id="rId14" Type="http://schemas.microsoft.com/office/2007/relationships/hdphoto" Target="../media/hdphoto1.wdp"/><Relationship Id="rId22" Type="http://schemas.microsoft.com/office/2007/relationships/hdphoto" Target="../media/hdphoto4.wdp"/><Relationship Id="rId27" Type="http://schemas.openxmlformats.org/officeDocument/2006/relationships/image" Target="../media/image12.png"/><Relationship Id="rId3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285993"/>
            <a:ext cx="8643998" cy="1143007"/>
          </a:xfrm>
          <a:solidFill>
            <a:schemeClr val="accent4">
              <a:lumMod val="60000"/>
              <a:lumOff val="40000"/>
            </a:schemeClr>
          </a:solidFill>
          <a:effectLst>
            <a:softEdge rad="127000"/>
          </a:effectLst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ru-RU" sz="4800" b="1" dirty="0" smtClean="0">
                <a:ea typeface="+mn-ea"/>
                <a:cs typeface="+mn-cs"/>
              </a:rPr>
              <a:t>Подготовка </a:t>
            </a:r>
            <a:r>
              <a:rPr lang="ru-RU" sz="4800" b="1" dirty="0" smtClean="0">
                <a:ea typeface="+mn-ea"/>
                <a:cs typeface="+mn-cs"/>
              </a:rPr>
              <a:t>к ВПР в 5 классе</a:t>
            </a:r>
            <a:endParaRPr lang="ru-RU" sz="2400" b="1" dirty="0" smtClean="0"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857760"/>
            <a:ext cx="4000528" cy="1428760"/>
          </a:xfrm>
          <a:solidFill>
            <a:schemeClr val="accent4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Презентацию подготовила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 учитель русского языка </a:t>
            </a:r>
          </a:p>
          <a:p>
            <a:pPr algn="l"/>
            <a:r>
              <a:rPr lang="ru-RU" sz="2400" b="1" dirty="0" err="1" smtClean="0">
                <a:solidFill>
                  <a:schemeClr val="tx1"/>
                </a:solidFill>
                <a:latin typeface="+mj-lt"/>
              </a:rPr>
              <a:t>Чмыхалова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 М.А.</a:t>
            </a:r>
          </a:p>
        </p:txBody>
      </p:sp>
      <p:pic>
        <p:nvPicPr>
          <p:cNvPr id="1029" name="Picture 5" descr="C:\Users\user20013\Downloads\изображение_2023-04-17_194932243.png"/>
          <p:cNvPicPr>
            <a:picLocks noChangeAspect="1" noChangeArrowheads="1"/>
          </p:cNvPicPr>
          <p:nvPr/>
        </p:nvPicPr>
        <p:blipFill>
          <a:blip r:embed="rId3" cstate="print"/>
          <a:srcRect l="18343" t="7133" r="22554"/>
          <a:stretch>
            <a:fillRect/>
          </a:stretch>
        </p:blipFill>
        <p:spPr bwMode="auto">
          <a:xfrm rot="20828384">
            <a:off x="6223943" y="3278342"/>
            <a:ext cx="2255196" cy="35434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86050" y="6357958"/>
            <a:ext cx="3912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/>
              <a:t>г. Петропавловск-Камчатский, 2023 г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142852"/>
            <a:ext cx="7566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Муниципальное автономное общеобразовательное учреждение «Средняя школа № 28 имени Г.Ф. </a:t>
            </a:r>
            <a:r>
              <a:rPr lang="ru-RU" b="1" dirty="0" err="1" smtClean="0"/>
              <a:t>Кирдищева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справка 4">
            <a:hlinkClick r:id="" action="ppaction://noaction" highlightClick="1"/>
          </p:cNvPr>
          <p:cNvSpPr/>
          <p:nvPr/>
        </p:nvSpPr>
        <p:spPr>
          <a:xfrm>
            <a:off x="107504" y="6093296"/>
            <a:ext cx="576064" cy="576064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2852"/>
            <a:ext cx="523412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Морфемный разбор</a:t>
            </a:r>
            <a:endParaRPr lang="ru-RU" sz="4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7523" y="2916129"/>
            <a:ext cx="67460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МЕЖПЛАНЕТНЫЙ</a:t>
            </a:r>
            <a:endParaRPr lang="ru-RU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509120"/>
            <a:ext cx="3168352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План морфемного разбора: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обозначить часть речи;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выделить окончание;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основу слова;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корень;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суффиксы и приставки</a:t>
            </a:r>
            <a:endParaRPr lang="ru-RU" dirty="0"/>
          </a:p>
        </p:txBody>
      </p:sp>
      <p:sp>
        <p:nvSpPr>
          <p:cNvPr id="8" name="СУЩ"/>
          <p:cNvSpPr/>
          <p:nvPr/>
        </p:nvSpPr>
        <p:spPr>
          <a:xfrm>
            <a:off x="3821901" y="1943585"/>
            <a:ext cx="1357322" cy="4286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Сущ.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0" name="ПРИЛ"/>
          <p:cNvSpPr/>
          <p:nvPr/>
        </p:nvSpPr>
        <p:spPr>
          <a:xfrm>
            <a:off x="3821901" y="1943585"/>
            <a:ext cx="1357322" cy="4286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Прил.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1" name="Числит"/>
          <p:cNvSpPr/>
          <p:nvPr/>
        </p:nvSpPr>
        <p:spPr>
          <a:xfrm>
            <a:off x="3821901" y="1943585"/>
            <a:ext cx="1357322" cy="4286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Числит.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2" name="ПРИЧ"/>
          <p:cNvSpPr/>
          <p:nvPr/>
        </p:nvSpPr>
        <p:spPr>
          <a:xfrm>
            <a:off x="3821901" y="1943585"/>
            <a:ext cx="1357322" cy="4286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tx1"/>
                </a:solidFill>
              </a:rPr>
              <a:t>Прич</a:t>
            </a:r>
            <a:r>
              <a:rPr lang="ru-RU" b="1" i="1" dirty="0" smtClean="0">
                <a:solidFill>
                  <a:schemeClr val="tx1"/>
                </a:solidFill>
              </a:rPr>
              <a:t>.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3" name="Пусой квадратик"/>
          <p:cNvSpPr/>
          <p:nvPr/>
        </p:nvSpPr>
        <p:spPr>
          <a:xfrm>
            <a:off x="3821901" y="1943585"/>
            <a:ext cx="1357322" cy="4286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tx1"/>
                </a:solidFill>
              </a:rPr>
              <a:t>Ч.р</a:t>
            </a:r>
            <a:r>
              <a:rPr lang="ru-RU" b="1" i="1" dirty="0" smtClean="0">
                <a:solidFill>
                  <a:schemeClr val="tx1"/>
                </a:solidFill>
              </a:rPr>
              <a:t>.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4" name="Крест для подсказки"/>
          <p:cNvSpPr/>
          <p:nvPr/>
        </p:nvSpPr>
        <p:spPr>
          <a:xfrm>
            <a:off x="3290438" y="4517522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01090" y="6093296"/>
            <a:ext cx="566508" cy="576064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кончание"/>
          <p:cNvSpPr/>
          <p:nvPr/>
        </p:nvSpPr>
        <p:spPr>
          <a:xfrm>
            <a:off x="6598212" y="2799173"/>
            <a:ext cx="1273470" cy="1116848"/>
          </a:xfrm>
          <a:prstGeom prst="rect">
            <a:avLst/>
          </a:prstGeom>
          <a:solidFill>
            <a:schemeClr val="tx1">
              <a:alpha val="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снова"/>
          <p:cNvSpPr/>
          <p:nvPr/>
        </p:nvSpPr>
        <p:spPr>
          <a:xfrm rot="5400000">
            <a:off x="3769131" y="1385359"/>
            <a:ext cx="360040" cy="5184576"/>
          </a:xfrm>
          <a:prstGeom prst="rightBracket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Корень"/>
          <p:cNvSpPr/>
          <p:nvPr/>
        </p:nvSpPr>
        <p:spPr>
          <a:xfrm rot="19684936">
            <a:off x="2409340" y="2567130"/>
            <a:ext cx="3828069" cy="3181075"/>
          </a:xfrm>
          <a:prstGeom prst="arc">
            <a:avLst>
              <a:gd name="adj1" fmla="val 15037356"/>
              <a:gd name="adj2" fmla="val 0"/>
            </a:avLst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иставка 17"/>
          <p:cNvSpPr/>
          <p:nvPr/>
        </p:nvSpPr>
        <p:spPr>
          <a:xfrm flipH="1">
            <a:off x="1259632" y="2667741"/>
            <a:ext cx="1813342" cy="432528"/>
          </a:xfrm>
          <a:prstGeom prst="halfFrame">
            <a:avLst>
              <a:gd name="adj1" fmla="val 0"/>
              <a:gd name="adj2" fmla="val 0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уффикс"/>
          <p:cNvSpPr/>
          <p:nvPr/>
        </p:nvSpPr>
        <p:spPr>
          <a:xfrm rot="18785282" flipH="1">
            <a:off x="6100995" y="2909161"/>
            <a:ext cx="351610" cy="395844"/>
          </a:xfrm>
          <a:prstGeom prst="halfFrame">
            <a:avLst>
              <a:gd name="adj1" fmla="val 0"/>
              <a:gd name="adj2" fmla="val 0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Кнопка ФЛЕКСия"/>
          <p:cNvSpPr/>
          <p:nvPr/>
        </p:nvSpPr>
        <p:spPr>
          <a:xfrm>
            <a:off x="6683900" y="4648969"/>
            <a:ext cx="1584176" cy="2855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Флексия</a:t>
            </a:r>
            <a:endParaRPr lang="ru-RU" dirty="0"/>
          </a:p>
        </p:txBody>
      </p:sp>
      <p:pic>
        <p:nvPicPr>
          <p:cNvPr id="21" name="Карандашик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4977" y="1709985"/>
            <a:ext cx="1096516" cy="1096516"/>
          </a:xfrm>
          <a:prstGeom prst="rect">
            <a:avLst/>
          </a:prstGeom>
        </p:spPr>
      </p:pic>
      <p:sp>
        <p:nvSpPr>
          <p:cNvPr id="23" name="Кнопка основа"/>
          <p:cNvSpPr/>
          <p:nvPr/>
        </p:nvSpPr>
        <p:spPr>
          <a:xfrm>
            <a:off x="6683900" y="5093080"/>
            <a:ext cx="1584176" cy="2855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Основа</a:t>
            </a:r>
            <a:endParaRPr lang="ru-RU" dirty="0"/>
          </a:p>
        </p:txBody>
      </p:sp>
      <p:sp>
        <p:nvSpPr>
          <p:cNvPr id="24" name="Кнопка корень"/>
          <p:cNvSpPr/>
          <p:nvPr/>
        </p:nvSpPr>
        <p:spPr>
          <a:xfrm>
            <a:off x="6683900" y="5491388"/>
            <a:ext cx="1584176" cy="2855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Корень</a:t>
            </a:r>
            <a:endParaRPr lang="ru-RU" dirty="0"/>
          </a:p>
        </p:txBody>
      </p:sp>
      <p:sp>
        <p:nvSpPr>
          <p:cNvPr id="25" name="Кнопка приставка"/>
          <p:cNvSpPr/>
          <p:nvPr/>
        </p:nvSpPr>
        <p:spPr>
          <a:xfrm>
            <a:off x="6683900" y="5907789"/>
            <a:ext cx="1584176" cy="2855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Приставка</a:t>
            </a:r>
            <a:endParaRPr lang="ru-RU" dirty="0"/>
          </a:p>
        </p:txBody>
      </p:sp>
      <p:sp>
        <p:nvSpPr>
          <p:cNvPr id="26" name="Кнопка суффикс"/>
          <p:cNvSpPr/>
          <p:nvPr/>
        </p:nvSpPr>
        <p:spPr>
          <a:xfrm>
            <a:off x="6683900" y="6300859"/>
            <a:ext cx="1584176" cy="2855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Суффикс</a:t>
            </a:r>
            <a:endParaRPr lang="ru-RU" dirty="0"/>
          </a:p>
        </p:txBody>
      </p:sp>
      <p:pic>
        <p:nvPicPr>
          <p:cNvPr id="27" name="Карандашик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587" y="2701110"/>
            <a:ext cx="1096516" cy="1096516"/>
          </a:xfrm>
          <a:prstGeom prst="rect">
            <a:avLst/>
          </a:prstGeom>
        </p:spPr>
      </p:pic>
      <p:pic>
        <p:nvPicPr>
          <p:cNvPr id="28" name="Карандашик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7698" y="1959533"/>
            <a:ext cx="1096516" cy="1096516"/>
          </a:xfrm>
          <a:prstGeom prst="rect">
            <a:avLst/>
          </a:prstGeom>
        </p:spPr>
      </p:pic>
      <p:pic>
        <p:nvPicPr>
          <p:cNvPr id="29" name="Карандашик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7990" y="1648383"/>
            <a:ext cx="1096516" cy="1096516"/>
          </a:xfrm>
          <a:prstGeom prst="rect">
            <a:avLst/>
          </a:prstGeom>
        </p:spPr>
      </p:pic>
      <p:pic>
        <p:nvPicPr>
          <p:cNvPr id="30" name="Карандашик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2930" y="1957272"/>
            <a:ext cx="1096516" cy="109651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98784" y="5792386"/>
            <a:ext cx="316835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Окончание (флексия) есть только у изменяемых частей речи.</a:t>
            </a:r>
            <a:endParaRPr lang="ru-RU" dirty="0"/>
          </a:p>
        </p:txBody>
      </p:sp>
      <p:sp>
        <p:nvSpPr>
          <p:cNvPr id="32" name="Крест для подсказки 2"/>
          <p:cNvSpPr/>
          <p:nvPr/>
        </p:nvSpPr>
        <p:spPr>
          <a:xfrm>
            <a:off x="4676741" y="5792386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сведения 32">
            <a:hlinkClick r:id="" action="ppaction://noaction" highlightClick="1"/>
          </p:cNvPr>
          <p:cNvSpPr/>
          <p:nvPr/>
        </p:nvSpPr>
        <p:spPr>
          <a:xfrm>
            <a:off x="1299203" y="6310244"/>
            <a:ext cx="348133" cy="360040"/>
          </a:xfrm>
          <a:prstGeom prst="actionButtonInformat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08021 0.00463 L 0.08177 0.18264 L -0.04931 0.18797 L -0.05347 0.01922 L 0.01128 0.00463 L 0.01128 0.0051 " pathEditMode="relative" rAng="0" ptsTypes="AAAAAAA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39 L 0.53246 0.0210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5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-0.04 C 0.081 -0.049 0.102 -0.054 0.124 -0.054 C 0.149 -0.054 0.169 -0.049 0.183 -0.04 L 0.25 0 E" pathEditMode="relative" ptsTypes="">
                                      <p:cBhvr>
                                        <p:cTn id="1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 -0.00648 L -0.16875 -0.0018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92593E-6 L 8.33333E-7 -5.92593E-6 C 0.00642 -0.0007 0.01302 -0.00093 0.01961 -0.00209 C 0.03836 -0.00487 0.0026 -0.00348 0.0309 -0.00579 C 0.03611 -0.00626 0.04132 -0.00579 0.04652 -0.00579 L 0.04652 -0.00579 " pathEditMode="relative" ptsTypes="AAAAAA">
                                      <p:cBhvr>
                                        <p:cTn id="1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358214" y="6215082"/>
            <a:ext cx="642942" cy="500066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500042"/>
            <a:ext cx="8429684" cy="642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5787629" algn="l"/>
              </a:tabLst>
            </a:pPr>
            <a:r>
              <a:rPr lang="ru-RU" sz="2400" b="1" i="1" dirty="0" smtClean="0"/>
              <a:t>      Найдите предложение с обращением:</a:t>
            </a:r>
            <a:endParaRPr lang="ru-RU" sz="2400" b="1" i="1" dirty="0"/>
          </a:p>
        </p:txBody>
      </p:sp>
      <p:sp>
        <p:nvSpPr>
          <p:cNvPr id="8" name="2"/>
          <p:cNvSpPr txBox="1"/>
          <p:nvPr/>
        </p:nvSpPr>
        <p:spPr>
          <a:xfrm>
            <a:off x="500034" y="3429000"/>
            <a:ext cx="400052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3200" b="1" dirty="0" smtClean="0">
                <a:solidFill>
                  <a:prstClr val="black"/>
                </a:solidFill>
              </a:rPr>
              <a:t>Сегодня на уроке мы узнали о Валентине Терешковой.</a:t>
            </a:r>
          </a:p>
        </p:txBody>
      </p:sp>
      <p:sp>
        <p:nvSpPr>
          <p:cNvPr id="9" name="1"/>
          <p:cNvSpPr txBox="1"/>
          <p:nvPr/>
        </p:nvSpPr>
        <p:spPr>
          <a:xfrm>
            <a:off x="500034" y="1571613"/>
            <a:ext cx="400052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3200" b="1" dirty="0" smtClean="0">
                <a:solidFill>
                  <a:prstClr val="black"/>
                </a:solidFill>
              </a:rPr>
              <a:t>Возьми-ка новые краски и нарисуй космос.</a:t>
            </a:r>
          </a:p>
        </p:txBody>
      </p:sp>
      <p:sp>
        <p:nvSpPr>
          <p:cNvPr id="10" name="3"/>
          <p:cNvSpPr/>
          <p:nvPr/>
        </p:nvSpPr>
        <p:spPr>
          <a:xfrm>
            <a:off x="4714876" y="3429000"/>
            <a:ext cx="392909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3200" b="1" dirty="0" smtClean="0">
                <a:solidFill>
                  <a:prstClr val="black"/>
                </a:solidFill>
              </a:rPr>
              <a:t>Вася много читает энциклопедий о космических телах.</a:t>
            </a:r>
          </a:p>
        </p:txBody>
      </p:sp>
      <p:sp>
        <p:nvSpPr>
          <p:cNvPr id="11" name="Управляющая кнопка: справка 10">
            <a:hlinkClick r:id="" action="ppaction://noaction" highlightClick="1"/>
          </p:cNvPr>
          <p:cNvSpPr/>
          <p:nvPr/>
        </p:nvSpPr>
        <p:spPr>
          <a:xfrm>
            <a:off x="285720" y="6143644"/>
            <a:ext cx="714380" cy="571504"/>
          </a:xfrm>
          <a:prstGeom prst="actionButtonHelp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214414" y="4429132"/>
            <a:ext cx="3857652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Обращение</a:t>
            </a:r>
            <a:r>
              <a:rPr lang="ru-RU" dirty="0" smtClean="0"/>
              <a:t> – это слово или сочетание слов, которые называют того, к кому обращаются с речью. На письме выделяется запятыми или восклицательным знаком: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Космонавт</a:t>
            </a:r>
            <a:r>
              <a:rPr lang="ru-RU" b="1" i="1" dirty="0" smtClean="0"/>
              <a:t>, зачем же ты стремишься к звёздам?</a:t>
            </a:r>
          </a:p>
        </p:txBody>
      </p:sp>
      <p:sp>
        <p:nvSpPr>
          <p:cNvPr id="13" name="Крест для подсказки"/>
          <p:cNvSpPr/>
          <p:nvPr/>
        </p:nvSpPr>
        <p:spPr>
          <a:xfrm>
            <a:off x="4714876" y="4429132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"/>
          <p:cNvSpPr txBox="1"/>
          <p:nvPr/>
        </p:nvSpPr>
        <p:spPr>
          <a:xfrm>
            <a:off x="4714876" y="1571612"/>
            <a:ext cx="400052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3200" b="1" dirty="0" smtClean="0">
                <a:solidFill>
                  <a:prstClr val="black"/>
                </a:solidFill>
              </a:rPr>
              <a:t>Космонавт зачем же ты так стремишься к звёздам?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286776" y="6000768"/>
            <a:ext cx="714348" cy="714380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ущ"/>
          <p:cNvSpPr/>
          <p:nvPr/>
        </p:nvSpPr>
        <p:spPr>
          <a:xfrm>
            <a:off x="428596" y="3000372"/>
            <a:ext cx="2643206" cy="50006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Имя существительное</a:t>
            </a:r>
            <a:endParaRPr lang="ru-RU" b="1" dirty="0"/>
          </a:p>
        </p:txBody>
      </p:sp>
      <p:sp>
        <p:nvSpPr>
          <p:cNvPr id="6" name="Прил"/>
          <p:cNvSpPr/>
          <p:nvPr/>
        </p:nvSpPr>
        <p:spPr>
          <a:xfrm>
            <a:off x="428596" y="3643314"/>
            <a:ext cx="2643206" cy="50006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Имя прилагательное</a:t>
            </a:r>
            <a:endParaRPr lang="ru-RU" b="1" dirty="0"/>
          </a:p>
        </p:txBody>
      </p:sp>
      <p:sp>
        <p:nvSpPr>
          <p:cNvPr id="9" name="Местоим"/>
          <p:cNvSpPr/>
          <p:nvPr/>
        </p:nvSpPr>
        <p:spPr>
          <a:xfrm>
            <a:off x="428596" y="4929198"/>
            <a:ext cx="2643206" cy="50006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Местоимение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214554"/>
            <a:ext cx="1714512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Солнечные</a:t>
            </a:r>
            <a:endParaRPr lang="ru-RU" sz="2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285984" y="2214554"/>
            <a:ext cx="1357322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лучи</a:t>
            </a:r>
            <a:endParaRPr lang="ru-RU" sz="2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643306" y="2214554"/>
            <a:ext cx="1714512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проходили</a:t>
            </a:r>
            <a:endParaRPr lang="ru-RU" sz="24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357818" y="2214554"/>
            <a:ext cx="1285884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сквозь</a:t>
            </a:r>
            <a:endParaRPr lang="ru-RU" sz="24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643702" y="2214554"/>
            <a:ext cx="1776426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атмосферу.</a:t>
            </a:r>
            <a:endParaRPr lang="ru-RU" sz="2400" b="1" dirty="0"/>
          </a:p>
        </p:txBody>
      </p:sp>
      <p:sp>
        <p:nvSpPr>
          <p:cNvPr id="26" name="Сущ"/>
          <p:cNvSpPr/>
          <p:nvPr/>
        </p:nvSpPr>
        <p:spPr>
          <a:xfrm>
            <a:off x="1000100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Сущ.</a:t>
            </a:r>
            <a:endParaRPr lang="ru-RU" b="1" dirty="0"/>
          </a:p>
        </p:txBody>
      </p:sp>
      <p:sp>
        <p:nvSpPr>
          <p:cNvPr id="27" name="Прилаг"/>
          <p:cNvSpPr/>
          <p:nvPr/>
        </p:nvSpPr>
        <p:spPr>
          <a:xfrm>
            <a:off x="1000100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Прич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28" name="Местоимение"/>
          <p:cNvSpPr/>
          <p:nvPr/>
        </p:nvSpPr>
        <p:spPr>
          <a:xfrm>
            <a:off x="1000100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Прил.</a:t>
            </a:r>
            <a:endParaRPr lang="ru-RU" b="1" dirty="0"/>
          </a:p>
        </p:txBody>
      </p:sp>
      <p:sp>
        <p:nvSpPr>
          <p:cNvPr id="29" name="Часть речи"/>
          <p:cNvSpPr/>
          <p:nvPr/>
        </p:nvSpPr>
        <p:spPr>
          <a:xfrm>
            <a:off x="1000100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Мест.</a:t>
            </a:r>
            <a:endParaRPr lang="ru-RU" b="1" dirty="0"/>
          </a:p>
        </p:txBody>
      </p:sp>
      <p:sp>
        <p:nvSpPr>
          <p:cNvPr id="32" name="Сущ"/>
          <p:cNvSpPr/>
          <p:nvPr/>
        </p:nvSpPr>
        <p:spPr>
          <a:xfrm>
            <a:off x="2500298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Сущ.</a:t>
            </a:r>
            <a:endParaRPr lang="ru-RU" b="1" dirty="0"/>
          </a:p>
        </p:txBody>
      </p:sp>
      <p:sp>
        <p:nvSpPr>
          <p:cNvPr id="33" name="Прилаг"/>
          <p:cNvSpPr/>
          <p:nvPr/>
        </p:nvSpPr>
        <p:spPr>
          <a:xfrm>
            <a:off x="2500298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Прич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4" name="Местоимение"/>
          <p:cNvSpPr/>
          <p:nvPr/>
        </p:nvSpPr>
        <p:spPr>
          <a:xfrm>
            <a:off x="2500298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Прил.</a:t>
            </a:r>
            <a:endParaRPr lang="ru-RU" b="1" dirty="0"/>
          </a:p>
        </p:txBody>
      </p:sp>
      <p:sp>
        <p:nvSpPr>
          <p:cNvPr id="35" name="Часть речи"/>
          <p:cNvSpPr/>
          <p:nvPr/>
        </p:nvSpPr>
        <p:spPr>
          <a:xfrm>
            <a:off x="2500298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Союз </a:t>
            </a:r>
            <a:endParaRPr lang="ru-RU" b="1" dirty="0"/>
          </a:p>
        </p:txBody>
      </p:sp>
      <p:sp>
        <p:nvSpPr>
          <p:cNvPr id="36" name="Сущ"/>
          <p:cNvSpPr/>
          <p:nvPr/>
        </p:nvSpPr>
        <p:spPr>
          <a:xfrm>
            <a:off x="4071934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Глаг.</a:t>
            </a:r>
            <a:endParaRPr lang="ru-RU" b="1" dirty="0"/>
          </a:p>
        </p:txBody>
      </p:sp>
      <p:sp>
        <p:nvSpPr>
          <p:cNvPr id="37" name="Прилаг"/>
          <p:cNvSpPr/>
          <p:nvPr/>
        </p:nvSpPr>
        <p:spPr>
          <a:xfrm>
            <a:off x="4071934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Прич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8" name="Местоимение"/>
          <p:cNvSpPr/>
          <p:nvPr/>
        </p:nvSpPr>
        <p:spPr>
          <a:xfrm>
            <a:off x="4071934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Нареч.</a:t>
            </a:r>
            <a:endParaRPr lang="ru-RU" b="1" dirty="0"/>
          </a:p>
        </p:txBody>
      </p:sp>
      <p:sp>
        <p:nvSpPr>
          <p:cNvPr id="39" name="Часть речи"/>
          <p:cNvSpPr/>
          <p:nvPr/>
        </p:nvSpPr>
        <p:spPr>
          <a:xfrm>
            <a:off x="4071934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Мест.</a:t>
            </a:r>
            <a:endParaRPr lang="ru-RU" b="1" dirty="0"/>
          </a:p>
        </p:txBody>
      </p:sp>
      <p:sp>
        <p:nvSpPr>
          <p:cNvPr id="40" name="Сущ"/>
          <p:cNvSpPr/>
          <p:nvPr/>
        </p:nvSpPr>
        <p:spPr>
          <a:xfrm>
            <a:off x="5500694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Сущ.</a:t>
            </a:r>
            <a:endParaRPr lang="ru-RU" b="1" dirty="0"/>
          </a:p>
        </p:txBody>
      </p:sp>
      <p:sp>
        <p:nvSpPr>
          <p:cNvPr id="41" name="Прилаг"/>
          <p:cNvSpPr/>
          <p:nvPr/>
        </p:nvSpPr>
        <p:spPr>
          <a:xfrm>
            <a:off x="5500694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Пред.</a:t>
            </a:r>
            <a:endParaRPr lang="ru-RU" b="1" dirty="0"/>
          </a:p>
        </p:txBody>
      </p:sp>
      <p:sp>
        <p:nvSpPr>
          <p:cNvPr id="42" name="Местоимение"/>
          <p:cNvSpPr/>
          <p:nvPr/>
        </p:nvSpPr>
        <p:spPr>
          <a:xfrm>
            <a:off x="5500694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Союз</a:t>
            </a:r>
            <a:endParaRPr lang="ru-RU" b="1" dirty="0"/>
          </a:p>
        </p:txBody>
      </p:sp>
      <p:sp>
        <p:nvSpPr>
          <p:cNvPr id="43" name="Часть речи"/>
          <p:cNvSpPr/>
          <p:nvPr/>
        </p:nvSpPr>
        <p:spPr>
          <a:xfrm>
            <a:off x="5500694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Част.</a:t>
            </a:r>
            <a:endParaRPr lang="ru-RU" b="1" dirty="0"/>
          </a:p>
        </p:txBody>
      </p:sp>
      <p:sp>
        <p:nvSpPr>
          <p:cNvPr id="44" name="Сущ"/>
          <p:cNvSpPr/>
          <p:nvPr/>
        </p:nvSpPr>
        <p:spPr>
          <a:xfrm>
            <a:off x="7072330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Сущ.</a:t>
            </a:r>
            <a:endParaRPr lang="ru-RU" b="1" dirty="0"/>
          </a:p>
        </p:txBody>
      </p:sp>
      <p:sp>
        <p:nvSpPr>
          <p:cNvPr id="45" name="Прилаг"/>
          <p:cNvSpPr/>
          <p:nvPr/>
        </p:nvSpPr>
        <p:spPr>
          <a:xfrm>
            <a:off x="7072330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Прич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46" name="Местоимение"/>
          <p:cNvSpPr/>
          <p:nvPr/>
        </p:nvSpPr>
        <p:spPr>
          <a:xfrm>
            <a:off x="7072330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Союз</a:t>
            </a:r>
            <a:endParaRPr lang="ru-RU" b="1" dirty="0"/>
          </a:p>
        </p:txBody>
      </p:sp>
      <p:sp>
        <p:nvSpPr>
          <p:cNvPr id="47" name="Часть речи"/>
          <p:cNvSpPr/>
          <p:nvPr/>
        </p:nvSpPr>
        <p:spPr>
          <a:xfrm>
            <a:off x="7072330" y="1714488"/>
            <a:ext cx="928694" cy="5834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Межд.</a:t>
            </a:r>
            <a:endParaRPr lang="ru-RU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57158" y="285728"/>
            <a:ext cx="8429684" cy="1285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5787629" algn="l"/>
              </a:tabLst>
            </a:pPr>
            <a:r>
              <a:rPr lang="ru-RU" sz="2400" b="1" i="1" dirty="0" smtClean="0"/>
              <a:t>      </a:t>
            </a:r>
            <a:r>
              <a:rPr lang="ru-RU" sz="2400" b="1" i="1" dirty="0" smtClean="0">
                <a:solidFill>
                  <a:schemeClr val="tx1"/>
                </a:solidFill>
              </a:rPr>
              <a:t>Над каждым словом укажите, какой частью речи оно является. Ниже выберите те части речи, которые в предложении не встретились.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50" name="Сущ"/>
          <p:cNvSpPr/>
          <p:nvPr/>
        </p:nvSpPr>
        <p:spPr>
          <a:xfrm>
            <a:off x="3143240" y="3000372"/>
            <a:ext cx="2643206" cy="50006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Глагол</a:t>
            </a:r>
            <a:endParaRPr lang="ru-RU" b="1" dirty="0"/>
          </a:p>
        </p:txBody>
      </p:sp>
      <p:sp>
        <p:nvSpPr>
          <p:cNvPr id="51" name="Местоим"/>
          <p:cNvSpPr/>
          <p:nvPr/>
        </p:nvSpPr>
        <p:spPr>
          <a:xfrm>
            <a:off x="6000760" y="3929066"/>
            <a:ext cx="2643206" cy="50006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Союз</a:t>
            </a:r>
            <a:endParaRPr lang="ru-RU" b="1" dirty="0"/>
          </a:p>
        </p:txBody>
      </p:sp>
      <p:sp>
        <p:nvSpPr>
          <p:cNvPr id="52" name="Местоим"/>
          <p:cNvSpPr/>
          <p:nvPr/>
        </p:nvSpPr>
        <p:spPr>
          <a:xfrm>
            <a:off x="6000760" y="4572008"/>
            <a:ext cx="2643206" cy="50006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Частица</a:t>
            </a:r>
            <a:endParaRPr lang="ru-RU" b="1" dirty="0"/>
          </a:p>
        </p:txBody>
      </p:sp>
      <p:sp>
        <p:nvSpPr>
          <p:cNvPr id="53" name="Сущ"/>
          <p:cNvSpPr/>
          <p:nvPr/>
        </p:nvSpPr>
        <p:spPr>
          <a:xfrm>
            <a:off x="6000760" y="3286124"/>
            <a:ext cx="2643206" cy="50006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Предлог</a:t>
            </a:r>
            <a:endParaRPr lang="ru-RU" b="1" dirty="0"/>
          </a:p>
        </p:txBody>
      </p:sp>
      <p:sp>
        <p:nvSpPr>
          <p:cNvPr id="54" name="Местоим"/>
          <p:cNvSpPr/>
          <p:nvPr/>
        </p:nvSpPr>
        <p:spPr>
          <a:xfrm>
            <a:off x="1785918" y="5643578"/>
            <a:ext cx="2643206" cy="50006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Звукоподражание</a:t>
            </a:r>
            <a:endParaRPr lang="ru-RU" b="1" dirty="0"/>
          </a:p>
        </p:txBody>
      </p:sp>
      <p:sp>
        <p:nvSpPr>
          <p:cNvPr id="55" name="Местоим"/>
          <p:cNvSpPr/>
          <p:nvPr/>
        </p:nvSpPr>
        <p:spPr>
          <a:xfrm>
            <a:off x="4786314" y="5643578"/>
            <a:ext cx="2643206" cy="50006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Междометие</a:t>
            </a:r>
            <a:endParaRPr lang="ru-RU" b="1" dirty="0"/>
          </a:p>
        </p:txBody>
      </p:sp>
      <p:sp>
        <p:nvSpPr>
          <p:cNvPr id="56" name="Местоим"/>
          <p:cNvSpPr/>
          <p:nvPr/>
        </p:nvSpPr>
        <p:spPr>
          <a:xfrm>
            <a:off x="428596" y="4286256"/>
            <a:ext cx="2643206" cy="50006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Имя числительное</a:t>
            </a:r>
            <a:endParaRPr lang="ru-RU" b="1" dirty="0"/>
          </a:p>
        </p:txBody>
      </p:sp>
      <p:sp>
        <p:nvSpPr>
          <p:cNvPr id="57" name="Местоим"/>
          <p:cNvSpPr/>
          <p:nvPr/>
        </p:nvSpPr>
        <p:spPr>
          <a:xfrm>
            <a:off x="3143240" y="3643314"/>
            <a:ext cx="2643206" cy="50006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Наречие</a:t>
            </a:r>
            <a:endParaRPr lang="ru-RU" b="1" dirty="0"/>
          </a:p>
        </p:txBody>
      </p:sp>
      <p:sp>
        <p:nvSpPr>
          <p:cNvPr id="58" name="Местоим"/>
          <p:cNvSpPr/>
          <p:nvPr/>
        </p:nvSpPr>
        <p:spPr>
          <a:xfrm>
            <a:off x="3143240" y="4286256"/>
            <a:ext cx="2643206" cy="50006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Причастие</a:t>
            </a:r>
            <a:endParaRPr lang="ru-RU" b="1" dirty="0"/>
          </a:p>
        </p:txBody>
      </p:sp>
      <p:sp>
        <p:nvSpPr>
          <p:cNvPr id="60" name="Местоим"/>
          <p:cNvSpPr/>
          <p:nvPr/>
        </p:nvSpPr>
        <p:spPr>
          <a:xfrm>
            <a:off x="3143240" y="4929198"/>
            <a:ext cx="2643206" cy="50006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Деепричастие</a:t>
            </a:r>
            <a:endParaRPr lang="ru-RU" b="1" dirty="0"/>
          </a:p>
        </p:txBody>
      </p:sp>
      <p:sp>
        <p:nvSpPr>
          <p:cNvPr id="61" name="Управляющая кнопка: справка 60">
            <a:hlinkClick r:id="" action="ppaction://noaction" highlightClick="1"/>
          </p:cNvPr>
          <p:cNvSpPr/>
          <p:nvPr/>
        </p:nvSpPr>
        <p:spPr>
          <a:xfrm>
            <a:off x="285720" y="6000768"/>
            <a:ext cx="714380" cy="714380"/>
          </a:xfrm>
          <a:prstGeom prst="actionButtonHelp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1214414" y="3143248"/>
            <a:ext cx="535785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Рассуждения:</a:t>
            </a:r>
          </a:p>
          <a:p>
            <a:r>
              <a:rPr lang="ru-RU" b="1" i="1" dirty="0" smtClean="0"/>
              <a:t>солнечные </a:t>
            </a:r>
            <a:r>
              <a:rPr lang="ru-RU" dirty="0" smtClean="0"/>
              <a:t>– прил. (отвечает на вопрос </a:t>
            </a:r>
            <a:r>
              <a:rPr lang="ru-RU" i="1" dirty="0" smtClean="0"/>
              <a:t>какие?</a:t>
            </a:r>
            <a:r>
              <a:rPr lang="ru-RU" dirty="0" smtClean="0"/>
              <a:t> и обозначает признак предмета);</a:t>
            </a:r>
          </a:p>
          <a:p>
            <a:r>
              <a:rPr lang="ru-RU" b="1" i="1" dirty="0" smtClean="0"/>
              <a:t>лучи </a:t>
            </a:r>
            <a:r>
              <a:rPr lang="ru-RU" dirty="0" smtClean="0"/>
              <a:t>– сущ. (отвечает на вопрос </a:t>
            </a:r>
            <a:r>
              <a:rPr lang="ru-RU" i="1" dirty="0" smtClean="0"/>
              <a:t>что?</a:t>
            </a:r>
            <a:r>
              <a:rPr lang="ru-RU" dirty="0" smtClean="0"/>
              <a:t> и обозначает предмет);</a:t>
            </a:r>
          </a:p>
          <a:p>
            <a:r>
              <a:rPr lang="ru-RU" b="1" i="1" dirty="0" smtClean="0"/>
              <a:t>проходили </a:t>
            </a:r>
            <a:r>
              <a:rPr lang="ru-RU" dirty="0" smtClean="0"/>
              <a:t>– гл. (отвечает на вопрос </a:t>
            </a:r>
            <a:r>
              <a:rPr lang="ru-RU" i="1" dirty="0" smtClean="0"/>
              <a:t>что делали? </a:t>
            </a:r>
            <a:r>
              <a:rPr lang="ru-RU" dirty="0" smtClean="0"/>
              <a:t>и обозначает действие предмета);</a:t>
            </a:r>
          </a:p>
          <a:p>
            <a:r>
              <a:rPr lang="ru-RU" b="1" i="1" dirty="0" smtClean="0"/>
              <a:t>с</a:t>
            </a:r>
            <a:r>
              <a:rPr lang="ru-RU" b="1" i="1" dirty="0" smtClean="0"/>
              <a:t>квозь </a:t>
            </a:r>
            <a:r>
              <a:rPr lang="ru-RU" dirty="0" smtClean="0"/>
              <a:t>– предлог (помогает связать глагол и существительное и образовать предложно-падежную форму слова-предмета);</a:t>
            </a:r>
          </a:p>
          <a:p>
            <a:r>
              <a:rPr lang="ru-RU" b="1" i="1" dirty="0" smtClean="0"/>
              <a:t>а</a:t>
            </a:r>
            <a:r>
              <a:rPr lang="ru-RU" b="1" i="1" dirty="0" smtClean="0"/>
              <a:t>тмосферу </a:t>
            </a:r>
            <a:r>
              <a:rPr lang="ru-RU" dirty="0" smtClean="0"/>
              <a:t>– </a:t>
            </a:r>
            <a:r>
              <a:rPr lang="ru-RU" dirty="0" smtClean="0"/>
              <a:t>сущ. (отвечает на </a:t>
            </a:r>
            <a:r>
              <a:rPr lang="ru-RU" dirty="0" smtClean="0"/>
              <a:t>вопрос </a:t>
            </a:r>
            <a:r>
              <a:rPr lang="ru-RU" i="1" dirty="0" smtClean="0"/>
              <a:t>сквозь </a:t>
            </a:r>
            <a:r>
              <a:rPr lang="ru-RU" i="1" dirty="0" smtClean="0"/>
              <a:t>что? </a:t>
            </a:r>
            <a:r>
              <a:rPr lang="ru-RU" dirty="0" smtClean="0"/>
              <a:t>и обозначает предмет</a:t>
            </a:r>
            <a:r>
              <a:rPr lang="ru-RU" dirty="0" smtClean="0"/>
              <a:t>).</a:t>
            </a:r>
            <a:endParaRPr lang="ru-RU" dirty="0" smtClean="0"/>
          </a:p>
        </p:txBody>
      </p:sp>
      <p:sp>
        <p:nvSpPr>
          <p:cNvPr id="63" name="Крест для подсказки"/>
          <p:cNvSpPr/>
          <p:nvPr/>
        </p:nvSpPr>
        <p:spPr>
          <a:xfrm>
            <a:off x="6215074" y="3143248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2" grpId="1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358214" y="6143644"/>
            <a:ext cx="642942" cy="571504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428604"/>
            <a:ext cx="8429684" cy="928694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5787629" algn="l"/>
              </a:tabLst>
            </a:pPr>
            <a:r>
              <a:rPr lang="ru-RU" sz="2400" b="1" i="1" dirty="0" smtClean="0">
                <a:solidFill>
                  <a:schemeClr val="lt1"/>
                </a:solidFill>
              </a:rPr>
              <a:t>      </a:t>
            </a:r>
            <a:r>
              <a:rPr lang="ru-RU" sz="2400" b="1" i="1" dirty="0" smtClean="0">
                <a:solidFill>
                  <a:schemeClr val="tx1"/>
                </a:solidFill>
              </a:rPr>
              <a:t>Выберите предложение, в котором необходимо поставить одну запятую: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7" name="4"/>
          <p:cNvSpPr txBox="1"/>
          <p:nvPr/>
        </p:nvSpPr>
        <p:spPr>
          <a:xfrm>
            <a:off x="357158" y="3552439"/>
            <a:ext cx="8429685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2700" b="1" dirty="0" smtClean="0">
                <a:solidFill>
                  <a:prstClr val="black"/>
                </a:solidFill>
              </a:rPr>
              <a:t>3) Погасли последние звёздочки и на вершине ели заиграли лучи солнца.</a:t>
            </a:r>
            <a:endParaRPr lang="ru-RU" sz="2700" b="1" dirty="0">
              <a:solidFill>
                <a:prstClr val="black"/>
              </a:solidFill>
            </a:endParaRPr>
          </a:p>
        </p:txBody>
      </p:sp>
      <p:sp>
        <p:nvSpPr>
          <p:cNvPr id="8" name="2"/>
          <p:cNvSpPr txBox="1"/>
          <p:nvPr/>
        </p:nvSpPr>
        <p:spPr>
          <a:xfrm>
            <a:off x="357158" y="2876932"/>
            <a:ext cx="8429684" cy="5078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2700" b="1" dirty="0" smtClean="0">
                <a:solidFill>
                  <a:prstClr val="black"/>
                </a:solidFill>
              </a:rPr>
              <a:t>2) О чём вы ребята узнали в планетарии?</a:t>
            </a:r>
            <a:endParaRPr lang="ru-RU" sz="2700" b="1" dirty="0">
              <a:solidFill>
                <a:prstClr val="black"/>
              </a:solidFill>
            </a:endParaRPr>
          </a:p>
        </p:txBody>
      </p:sp>
      <p:sp>
        <p:nvSpPr>
          <p:cNvPr id="9" name="1"/>
          <p:cNvSpPr txBox="1"/>
          <p:nvPr/>
        </p:nvSpPr>
        <p:spPr>
          <a:xfrm>
            <a:off x="357158" y="1785926"/>
            <a:ext cx="8429684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lvl="0"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2700" b="1" dirty="0" smtClean="0">
                <a:solidFill>
                  <a:prstClr val="black"/>
                </a:solidFill>
              </a:rPr>
              <a:t>1) Он часто представлял себе космос и путешествия по галактикам.</a:t>
            </a:r>
            <a:endParaRPr lang="ru-RU" sz="2700" b="1" dirty="0">
              <a:solidFill>
                <a:prstClr val="black"/>
              </a:solidFill>
            </a:endParaRPr>
          </a:p>
        </p:txBody>
      </p:sp>
      <p:sp>
        <p:nvSpPr>
          <p:cNvPr id="10" name="3"/>
          <p:cNvSpPr/>
          <p:nvPr/>
        </p:nvSpPr>
        <p:spPr>
          <a:xfrm>
            <a:off x="357158" y="4643446"/>
            <a:ext cx="8429684" cy="1338828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lvl="0"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2700" b="1" dirty="0" smtClean="0">
                <a:solidFill>
                  <a:prstClr val="black"/>
                </a:solidFill>
              </a:rPr>
              <a:t>4) Солнечные лучи проходили сквозь атмосферу и отражались от ледяного зеркала в глубины чёрного космоса. </a:t>
            </a:r>
            <a:endParaRPr lang="ru-RU" sz="2700" b="1" dirty="0">
              <a:solidFill>
                <a:prstClr val="black"/>
              </a:solidFill>
            </a:endParaRPr>
          </a:p>
        </p:txBody>
      </p:sp>
      <p:sp>
        <p:nvSpPr>
          <p:cNvPr id="11" name="Управляющая кнопка: справка 10">
            <a:hlinkClick r:id="" action="ppaction://noaction" highlightClick="1"/>
          </p:cNvPr>
          <p:cNvSpPr/>
          <p:nvPr/>
        </p:nvSpPr>
        <p:spPr>
          <a:xfrm>
            <a:off x="285720" y="6143644"/>
            <a:ext cx="714380" cy="571504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0034" y="4214818"/>
            <a:ext cx="8286808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u="sng" dirty="0" smtClean="0"/>
              <a:t>Он</a:t>
            </a:r>
            <a:r>
              <a:rPr lang="ru-RU" dirty="0" smtClean="0"/>
              <a:t> часто </a:t>
            </a:r>
            <a:r>
              <a:rPr lang="ru-RU" u="dbl" dirty="0" smtClean="0"/>
              <a:t>представлял</a:t>
            </a:r>
            <a:r>
              <a:rPr lang="ru-RU" dirty="0" smtClean="0"/>
              <a:t> себе </a:t>
            </a:r>
            <a:r>
              <a:rPr lang="ru-RU" u="dashLong" dirty="0" smtClean="0"/>
              <a:t>космос</a:t>
            </a:r>
            <a:r>
              <a:rPr lang="ru-RU" dirty="0" smtClean="0"/>
              <a:t> и </a:t>
            </a:r>
            <a:r>
              <a:rPr lang="ru-RU" u="dashLong" dirty="0" smtClean="0"/>
              <a:t>путешествия</a:t>
            </a:r>
            <a:r>
              <a:rPr lang="ru-RU" dirty="0" smtClean="0"/>
              <a:t> по галактикам. (Простое, осложнено </a:t>
            </a:r>
            <a:r>
              <a:rPr lang="ru-RU" dirty="0" err="1" smtClean="0"/>
              <a:t>однород</a:t>
            </a:r>
            <a:r>
              <a:rPr lang="ru-RU" dirty="0" smtClean="0"/>
              <a:t>. дополнениями.)</a:t>
            </a:r>
          </a:p>
          <a:p>
            <a:pPr marL="342900" indent="-342900">
              <a:buAutoNum type="arabicParenR"/>
            </a:pPr>
            <a:r>
              <a:rPr lang="ru-RU" dirty="0" smtClean="0"/>
              <a:t>О чём вы, ребята, узнали в планетарии? (Простое, осложнено обращением.)</a:t>
            </a:r>
          </a:p>
          <a:p>
            <a:pPr marL="342900" indent="-342900">
              <a:buAutoNum type="arabicParenR"/>
            </a:pPr>
            <a:r>
              <a:rPr lang="en-US" u="dbl" dirty="0" smtClean="0">
                <a:solidFill>
                  <a:prstClr val="black"/>
                </a:solidFill>
              </a:rPr>
              <a:t>[</a:t>
            </a:r>
            <a:r>
              <a:rPr lang="ru-RU" u="dbl" dirty="0" smtClean="0">
                <a:solidFill>
                  <a:prstClr val="black"/>
                </a:solidFill>
              </a:rPr>
              <a:t>Погасли</a:t>
            </a:r>
            <a:r>
              <a:rPr lang="ru-RU" dirty="0" smtClean="0">
                <a:solidFill>
                  <a:prstClr val="black"/>
                </a:solidFill>
              </a:rPr>
              <a:t> последние </a:t>
            </a:r>
            <a:r>
              <a:rPr lang="ru-RU" u="sng" dirty="0" smtClean="0">
                <a:solidFill>
                  <a:prstClr val="black"/>
                </a:solidFill>
              </a:rPr>
              <a:t>звёздочки</a:t>
            </a:r>
            <a:r>
              <a:rPr lang="en-US" u="sng" dirty="0" smtClean="0">
                <a:solidFill>
                  <a:prstClr val="black"/>
                </a:solidFill>
              </a:rPr>
              <a:t>]</a:t>
            </a:r>
            <a:r>
              <a:rPr lang="ru-RU" dirty="0" smtClean="0">
                <a:solidFill>
                  <a:prstClr val="black"/>
                </a:solidFill>
              </a:rPr>
              <a:t>, и </a:t>
            </a:r>
            <a:r>
              <a:rPr lang="en-US" dirty="0" smtClean="0">
                <a:solidFill>
                  <a:prstClr val="black"/>
                </a:solidFill>
              </a:rPr>
              <a:t>[</a:t>
            </a:r>
            <a:r>
              <a:rPr lang="ru-RU" dirty="0" smtClean="0">
                <a:solidFill>
                  <a:prstClr val="black"/>
                </a:solidFill>
              </a:rPr>
              <a:t>на вершине ели </a:t>
            </a:r>
            <a:r>
              <a:rPr lang="ru-RU" u="dbl" dirty="0" smtClean="0">
                <a:solidFill>
                  <a:prstClr val="black"/>
                </a:solidFill>
              </a:rPr>
              <a:t>заиграли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u="sng" dirty="0" smtClean="0">
                <a:solidFill>
                  <a:prstClr val="black"/>
                </a:solidFill>
              </a:rPr>
              <a:t>лучи</a:t>
            </a:r>
            <a:r>
              <a:rPr lang="ru-RU" dirty="0" smtClean="0">
                <a:solidFill>
                  <a:prstClr val="black"/>
                </a:solidFill>
              </a:rPr>
              <a:t> солнца</a:t>
            </a:r>
            <a:r>
              <a:rPr lang="en-US" dirty="0" smtClean="0">
                <a:solidFill>
                  <a:prstClr val="black"/>
                </a:solidFill>
              </a:rPr>
              <a:t>]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(Сложное, запятая разделяет 2 простых предложения в составе сложного.)</a:t>
            </a:r>
          </a:p>
          <a:p>
            <a:pPr marL="342900" lvl="0" indent="-342900">
              <a:buFontTx/>
              <a:buAutoNum type="arabicParenR"/>
            </a:pPr>
            <a:r>
              <a:rPr lang="ru-RU" dirty="0" smtClean="0">
                <a:solidFill>
                  <a:prstClr val="black"/>
                </a:solidFill>
              </a:rPr>
              <a:t>Солнечные </a:t>
            </a:r>
            <a:r>
              <a:rPr lang="ru-RU" u="sng" dirty="0" smtClean="0">
                <a:solidFill>
                  <a:prstClr val="black"/>
                </a:solidFill>
              </a:rPr>
              <a:t>лучи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u="dbl" dirty="0" smtClean="0">
                <a:solidFill>
                  <a:prstClr val="black"/>
                </a:solidFill>
              </a:rPr>
              <a:t>проходили</a:t>
            </a:r>
            <a:r>
              <a:rPr lang="ru-RU" dirty="0" smtClean="0">
                <a:solidFill>
                  <a:prstClr val="black"/>
                </a:solidFill>
              </a:rPr>
              <a:t> сквозь атмосферу и </a:t>
            </a:r>
            <a:r>
              <a:rPr lang="ru-RU" u="dbl" dirty="0" smtClean="0">
                <a:solidFill>
                  <a:prstClr val="black"/>
                </a:solidFill>
              </a:rPr>
              <a:t>отражались</a:t>
            </a:r>
            <a:r>
              <a:rPr lang="ru-RU" dirty="0" smtClean="0">
                <a:solidFill>
                  <a:prstClr val="black"/>
                </a:solidFill>
              </a:rPr>
              <a:t> от ледяного зеркала в глубины чёрного космоса.  (Простое, осложнено </a:t>
            </a:r>
            <a:r>
              <a:rPr lang="ru-RU" dirty="0" err="1" smtClean="0">
                <a:solidFill>
                  <a:prstClr val="black"/>
                </a:solidFill>
              </a:rPr>
              <a:t>однород</a:t>
            </a:r>
            <a:r>
              <a:rPr lang="ru-RU" dirty="0" smtClean="0">
                <a:solidFill>
                  <a:prstClr val="black"/>
                </a:solidFill>
              </a:rPr>
              <a:t>. Сказуемыми)</a:t>
            </a:r>
            <a:endParaRPr lang="ru-RU" dirty="0" smtClean="0"/>
          </a:p>
        </p:txBody>
      </p:sp>
      <p:sp>
        <p:nvSpPr>
          <p:cNvPr id="13" name="Крест для подсказки"/>
          <p:cNvSpPr/>
          <p:nvPr/>
        </p:nvSpPr>
        <p:spPr>
          <a:xfrm>
            <a:off x="8429652" y="4286256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alphaModFix amt="71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аспеканц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AudioCutter_если_они_и_отправились_знайка4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1643042" y="2285992"/>
            <a:ext cx="304800" cy="304800"/>
          </a:xfrm>
          <a:prstGeom prst="rect">
            <a:avLst/>
          </a:prstGeom>
        </p:spPr>
      </p:pic>
      <p:pic>
        <p:nvPicPr>
          <p:cNvPr id="14" name="AudioCutter_AudioCutter_AudioCutter_НЕЗНАЙКА_НА_ЛУНЕ_2_часть_Сказки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7429520" y="2714620"/>
            <a:ext cx="304800" cy="304800"/>
          </a:xfrm>
          <a:prstGeom prst="rect">
            <a:avLst/>
          </a:prstGeom>
        </p:spPr>
      </p:pic>
      <p:sp>
        <p:nvSpPr>
          <p:cNvPr id="9" name="Картинка 1"/>
          <p:cNvSpPr/>
          <p:nvPr/>
        </p:nvSpPr>
        <p:spPr>
          <a:xfrm>
            <a:off x="214282" y="1571612"/>
            <a:ext cx="2748844" cy="2357454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25035" r="-23777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артинка 2"/>
          <p:cNvSpPr/>
          <p:nvPr/>
        </p:nvSpPr>
        <p:spPr>
          <a:xfrm>
            <a:off x="3214678" y="1571612"/>
            <a:ext cx="2786082" cy="2357454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21493" b="-130344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артинка 3"/>
          <p:cNvSpPr/>
          <p:nvPr/>
        </p:nvSpPr>
        <p:spPr>
          <a:xfrm>
            <a:off x="6215074" y="1571612"/>
            <a:ext cx="2786082" cy="2357454"/>
          </a:xfrm>
          <a:prstGeom prst="roundRect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rId12" action="ppaction://hlinksldjump" highlightClick="1"/>
          </p:cNvPr>
          <p:cNvSpPr/>
          <p:nvPr/>
        </p:nvSpPr>
        <p:spPr>
          <a:xfrm>
            <a:off x="8429652" y="6072206"/>
            <a:ext cx="571472" cy="642942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ПИСАНИЕ"/>
          <p:cNvSpPr/>
          <p:nvPr/>
        </p:nvSpPr>
        <p:spPr>
          <a:xfrm>
            <a:off x="142844" y="5000636"/>
            <a:ext cx="2857520" cy="6429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А: «П!»</a:t>
            </a:r>
            <a:endParaRPr lang="ru-RU" sz="2400" b="1" dirty="0"/>
          </a:p>
        </p:txBody>
      </p:sp>
      <p:sp>
        <p:nvSpPr>
          <p:cNvPr id="18" name="РАССУЖДЕНИЕ"/>
          <p:cNvSpPr/>
          <p:nvPr/>
        </p:nvSpPr>
        <p:spPr>
          <a:xfrm>
            <a:off x="3143240" y="5000636"/>
            <a:ext cx="2857520" cy="6429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«П! — а. —П! П!»    </a:t>
            </a:r>
          </a:p>
        </p:txBody>
      </p:sp>
      <p:sp>
        <p:nvSpPr>
          <p:cNvPr id="19" name="ПОВЕСТВОВАНИЕ"/>
          <p:cNvSpPr/>
          <p:nvPr/>
        </p:nvSpPr>
        <p:spPr>
          <a:xfrm>
            <a:off x="6179355" y="5000636"/>
            <a:ext cx="2857520" cy="6429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«П», — а. </a:t>
            </a:r>
            <a:endParaRPr lang="ru-RU" sz="2400" b="1" dirty="0"/>
          </a:p>
        </p:txBody>
      </p:sp>
      <p:sp>
        <p:nvSpPr>
          <p:cNvPr id="21" name="Управляющая кнопка: справка 20">
            <a:hlinkClick r:id="" action="ppaction://noaction" highlightClick="1"/>
          </p:cNvPr>
          <p:cNvSpPr/>
          <p:nvPr/>
        </p:nvSpPr>
        <p:spPr>
          <a:xfrm>
            <a:off x="142844" y="6072206"/>
            <a:ext cx="642942" cy="642942"/>
          </a:xfrm>
          <a:prstGeom prst="actionButtonHelp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71472" y="2571744"/>
            <a:ext cx="5500726" cy="40934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«Если они и отправились куда-нибудь, то, безусловно, пошли по этой дорожке», – подумал </a:t>
            </a:r>
            <a:r>
              <a:rPr lang="ru-RU" sz="2000" dirty="0" err="1" smtClean="0"/>
              <a:t>Знайка</a:t>
            </a:r>
            <a:r>
              <a:rPr lang="ru-RU" sz="2000" dirty="0" smtClean="0"/>
              <a:t>. </a:t>
            </a:r>
            <a:r>
              <a:rPr lang="ru-RU" sz="2000" b="1" dirty="0" smtClean="0"/>
              <a:t>«П», — а. </a:t>
            </a:r>
          </a:p>
          <a:p>
            <a:endParaRPr lang="ru-RU" sz="2000" b="1" dirty="0" smtClean="0"/>
          </a:p>
          <a:p>
            <a:r>
              <a:rPr lang="ru-RU" sz="2000" dirty="0" smtClean="0"/>
              <a:t>Сердце </a:t>
            </a:r>
            <a:r>
              <a:rPr lang="ru-RU" sz="2000" dirty="0" smtClean="0"/>
              <a:t>бешено заколотилось у Незнайки в груди, и он остановился, не смея ступить дальше ни шагу, только пробормотал: </a:t>
            </a:r>
            <a:r>
              <a:rPr lang="ru-RU" sz="2000" dirty="0" smtClean="0"/>
              <a:t>«Кажется</a:t>
            </a:r>
            <a:r>
              <a:rPr lang="ru-RU" sz="2000" dirty="0" smtClean="0"/>
              <a:t>, мне сейчас </a:t>
            </a:r>
            <a:r>
              <a:rPr lang="ru-RU" sz="2000" dirty="0" err="1" smtClean="0"/>
              <a:t>распеканция</a:t>
            </a:r>
            <a:r>
              <a:rPr lang="ru-RU" sz="2000" dirty="0" smtClean="0"/>
              <a:t> будет</a:t>
            </a:r>
            <a:r>
              <a:rPr lang="ru-RU" sz="2000" dirty="0" smtClean="0"/>
              <a:t>!»</a:t>
            </a:r>
            <a:r>
              <a:rPr lang="ru-RU" sz="2000" b="1" dirty="0" smtClean="0"/>
              <a:t> А: «П!»</a:t>
            </a:r>
            <a:endParaRPr lang="ru-RU" sz="2000" dirty="0" smtClean="0"/>
          </a:p>
          <a:p>
            <a:endParaRPr lang="ru-RU" sz="2000" b="1" dirty="0" smtClean="0"/>
          </a:p>
          <a:p>
            <a:r>
              <a:rPr lang="ru-RU" sz="2000" dirty="0" smtClean="0"/>
              <a:t>«Что </a:t>
            </a:r>
            <a:r>
              <a:rPr lang="ru-RU" sz="2000" dirty="0" smtClean="0"/>
              <a:t>ж ты швыряешь! — зашипел на него </a:t>
            </a:r>
            <a:r>
              <a:rPr lang="ru-RU" sz="2000" dirty="0" err="1" smtClean="0"/>
              <a:t>Жулио</a:t>
            </a:r>
            <a:r>
              <a:rPr lang="ru-RU" sz="2000" dirty="0" smtClean="0"/>
              <a:t>. — Там ведь динамит, а не макароны! Так шарахнет, что и мокрого места не останется</a:t>
            </a:r>
            <a:r>
              <a:rPr lang="ru-RU" sz="2000" dirty="0" smtClean="0"/>
              <a:t>!»</a:t>
            </a:r>
            <a:r>
              <a:rPr lang="ru-RU" sz="2000" b="1" dirty="0" smtClean="0"/>
              <a:t> «П! — а. —П! П!»    </a:t>
            </a:r>
          </a:p>
        </p:txBody>
      </p:sp>
      <p:sp>
        <p:nvSpPr>
          <p:cNvPr id="23" name="Крест для подсказки"/>
          <p:cNvSpPr/>
          <p:nvPr/>
        </p:nvSpPr>
        <p:spPr>
          <a:xfrm>
            <a:off x="5643570" y="2643182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142852"/>
            <a:ext cx="8429684" cy="1214446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5787629" algn="l"/>
              </a:tabLst>
            </a:pPr>
            <a:r>
              <a:rPr lang="ru-RU" sz="2200" b="1" i="1" dirty="0" smtClean="0">
                <a:solidFill>
                  <a:schemeClr val="tx1"/>
                </a:solidFill>
              </a:rPr>
              <a:t>Прослушай </a:t>
            </a:r>
            <a:r>
              <a:rPr lang="ru-RU" sz="2200" b="1" i="1" dirty="0" smtClean="0">
                <a:solidFill>
                  <a:schemeClr val="tx1"/>
                </a:solidFill>
              </a:rPr>
              <a:t>предложения с прямой речью из </a:t>
            </a:r>
            <a:r>
              <a:rPr lang="ru-RU" sz="2200" b="1" i="1" dirty="0" smtClean="0">
                <a:solidFill>
                  <a:schemeClr val="tx1"/>
                </a:solidFill>
              </a:rPr>
              <a:t>произведения Н.Носова «Незнайка на Луне» и сопоставь реплики с нужной схемой.</a:t>
            </a:r>
            <a:endParaRPr lang="ru-RU" sz="2200" b="1" i="1" dirty="0">
              <a:solidFill>
                <a:schemeClr val="tx1"/>
              </a:solidFill>
            </a:endParaRPr>
          </a:p>
        </p:txBody>
      </p:sp>
      <p:pic>
        <p:nvPicPr>
          <p:cNvPr id="1026" name="Незнайка" descr="https://content.foto.my.mail.ru/mail/seragov89/1160/h-1255.jpg"/>
          <p:cNvPicPr>
            <a:picLocks noChangeAspect="1" noChangeArrowheads="1"/>
          </p:cNvPicPr>
          <p:nvPr/>
        </p:nvPicPr>
        <p:blipFill>
          <a:blip r:embed="rId13" cstate="print">
            <a:lum bright="-20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794" b="100000" l="1205" r="99398">
                        <a14:foregroundMark x1="49197" y1="69841" x2="49197" y2="69841"/>
                        <a14:foregroundMark x1="48594" y1="68254" x2="48594" y2="68254"/>
                        <a14:foregroundMark x1="53614" y1="69841" x2="53614" y2="69841"/>
                        <a14:foregroundMark x1="67470" y1="48413" x2="67470" y2="48413"/>
                        <a14:foregroundMark x1="68675" y1="50794" x2="68675" y2="50794"/>
                        <a14:foregroundMark x1="68675" y1="50794" x2="68675" y2="50794"/>
                        <a14:foregroundMark x1="67470" y1="50794" x2="67470" y2="50794"/>
                        <a14:foregroundMark x1="65060" y1="50794" x2="65060" y2="50794"/>
                        <a14:foregroundMark x1="65060" y1="50794" x2="65060" y2="50794"/>
                        <a14:foregroundMark x1="65663" y1="45767" x2="65663" y2="45767"/>
                        <a14:foregroundMark x1="66867" y1="45767" x2="66867" y2="45767"/>
                        <a14:foregroundMark x1="68072" y1="45767" x2="68072" y2="45767"/>
                        <a14:foregroundMark x1="68072" y1="45767" x2="68072" y2="48413"/>
                        <a14:foregroundMark x1="68072" y1="50000" x2="68072" y2="50000"/>
                        <a14:foregroundMark x1="68072" y1="50000" x2="68072" y2="50000"/>
                        <a14:foregroundMark x1="68072" y1="50000" x2="68072" y2="50000"/>
                        <a14:foregroundMark x1="68072" y1="50000" x2="68072" y2="50000"/>
                        <a14:foregroundMark x1="65060" y1="50000" x2="65060" y2="50000"/>
                        <a14:foregroundMark x1="65060" y1="50000" x2="65060" y2="50000"/>
                        <a14:foregroundMark x1="65060" y1="50000" x2="65060" y2="50000"/>
                        <a14:foregroundMark x1="65060" y1="44974" x2="65060" y2="44974"/>
                        <a14:foregroundMark x1="65060" y1="44974" x2="65060" y2="44974"/>
                        <a14:foregroundMark x1="65060" y1="44180" x2="65060" y2="44180"/>
                        <a14:foregroundMark x1="65060" y1="44180" x2="65060" y2="44180"/>
                        <a14:foregroundMark x1="65060" y1="44180" x2="65060" y2="44180"/>
                        <a14:foregroundMark x1="67470" y1="47354" x2="67470" y2="47354"/>
                        <a14:foregroundMark x1="68675" y1="49206" x2="68675" y2="49206"/>
                        <a14:foregroundMark x1="68675" y1="49206" x2="68675" y2="49206"/>
                        <a14:foregroundMark x1="67470" y1="44180" x2="67470" y2="44180"/>
                        <a14:foregroundMark x1="67470" y1="44180" x2="67470" y2="44180"/>
                        <a14:foregroundMark x1="67470" y1="44180" x2="67470" y2="44180"/>
                        <a14:foregroundMark x1="67470" y1="44180" x2="67470" y2="44180"/>
                        <a14:foregroundMark x1="67470" y1="44180" x2="67470" y2="44180"/>
                        <a14:foregroundMark x1="44177" y1="73280" x2="44177" y2="73280"/>
                        <a14:foregroundMark x1="45984" y1="70635" x2="45984" y2="70635"/>
                        <a14:foregroundMark x1="45984" y1="70635" x2="45984" y2="70635"/>
                        <a14:foregroundMark x1="45984" y1="69841" x2="45984" y2="69841"/>
                        <a14:foregroundMark x1="45984" y1="69841" x2="45984" y2="69841"/>
                        <a14:foregroundMark x1="45984" y1="69048" x2="45984" y2="69048"/>
                        <a14:foregroundMark x1="46787" y1="67460" x2="46787" y2="67460"/>
                        <a14:foregroundMark x1="47390" y1="67460" x2="47390" y2="67460"/>
                        <a14:foregroundMark x1="48594" y1="67460" x2="48594" y2="67460"/>
                        <a14:foregroundMark x1="48594" y1="67460" x2="48594" y2="67460"/>
                        <a14:foregroundMark x1="48594" y1="67460" x2="48594" y2="67460"/>
                        <a14:foregroundMark x1="48594" y1="67460" x2="48594" y2="67460"/>
                        <a14:foregroundMark x1="48594" y1="70635" x2="48594" y2="70635"/>
                        <a14:foregroundMark x1="47390" y1="75661" x2="47390" y2="75661"/>
                        <a14:foregroundMark x1="47390" y1="75661" x2="47390" y2="75661"/>
                        <a14:foregroundMark x1="47390" y1="75661" x2="47390" y2="75661"/>
                        <a14:foregroundMark x1="47390" y1="75661" x2="47390" y2="75661"/>
                        <a14:foregroundMark x1="47390" y1="75661" x2="47390" y2="75661"/>
                        <a14:foregroundMark x1="47390" y1="75661" x2="47390" y2="75661"/>
                        <a14:foregroundMark x1="47390" y1="75661" x2="47390" y2="75661"/>
                        <a14:foregroundMark x1="47390" y1="75661" x2="47390" y2="75661"/>
                        <a14:foregroundMark x1="47390" y1="75661" x2="47390" y2="75661"/>
                        <a14:foregroundMark x1="48594" y1="67460" x2="48594" y2="67460"/>
                        <a14:foregroundMark x1="48594" y1="67460" x2="48594" y2="67460"/>
                        <a14:foregroundMark x1="49197" y1="72487" x2="49197" y2="72487"/>
                        <a14:foregroundMark x1="49197" y1="72487" x2="49197" y2="72487"/>
                        <a14:foregroundMark x1="49197" y1="72487" x2="49197" y2="72487"/>
                        <a14:foregroundMark x1="49197" y1="72487" x2="49197" y2="72487"/>
                        <a14:foregroundMark x1="49197" y1="72487" x2="49197" y2="72487"/>
                        <a14:foregroundMark x1="49197" y1="72487" x2="49197" y2="72487"/>
                        <a14:foregroundMark x1="49197" y1="72487" x2="49197" y2="72487"/>
                        <a14:foregroundMark x1="49197" y1="71693" x2="49197" y2="71693"/>
                        <a14:foregroundMark x1="49197" y1="71693" x2="49197" y2="71693"/>
                        <a14:foregroundMark x1="49197" y1="71693" x2="49197" y2="71693"/>
                        <a14:foregroundMark x1="49197" y1="71693" x2="49197" y2="71693"/>
                        <a14:foregroundMark x1="51205" y1="67460" x2="51205" y2="67460"/>
                        <a14:foregroundMark x1="51205" y1="67460" x2="51205" y2="67460"/>
                        <a14:foregroundMark x1="48594" y1="67460" x2="48594" y2="67460"/>
                        <a14:foregroundMark x1="48594" y1="67460" x2="48594" y2="67460"/>
                        <a14:foregroundMark x1="48594" y1="63228" x2="48594" y2="63228"/>
                        <a14:foregroundMark x1="49197" y1="63228" x2="49197" y2="63228"/>
                        <a14:foregroundMark x1="50402" y1="63228" x2="50402" y2="63228"/>
                        <a14:foregroundMark x1="50402" y1="63228" x2="50402" y2="63228"/>
                        <a14:foregroundMark x1="50402" y1="63228" x2="50402" y2="63228"/>
                        <a14:foregroundMark x1="50402" y1="64021" x2="50402" y2="64021"/>
                        <a14:foregroundMark x1="50402" y1="64815" x2="50402" y2="64815"/>
                        <a14:foregroundMark x1="50402" y1="64815" x2="50402" y2="64815"/>
                        <a14:foregroundMark x1="52410" y1="69841" x2="52410" y2="69841"/>
                        <a14:foregroundMark x1="52410" y1="69841" x2="52410" y2="69841"/>
                        <a14:foregroundMark x1="52410" y1="69841" x2="52410" y2="69841"/>
                        <a14:foregroundMark x1="52410" y1="69841" x2="52410" y2="69841"/>
                        <a14:foregroundMark x1="51807" y1="69841" x2="51807" y2="69841"/>
                        <a14:foregroundMark x1="49197" y1="66667" x2="49197" y2="66667"/>
                        <a14:foregroundMark x1="49197" y1="66667" x2="49197" y2="666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715271" y="214290"/>
            <a:ext cx="1413251" cy="107157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2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6 -0.00162 C 0.00296 -0.01434 0.00244 -0.02637 0.00105 -0.03771 C 0.00191 -0.05228 -0.00156 -0.07981 0.0106 -0.08443 C 0.02101 -0.09901 0.03386 -0.09022 0.04879 -0.08814 C 0.05608 -0.0805 0.07483 -0.06524 0.08282 -0.06292 C 0.09723 -0.05043 0.11494 -0.05228 0.13108 -0.04835 C 0.14306 -0.04812 0.14948 -0.04951 0.1599 -0.05274 C 0.16198 -0.05459 0.16528 -0.05436 0.16771 -0.05668 C 0.18021 -0.06917 0.16077 -0.05783 0.17605 -0.0657 C 0.18455 -0.07403 0.19202 -0.08582 0.20139 -0.08999 C 0.20296 -0.09207 0.20365 -0.09461 0.20521 -0.096 C 0.20921 -0.10063 0.22466 -0.10178 0.23039 -0.10294 C 0.24011 -0.10248 0.24931 -0.10178 0.25886 -0.10016 C 0.26337 -0.09924 0.26719 -0.09484 0.27171 -0.09461 C 0.29167 -0.09299 0.31303 -0.09161 0.33455 -0.08999 " pathEditMode="relative" rAng="188869" ptsTypes="ffffffffffffff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047 C 0.01215 -0.00926 0.01128 -0.01851 0.01424 -0.02846 C 0.01563 -0.03447 0.01788 -0.04025 0.01979 -0.0458 C 0.0217 -0.05112 0.0217 -0.05413 0.02517 -0.05737 C 0.03038 -0.06847 0.03698 -0.07819 0.04583 -0.08282 C 0.04792 -0.08235 0.05035 -0.08282 0.05243 -0.08143 C 0.05677 -0.07842 0.0592 -0.06824 0.06163 -0.06269 C 0.06406 -0.04927 0.07274 -0.04765 0.08125 -0.0458 C 0.08403 -0.04627 0.08698 -0.04604 0.08976 -0.04696 C 0.09531 -0.04881 0.09167 -0.04997 0.09618 -0.05367 C 0.09896 -0.05575 0.10417 -0.0576 0.10729 -0.05876 C 0.11128 -0.06246 0.11441 -0.06431 0.11858 -0.06824 C 0.11944 -0.06917 0.12049 -0.06894 0.12153 -0.0694 C 0.12396 -0.07102 0.12674 -0.07217 0.12899 -0.07472 C 0.13316 -0.07935 0.1375 -0.08374 0.14288 -0.08536 C 0.14549 -0.08814 0.15208 -0.09068 0.15208 -0.09045 C 0.16024 -0.09901 0.17049 -0.10063 0.18021 -0.10271 C 0.21458 -0.10178 0.21979 -0.10294 0.2434 -0.096 C 0.24826 -0.09276 0.2533 -0.09114 0.25833 -0.08952 C 0.26319 -0.0879 0.27257 -0.08536 0.27257 -0.08513 C 0.28576 -0.08629 0.29149 -0.08721 0.30226 -0.09068 C 0.30538 -0.09369 0.30868 -0.09461 0.31163 -0.09739 C 0.31354 -0.09901 0.31597 -0.10271 0.31823 -0.1041 C 0.31979 -0.10525 0.32188 -0.10618 0.32378 -0.10687 C 0.32483 -0.10734 0.32674 -0.1078 0.32674 -0.10757 " pathEditMode="relative" rAng="0" ptsTypes="ffffffffffffffffffffffff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6662E-6 C 0.00191 -0.00694 0.00035 -0.00069 0.00191 -0.00925 C 0.00261 -0.01272 0.004 -0.01989 0.004 -0.01966 C 0.00365 -0.02799 0.004 -0.03608 0.00296 -0.04395 C 0.00261 -0.04672 -0.00815 -0.06708 -0.01112 -0.068 C -0.01632 -0.06962 -0.0144 -0.0687 -0.01997 -0.07194 C -0.02239 -0.07332 -0.02447 -0.0761 -0.02708 -0.07726 C -0.03298 -0.0798 -0.04775 -0.08188 -0.05208 -0.08258 C -0.0684 -0.08535 -0.08455 -0.08882 -0.10105 -0.09044 C -0.10591 -0.09021 -0.16181 -0.09021 -0.18612 -0.08651 C -0.19185 -0.08558 -0.1974 -0.0835 -0.20296 -0.08258 C -0.20869 -0.08165 -0.21997 -0.0798 -0.21997 -0.07957 C -0.22744 -0.07726 -0.23438 -0.07587 -0.24202 -0.07448 C -0.25365 -0.07494 -0.26563 -0.07494 -0.27709 -0.07587 C -0.28247 -0.07633 -0.29306 -0.07865 -0.29306 -0.07841 C -0.30157 -0.08165 -0.30938 -0.08281 -0.31806 -0.08397 C -0.32431 -0.08628 -0.33421 -0.08674 -0.33907 -0.09322 C -0.34237 -0.09761 -0.34428 -0.10155 -0.3481 -0.10525 C -0.35035 -0.11566 -0.36146 -0.11889 -0.36806 -0.11982 C -0.37639 -0.12445 -0.37848 -0.12398 -0.38907 -0.12514 C -0.40296 -0.13 -0.4007 -0.12815 -0.42396 -0.12907 C -0.43525 -0.12861 -0.44671 -0.1293 -0.45816 -0.12792 C -0.46112 -0.12745 -0.46389 -0.12445 -0.46702 -0.12375 C -0.47917 -0.12098 -0.49011 -0.11381 -0.50209 -0.11057 C -0.51546 -0.10687 -0.52952 -0.10386 -0.54306 -0.10131 C -0.54497 -0.10039 -0.54705 -0.09946 -0.54896 -0.09854 C -0.55157 -0.09738 -0.55712 -0.09576 -0.55712 -0.09553 C -0.57049 -0.09623 -0.58386 -0.09599 -0.59705 -0.09715 C -0.60087 -0.09761 -0.60417 -0.10131 -0.60799 -0.10247 C -0.61962 -0.10594 -0.63108 -0.10918 -0.64306 -0.10918 " pathEditMode="relative" rAng="0" ptsTypes="fffffffffffffffffffffffffffff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" y="-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2" grpId="1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285728"/>
            <a:ext cx="8429684" cy="78581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5787629" algn="l"/>
              </a:tabLst>
            </a:pPr>
            <a:r>
              <a:rPr lang="ru-RU" sz="2400" b="1" i="1" dirty="0" smtClean="0"/>
              <a:t>      Определите функциональный стиль речи следующих текстов:</a:t>
            </a:r>
            <a:endParaRPr lang="ru-RU" sz="2400" b="1" i="1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429652" y="6072206"/>
            <a:ext cx="571504" cy="642918"/>
          </a:xfrm>
          <a:prstGeom prst="actionButtonHome">
            <a:avLst/>
          </a:prstGeom>
          <a:solidFill>
            <a:srgbClr val="FDEAD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2844" y="1285860"/>
            <a:ext cx="2928958" cy="3357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Шло </a:t>
            </a:r>
            <a:r>
              <a:rPr lang="ru-RU" dirty="0" smtClean="0"/>
              <a:t>время. Вселенная расширялась во все стороны и наконец начала обретать форму. Из вихрей энергии родились крошечные частицы. Спустя сотни тысяч лет они слились и превратились в атомы — «кирпичики», из которых сложено всё, что мы видим.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71802" y="1285860"/>
            <a:ext cx="2928958" cy="3357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Тихая лунная ночь. На снегу тени. Небо грязно-голубое, у горизонта сливается неясным со снежной далью.</a:t>
            </a:r>
            <a:br>
              <a:rPr lang="ru-RU" dirty="0" smtClean="0"/>
            </a:br>
            <a:r>
              <a:rPr lang="ru-RU" dirty="0" smtClean="0"/>
              <a:t>Лунная ночь - ночь-пустыня, холодная; тени на снегу резкие, сопровождающие тебя. Ночь прекрасна.</a:t>
            </a:r>
            <a:endParaRPr lang="ru-RU" dirty="0"/>
          </a:p>
        </p:txBody>
      </p:sp>
      <p:sp>
        <p:nvSpPr>
          <p:cNvPr id="13" name="различн"/>
          <p:cNvSpPr/>
          <p:nvPr/>
        </p:nvSpPr>
        <p:spPr>
          <a:xfrm>
            <a:off x="6000760" y="1285860"/>
            <a:ext cx="2928958" cy="3357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=&gt; </a:t>
            </a:r>
            <a:r>
              <a:rPr lang="ru-RU" dirty="0" smtClean="0">
                <a:solidFill>
                  <a:schemeClr val="tx1"/>
                </a:solidFill>
              </a:rPr>
              <a:t>…</a:t>
            </a:r>
            <a:r>
              <a:rPr lang="ru-RU" dirty="0" smtClean="0"/>
              <a:t>различными </a:t>
            </a:r>
            <a:r>
              <a:rPr lang="ru-RU" dirty="0" smtClean="0"/>
              <a:t>исследованиями и, возможно, сделать какие-нибудь открытия. </a:t>
            </a:r>
            <a:endParaRPr lang="ru-RU" sz="1400" dirty="0" smtClean="0"/>
          </a:p>
          <a:p>
            <a:pPr algn="ctr"/>
            <a:r>
              <a:rPr lang="ru-RU" dirty="0" smtClean="0"/>
              <a:t>В-третьих</a:t>
            </a:r>
            <a:r>
              <a:rPr lang="ru-RU" dirty="0" smtClean="0"/>
              <a:t>, я очень хочу испытать невесомость. Мне кажется, это такое необыкновенное чувство, ощущения от которого я буду помнить всю жизнь.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мне очень нр"/>
          <p:cNvSpPr/>
          <p:nvPr/>
        </p:nvSpPr>
        <p:spPr>
          <a:xfrm>
            <a:off x="6000760" y="1285860"/>
            <a:ext cx="2928958" cy="3357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Мне очень нравится профессия космонавт, и я хочу полететь в космос по многим причинам. Во-первых, это конечно возможность увидеть нашу планету со </a:t>
            </a:r>
            <a:r>
              <a:rPr lang="ru-RU" dirty="0" smtClean="0"/>
              <a:t>стороны.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Во-вторых, я хотел бы побывать в космосе, чтобы </a:t>
            </a:r>
            <a:r>
              <a:rPr lang="ru-RU" dirty="0" smtClean="0"/>
              <a:t>заняться… </a:t>
            </a:r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dirty="0" smtClean="0">
                <a:solidFill>
                  <a:srgbClr val="FF0000"/>
                </a:solidFill>
              </a:rPr>
              <a:t>&gt;</a:t>
            </a:r>
            <a:r>
              <a:rPr lang="ru-RU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4" name="Управляющая кнопка: справка 13">
            <a:hlinkClick r:id="" action="ppaction://noaction" highlightClick="1"/>
          </p:cNvPr>
          <p:cNvSpPr/>
          <p:nvPr/>
        </p:nvSpPr>
        <p:spPr>
          <a:xfrm>
            <a:off x="142844" y="6072206"/>
            <a:ext cx="642942" cy="642942"/>
          </a:xfrm>
          <a:prstGeom prst="actionButtonHelp">
            <a:avLst/>
          </a:prstGeom>
          <a:solidFill>
            <a:srgbClr val="FDEAD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ПИСАНИЕ"/>
          <p:cNvSpPr/>
          <p:nvPr/>
        </p:nvSpPr>
        <p:spPr>
          <a:xfrm>
            <a:off x="500034" y="5357826"/>
            <a:ext cx="2143140" cy="642942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/>
              <a:t>Описание</a:t>
            </a:r>
            <a:endParaRPr lang="ru-RU" sz="2100" b="1" i="1" dirty="0"/>
          </a:p>
        </p:txBody>
      </p:sp>
      <p:sp>
        <p:nvSpPr>
          <p:cNvPr id="8" name="РАССУЖДЕНИЕ"/>
          <p:cNvSpPr/>
          <p:nvPr/>
        </p:nvSpPr>
        <p:spPr>
          <a:xfrm>
            <a:off x="3464711" y="5357826"/>
            <a:ext cx="2143140" cy="642942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/>
              <a:t>Рассуждение</a:t>
            </a:r>
            <a:endParaRPr lang="ru-RU" sz="2100" b="1" i="1" dirty="0"/>
          </a:p>
        </p:txBody>
      </p:sp>
      <p:sp>
        <p:nvSpPr>
          <p:cNvPr id="6" name="ПОВЕСТВОВАНИЕ"/>
          <p:cNvSpPr/>
          <p:nvPr/>
        </p:nvSpPr>
        <p:spPr>
          <a:xfrm>
            <a:off x="6429388" y="5357826"/>
            <a:ext cx="2143140" cy="642942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i="1" dirty="0" smtClean="0"/>
              <a:t>Повествование</a:t>
            </a:r>
            <a:endParaRPr lang="ru-RU" sz="21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0034" y="3143248"/>
            <a:ext cx="5500726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 smtClean="0"/>
              <a:t>Типы речи: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/>
              <a:t>ПОВЕСТВОВАНИЕ</a:t>
            </a:r>
            <a:r>
              <a:rPr lang="ru-RU" sz="2000" dirty="0" smtClean="0"/>
              <a:t> </a:t>
            </a:r>
            <a:r>
              <a:rPr lang="ru-RU" sz="2000" dirty="0" smtClean="0"/>
              <a:t> — рассказ о событиях, действиях. Части речи: глаголы.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/>
              <a:t>ОПИСАНИЕ </a:t>
            </a:r>
            <a:r>
              <a:rPr lang="ru-RU" sz="2000" dirty="0" smtClean="0"/>
              <a:t>— </a:t>
            </a:r>
            <a:r>
              <a:rPr lang="ru-RU" sz="2000" dirty="0" smtClean="0"/>
              <a:t>изображение какого-либо предмета или явления. Части речи: прилагательные, наречия.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/>
              <a:t>РАССУЖДЕНИЕ  </a:t>
            </a:r>
            <a:r>
              <a:rPr lang="ru-RU" sz="2000" dirty="0" smtClean="0"/>
              <a:t>—  размышление, доказательство, объяснение. Отвечает на вопрос ПОЧЕМУ?, имеет тезис, аргументы, вывод.</a:t>
            </a:r>
            <a:endParaRPr lang="ru-RU" sz="2000" b="1" i="1" dirty="0" smtClean="0"/>
          </a:p>
        </p:txBody>
      </p:sp>
      <p:sp>
        <p:nvSpPr>
          <p:cNvPr id="16" name="Крест для подсказки"/>
          <p:cNvSpPr/>
          <p:nvPr/>
        </p:nvSpPr>
        <p:spPr>
          <a:xfrm>
            <a:off x="5572132" y="3214686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2521 C -0.00538 -0.03793 -0.00555 -0.04996 -0.00694 -0.0613 C -0.00607 -0.07587 -0.00954 -0.1034 0.00261 -0.10802 C 0.01303 -0.1226 0.02587 -0.11381 0.0408 -0.11172 C 0.0481 -0.10409 0.06685 -0.08882 0.07483 -0.08651 C 0.08924 -0.07402 0.10695 -0.07587 0.1231 -0.07194 C 0.13507 -0.0717 0.1415 -0.07309 0.15191 -0.07633 C 0.154 -0.07818 0.1573 -0.07795 0.15973 -0.08026 C 0.17223 -0.09276 0.15278 -0.08142 0.16823 -0.08929 C 0.17657 -0.09761 0.18403 -0.10941 0.19341 -0.11357 C 0.19497 -0.11566 0.19566 -0.1182 0.19723 -0.11959 C 0.20122 -0.12421 0.21667 -0.12537 0.2224 -0.12653 C 0.23212 -0.12607 0.24132 -0.12537 0.25087 -0.12375 C 0.25539 -0.12283 0.25921 -0.11843 0.26372 -0.1182 C 0.28438 -0.11658 0.30504 -0.11519 0.32657 -0.11357 " pathEditMode="relative" rAng="188869" ptsTypes="ffffffffffffff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0.00434 -0.0088 0.00347 -0.01806 0.00642 -0.02801 C 0.00781 -0.03403 0.01007 -0.03982 0.01198 -0.04537 C 0.01389 -0.0507 0.01389 -0.0537 0.01736 -0.05695 C 0.02257 -0.06806 0.02916 -0.07778 0.03802 -0.08241 C 0.0401 -0.08195 0.04253 -0.08241 0.04462 -0.08102 C 0.04896 -0.07801 0.05139 -0.06782 0.05382 -0.06227 C 0.05625 -0.04884 0.06493 -0.04722 0.07343 -0.04537 C 0.07621 -0.04583 0.07916 -0.0456 0.08194 -0.04653 C 0.0875 -0.04838 0.08385 -0.04954 0.08837 -0.05324 C 0.09114 -0.05532 0.09635 -0.05718 0.09948 -0.05833 C 0.10347 -0.06204 0.10659 -0.06389 0.11076 -0.06782 C 0.11163 -0.06875 0.11267 -0.06852 0.11371 -0.06898 C 0.11614 -0.0706 0.11892 -0.07176 0.12118 -0.07431 C 0.12534 -0.07894 0.12968 -0.08333 0.13507 -0.08495 C 0.13767 -0.08773 0.14427 -0.09028 0.14427 -0.09005 C 0.15243 -0.09861 0.16267 -0.10023 0.17239 -0.10232 C 0.20677 -0.10139 0.21198 -0.10255 0.23559 -0.0956 C 0.24045 -0.09236 0.24548 -0.09074 0.25052 -0.08912 C 0.25538 -0.0875 0.26475 -0.08495 0.26475 -0.08472 C 0.27795 -0.08588 0.28368 -0.08681 0.29444 -0.09028 C 0.29757 -0.09329 0.30087 -0.09421 0.30382 -0.09699 C 0.30573 -0.09861 0.30816 -0.10232 0.31041 -0.1037 C 0.31198 -0.10486 0.31406 -0.10579 0.31597 -0.10648 C 0.31701 -0.10695 0.31892 -0.10741 0.31892 -0.10718 " pathEditMode="relative" rAng="0" ptsTypes="ffffffffffffffffffffffff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89776E-6 C 0.00191 -0.00694 0.00034 -0.00069 0.00191 -0.00925 C 0.0026 -0.01272 0.00399 -0.01989 0.00399 -0.01966 C 0.00364 -0.02799 0.00399 -0.03608 0.00295 -0.04395 C 0.0026 -0.04672 -0.00816 -0.06708 -0.01111 -0.068 C -0.01632 -0.06962 -0.01441 -0.0687 -0.01997 -0.07194 C -0.0224 -0.07332 -0.02448 -0.0761 -0.02709 -0.07726 C -0.03299 -0.0798 -0.04775 -0.08188 -0.05209 -0.08258 C -0.06841 -0.08535 -0.08455 -0.08882 -0.10105 -0.09044 C -0.10591 -0.09021 -0.16181 -0.09021 -0.18611 -0.08651 C -0.19184 -0.08558 -0.1974 -0.0835 -0.20295 -0.08258 C -0.20868 -0.08165 -0.21997 -0.0798 -0.21997 -0.07957 C -0.22743 -0.07726 -0.23438 -0.07587 -0.24202 -0.07448 C -0.25365 -0.07494 -0.26563 -0.07494 -0.27709 -0.07587 C -0.28247 -0.07633 -0.29306 -0.07865 -0.29306 -0.07841 C -0.30157 -0.08165 -0.30938 -0.08281 -0.31806 -0.08397 C -0.32431 -0.08628 -0.3342 -0.08674 -0.33907 -0.09322 C -0.34236 -0.09761 -0.34427 -0.10155 -0.34809 -0.10525 C -0.35035 -0.11566 -0.36146 -0.1189 -0.36806 -0.11982 C -0.37639 -0.12445 -0.37848 -0.12398 -0.38907 -0.12514 C -0.40295 -0.13 -0.4007 -0.12815 -0.42396 -0.12907 C -0.43525 -0.12861 -0.4467 -0.1293 -0.45816 -0.12792 C -0.46111 -0.12745 -0.46389 -0.12445 -0.46702 -0.12375 C -0.47917 -0.12098 -0.49011 -0.11381 -0.50209 -0.11057 C -0.51545 -0.10687 -0.52952 -0.10386 -0.54306 -0.10131 C -0.54497 -0.10039 -0.54705 -0.09946 -0.54896 -0.09854 C -0.55157 -0.09738 -0.55712 -0.09576 -0.55712 -0.09553 C -0.57049 -0.09623 -0.58386 -0.09599 -0.59705 -0.09715 C -0.60087 -0.09761 -0.60417 -0.10131 -0.60799 -0.10247 C -0.61962 -0.10594 -0.63108 -0.10918 -0.64306 -0.10918 " pathEditMode="relative" rAng="0" ptsTypes="fffffffffffffffffffffffffffff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" y="-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 animBg="1"/>
      <p:bldP spid="12" grpId="1" animBg="1"/>
      <p:bldP spid="7" grpId="0" animBg="1"/>
      <p:bldP spid="8" grpId="0" animBg="1"/>
      <p:bldP spid="6" grpId="0" animBg="1"/>
      <p:bldP spid="15" grpId="0" animBg="1"/>
      <p:bldP spid="15" grpId="1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214290"/>
            <a:ext cx="51437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Библиографический список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071547"/>
            <a:ext cx="8286808" cy="535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Слайд 1</a:t>
            </a:r>
          </a:p>
          <a:p>
            <a:r>
              <a:rPr lang="ru-RU" dirty="0" smtClean="0"/>
              <a:t>Рисунок на фоне «Космос»</a:t>
            </a:r>
          </a:p>
          <a:p>
            <a:r>
              <a:rPr lang="en-US" dirty="0" smtClean="0">
                <a:solidFill>
                  <a:schemeClr val="accent1"/>
                </a:solidFill>
                <a:hlinkClick r:id="rId3"/>
              </a:rPr>
              <a:t>https://bogatyr.club/1286-kosmicheskij-fon-dlja-prezentacii.html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endParaRPr lang="ru-RU" dirty="0" smtClean="0"/>
          </a:p>
          <a:p>
            <a:r>
              <a:rPr lang="ru-RU" dirty="0" smtClean="0"/>
              <a:t>Рисунок «космонавт» </a:t>
            </a:r>
            <a:r>
              <a:rPr lang="en-US" dirty="0" smtClean="0">
                <a:solidFill>
                  <a:schemeClr val="accent1"/>
                </a:solidFill>
                <a:hlinkClick r:id="rId4"/>
              </a:rPr>
              <a:t>https://i.pinimg.com/736x/4f/ca/5e/4fca5e1ba9c32ab3c4dbce013e959a8d.jpg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</a:rPr>
              <a:t>Слайд 2 и 3</a:t>
            </a:r>
          </a:p>
          <a:p>
            <a:r>
              <a:rPr lang="ru-RU" dirty="0" smtClean="0"/>
              <a:t>Рисунок </a:t>
            </a:r>
            <a:r>
              <a:rPr lang="ru-RU" dirty="0" smtClean="0"/>
              <a:t>на фоне «Космос»</a:t>
            </a:r>
            <a:endParaRPr lang="ru-RU" dirty="0" smtClean="0"/>
          </a:p>
          <a:p>
            <a:r>
              <a:rPr lang="en-US" dirty="0" smtClean="0">
                <a:solidFill>
                  <a:schemeClr val="accent1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accent1"/>
                </a:solidFill>
                <a:hlinkClick r:id="rId3"/>
              </a:rPr>
              <a:t>bogatyr.club/1286-kosmicheskij-fon-dlja-prezentacii.html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ru-RU" dirty="0" smtClean="0"/>
              <a:t>Рисунок «Луна»</a:t>
            </a:r>
          </a:p>
          <a:p>
            <a:r>
              <a:rPr lang="en-US" u="sng" dirty="0" smtClean="0">
                <a:hlinkClick r:id="rId5" tooltip="https://catherineasquithgallery.com/uploads/posts/2021-03/1614547107_1-p-luna-na-belom-fone-1.png"/>
              </a:rPr>
              <a:t>https://catherineasquithgallery.com/uploads/posts/2021-03/1614547107_1-p-luna-na-belom-fone-1.png</a:t>
            </a:r>
            <a:endParaRPr lang="ru-RU" u="sng" dirty="0" smtClean="0"/>
          </a:p>
          <a:p>
            <a:r>
              <a:rPr lang="ru-RU" dirty="0" smtClean="0"/>
              <a:t>Рисунок «Солнце»</a:t>
            </a:r>
          </a:p>
          <a:p>
            <a:r>
              <a:rPr lang="en-US" u="sng" dirty="0" smtClean="0">
                <a:hlinkClick r:id="rId6" tooltip="https://catherineasquithgallery.com/uploads/posts/2021-02/1614546018_33-p-solntse-na-belom-fone-33.png"/>
              </a:rPr>
              <a:t>https://catherineasquithgallery.com/uploads/posts/2021-02/1614546018_33-p-solntse-na-belom-fone-33.png</a:t>
            </a:r>
            <a:endParaRPr lang="ru-RU" dirty="0" smtClean="0"/>
          </a:p>
          <a:p>
            <a:r>
              <a:rPr lang="ru-RU" dirty="0" smtClean="0"/>
              <a:t>Рисунок </a:t>
            </a:r>
            <a:r>
              <a:rPr lang="ru-RU" dirty="0" smtClean="0"/>
              <a:t>«Меркурий»</a:t>
            </a:r>
          </a:p>
          <a:p>
            <a:r>
              <a:rPr lang="en-US" u="sng" dirty="0" smtClean="0">
                <a:hlinkClick r:id="rId7" tooltip="https://webstockreview.net/images/jupiter-clipart-venus-planet-5.png"/>
              </a:rPr>
              <a:t>https://webstockreview.net/images/jupiter-clipart-venus-planet-5.png</a:t>
            </a:r>
            <a:endParaRPr lang="ru-RU" dirty="0" smtClean="0"/>
          </a:p>
          <a:p>
            <a:r>
              <a:rPr lang="ru-RU" dirty="0" smtClean="0"/>
              <a:t>Рисунок </a:t>
            </a:r>
            <a:r>
              <a:rPr lang="ru-RU" dirty="0" smtClean="0"/>
              <a:t>«Венера»</a:t>
            </a:r>
          </a:p>
          <a:p>
            <a:r>
              <a:rPr lang="en-US" u="sng" dirty="0" smtClean="0">
                <a:hlinkClick r:id="rId8" tooltip="https://img-new.cgtrader.com/items/434103/d2e70a602c/lowpoly-venus-3d-model-low-poly-max.jpg"/>
              </a:rPr>
              <a:t>https://</a:t>
            </a:r>
            <a:r>
              <a:rPr lang="en-US" u="sng" dirty="0" smtClean="0">
                <a:hlinkClick r:id="rId8" tooltip="https://img-new.cgtrader.com/items/434103/d2e70a602c/lowpoly-venus-3d-model-low-poly-max.jpg"/>
              </a:rPr>
              <a:t>img-new.cgtrader.com/items/434103/d2e70a602c/lowpoly-venus-3d-model-low-poly-max.jpg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0628088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214290"/>
            <a:ext cx="51437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Библиографический список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071547"/>
            <a:ext cx="8286808" cy="535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Рисунок «Земля»</a:t>
            </a:r>
          </a:p>
          <a:p>
            <a:r>
              <a:rPr lang="en-US" u="sng" dirty="0" smtClean="0">
                <a:hlinkClick r:id="rId3" tooltip="https://avatanplus.com/files/resources/original/5978d62f9fb7115d8004aa26.png"/>
              </a:rPr>
              <a:t>https://avatanplus.com/files/resources/original/5978d62f9fb7115d8004aa26.png</a:t>
            </a:r>
            <a:endParaRPr lang="ru-RU" dirty="0" smtClean="0"/>
          </a:p>
          <a:p>
            <a:r>
              <a:rPr lang="ru-RU" dirty="0" smtClean="0"/>
              <a:t>Рисунок «Марс»</a:t>
            </a:r>
          </a:p>
          <a:p>
            <a:r>
              <a:rPr lang="en-US" u="sng" dirty="0" smtClean="0">
                <a:hlinkClick r:id="rId4" tooltip="https://catherineasquithgallery.com/uploads/posts/2021-03/1614567496_51-p-planeti-na-belom-fone-68.png"/>
              </a:rPr>
              <a:t>https://catherineasquithgallery.com/uploads/posts/2021-03/1614567496_51-p-planeti-na-belom-fone-68.png</a:t>
            </a:r>
            <a:endParaRPr lang="ru-RU" u="sng" dirty="0" smtClean="0"/>
          </a:p>
          <a:p>
            <a:r>
              <a:rPr lang="ru-RU" dirty="0" smtClean="0"/>
              <a:t>Рисунок «Юпитер»</a:t>
            </a:r>
          </a:p>
          <a:p>
            <a:r>
              <a:rPr lang="en-US" u="sng" dirty="0" smtClean="0">
                <a:hlinkClick r:id="rId5" tooltip="https://phonoteka.org/uploads/posts/2022-09/1663791841_23-phonoteka-org-p-yupiter-bez-fona-instagram-42.jpg"/>
              </a:rPr>
              <a:t>https://phonoteka.org/uploads/posts/2022-09/1663791841_23-phonoteka-org-p-yupiter-bez-fona-instagram-42.jpg</a:t>
            </a:r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dirty="0" smtClean="0"/>
              <a:t>Рисунок «Сатурн»</a:t>
            </a:r>
          </a:p>
          <a:p>
            <a:r>
              <a:rPr lang="en-US" u="sng" dirty="0" smtClean="0">
                <a:hlinkClick r:id="rId6" tooltip="https://www.size-explorer.com/img/objects/Saturn_31.png"/>
              </a:rPr>
              <a:t>https://www.size-explorer.com/img/objects/Saturn_31.png</a:t>
            </a:r>
            <a:endParaRPr lang="ru-RU" dirty="0" smtClean="0"/>
          </a:p>
          <a:p>
            <a:r>
              <a:rPr lang="ru-RU" dirty="0" smtClean="0"/>
              <a:t>Рисунок «Уран»</a:t>
            </a:r>
          </a:p>
          <a:p>
            <a:r>
              <a:rPr lang="en-US" u="sng" dirty="0" smtClean="0">
                <a:hlinkClick r:id="rId7" tooltip="https://w7.pngwing.com/pngs/843/252/png-transparent-neptune-uranus-outer-planets-solar-system-planet-miscellaneous-blue-atmosphere.png"/>
              </a:rPr>
              <a:t>https://w7.pngwing.com/pngs/843/252/png-transparent-neptune-uranus-outer-planets-solar-system-planet-miscellaneous-blue-atmosphere.png</a:t>
            </a:r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dirty="0" smtClean="0"/>
              <a:t>Рисунок «Нептун»</a:t>
            </a:r>
          </a:p>
          <a:p>
            <a:r>
              <a:rPr lang="en-US" u="sng" dirty="0" smtClean="0">
                <a:hlinkClick r:id="rId8" tooltip="https://top-fon.com/uploads/posts/2023-01/1674776995_top-fon-com-p-fon-dlya-prezentatsii-neptun-152.png"/>
              </a:rPr>
              <a:t>https://top-fon.com/uploads/posts/2023-01/1674776995_top-fon-com-p-fon-dlya-prezentatsii-neptun-152.png</a:t>
            </a:r>
            <a:endParaRPr lang="ru-RU" dirty="0" smtClean="0"/>
          </a:p>
          <a:p>
            <a:r>
              <a:rPr lang="ru-RU" dirty="0" smtClean="0"/>
              <a:t>Рисунок </a:t>
            </a:r>
            <a:r>
              <a:rPr lang="ru-RU" dirty="0" smtClean="0"/>
              <a:t>«Плутон»</a:t>
            </a:r>
            <a:endParaRPr lang="ru-RU" dirty="0" smtClean="0"/>
          </a:p>
          <a:p>
            <a:r>
              <a:rPr lang="en-US" u="sng" dirty="0" smtClean="0">
                <a:hlinkClick r:id="rId9" tooltip="https://w7.pngwing.com/pngs/736/1/png-transparent-the-planet-pluto-new-horizons-kuiper-belt-earth-earth.png"/>
              </a:rPr>
              <a:t>https://</a:t>
            </a:r>
            <a:r>
              <a:rPr lang="en-US" u="sng" dirty="0" smtClean="0">
                <a:hlinkClick r:id="rId9" tooltip="https://w7.pngwing.com/pngs/736/1/png-transparent-the-planet-pluto-new-horizons-kuiper-belt-earth-earth.png"/>
              </a:rPr>
              <a:t>w7.pngwing.com/pngs/736/1/png-transparent-the-planet-pluto-new-horizons-kuiper-belt-earth-earth.png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0628088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214290"/>
            <a:ext cx="51437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Библиографический список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071547"/>
            <a:ext cx="8286808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Рисунок «Комета»</a:t>
            </a:r>
          </a:p>
          <a:p>
            <a:r>
              <a:rPr lang="en-US" u="sng" dirty="0" smtClean="0">
                <a:hlinkClick r:id="rId3" tooltip="https://e7.pngegg.com/pngimages/614/366/png-clipart-angle-asteroid-s-blue-angle.png"/>
              </a:rPr>
              <a:t>https://e7.pngegg.com/pngimages/614/366/png-clipart-angle-asteroid-s-blue-angle.png</a:t>
            </a:r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</a:rPr>
              <a:t>Слайд </a:t>
            </a:r>
            <a:r>
              <a:rPr lang="ru-RU" b="1" dirty="0" smtClean="0">
                <a:solidFill>
                  <a:schemeClr val="accent1"/>
                </a:solidFill>
              </a:rPr>
              <a:t>4</a:t>
            </a:r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dirty="0" smtClean="0"/>
              <a:t>Рисунок </a:t>
            </a:r>
            <a:r>
              <a:rPr lang="ru-RU" dirty="0" smtClean="0"/>
              <a:t>«Летающая тарелка»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>
                <a:hlinkClick r:id="rId4"/>
              </a:rPr>
              <a:t>https://</a:t>
            </a:r>
            <a:r>
              <a:rPr lang="en-US" u="sng" dirty="0" smtClean="0">
                <a:hlinkClick r:id="rId4"/>
              </a:rPr>
              <a:t>dzen.ru/a/XMHT21iczQCyKFoW</a:t>
            </a:r>
            <a:r>
              <a:rPr lang="ru-RU" u="sng" dirty="0" smtClean="0"/>
              <a:t> </a:t>
            </a:r>
            <a:endParaRPr lang="ru-RU" dirty="0" smtClean="0"/>
          </a:p>
          <a:p>
            <a:r>
              <a:rPr lang="ru-RU" dirty="0" smtClean="0"/>
              <a:t>Рисунок </a:t>
            </a:r>
            <a:r>
              <a:rPr lang="ru-RU" dirty="0" smtClean="0"/>
              <a:t>«Звезда»</a:t>
            </a:r>
          </a:p>
          <a:p>
            <a:r>
              <a:rPr lang="en-US" u="sng" dirty="0" smtClean="0">
                <a:hlinkClick r:id="rId5" tooltip="https://catherineasquithgallery.com/sinie-fony/7039-zheltye-zvezdy-sinij-fon-175-foto.html"/>
              </a:rPr>
              <a:t>https://catherineasquithgallery.com/sinie-fony/7039-zheltye-zvezdy-sinij-fon-175-foto.html</a:t>
            </a:r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Слайд </a:t>
            </a:r>
            <a:r>
              <a:rPr lang="ru-RU" b="1" dirty="0" smtClean="0">
                <a:solidFill>
                  <a:schemeClr val="accent1"/>
                </a:solidFill>
              </a:rPr>
              <a:t> 5</a:t>
            </a:r>
          </a:p>
          <a:p>
            <a:r>
              <a:rPr lang="ru-RU" dirty="0" smtClean="0"/>
              <a:t>Рисунок на фоне «Космос»</a:t>
            </a:r>
          </a:p>
          <a:p>
            <a:r>
              <a:rPr lang="en-US" dirty="0" smtClean="0">
                <a:solidFill>
                  <a:schemeClr val="accent1"/>
                </a:solidFill>
                <a:hlinkClick r:id="rId6"/>
              </a:rPr>
              <a:t>https://bogatyr.club/1286-kosmicheskij-fon-dlja-prezentacii.html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endParaRPr lang="ru-RU" dirty="0" smtClean="0"/>
          </a:p>
          <a:p>
            <a:r>
              <a:rPr lang="ru-RU" dirty="0" smtClean="0"/>
              <a:t>Рисунок «Космонавт»</a:t>
            </a:r>
            <a:endParaRPr lang="ru-RU" dirty="0" smtClean="0"/>
          </a:p>
          <a:p>
            <a:r>
              <a:rPr lang="en-US" u="sng" dirty="0" smtClean="0">
                <a:hlinkClick r:id="rId7" tooltip="https://www.besthdwallpaper.com/ruang/matahari-luar-angkasa-astronot-dt_id-88868.html"/>
              </a:rPr>
              <a:t>https://www.besthdwallpaper.com/ruang/matahari-luar-angkasa-astronot-dt_id-88868.html</a:t>
            </a:r>
            <a:endParaRPr lang="ru-RU" dirty="0" smtClean="0"/>
          </a:p>
          <a:p>
            <a:r>
              <a:rPr lang="ru-RU" dirty="0" smtClean="0"/>
              <a:t>Рисунок </a:t>
            </a:r>
            <a:r>
              <a:rPr lang="ru-RU" dirty="0" smtClean="0"/>
              <a:t>«Инопланетянин»</a:t>
            </a:r>
          </a:p>
          <a:p>
            <a:r>
              <a:rPr lang="en-US" dirty="0" smtClean="0">
                <a:hlinkClick r:id="rId8" tooltip="https://ru.freepik.com/premium-psd/cute-chef-boy-holding-grill-sausage-and-tasty-chicken-nuggets-character-cartoon-illustration_35611744.htm"/>
              </a:rPr>
              <a:t>https://ru.freepik.com/premium-psd/cute-chef-boy-holding-grill-sausage-and-tasty-chicken-nuggets-character-cartoon-illustration_35611744.htm</a:t>
            </a:r>
            <a:endParaRPr lang="ru-RU" dirty="0" smtClean="0"/>
          </a:p>
          <a:p>
            <a:r>
              <a:rPr lang="ru-RU" dirty="0" smtClean="0"/>
              <a:t>Текст на космическую тему для 5 класса</a:t>
            </a:r>
          </a:p>
          <a:p>
            <a:r>
              <a:rPr lang="en-US" dirty="0" smtClean="0">
                <a:hlinkClick r:id="rId9" tooltip="https://mogu-pisat.ru/txt/?ELEMENT_ID=12940468"/>
              </a:rPr>
              <a:t>https://mogu-pisat.ru/txt/?</a:t>
            </a:r>
            <a:r>
              <a:rPr lang="en-US" dirty="0" smtClean="0">
                <a:hlinkClick r:id="rId9" tooltip="https://mogu-pisat.ru/txt/?ELEMENT_ID=12940468"/>
              </a:rPr>
              <a:t>ELEMENT_ID=12940468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0628088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214290"/>
            <a:ext cx="51437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Библиографический список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071547"/>
            <a:ext cx="8286808" cy="535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Слайд  6</a:t>
            </a:r>
          </a:p>
          <a:p>
            <a:r>
              <a:rPr lang="ru-RU" dirty="0" smtClean="0"/>
              <a:t>Рисунок на фоне «Сад»</a:t>
            </a:r>
          </a:p>
          <a:p>
            <a:r>
              <a:rPr lang="en-US" dirty="0" smtClean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catherineasquithgallery.com/raznye-fony/11499-fon-dlja-alboma-detskogo-sada-218-foto.html</a:t>
            </a:r>
            <a:r>
              <a:rPr lang="ru-RU" dirty="0" smtClean="0"/>
              <a:t> </a:t>
            </a:r>
          </a:p>
          <a:p>
            <a:r>
              <a:rPr lang="ru-RU" dirty="0" smtClean="0"/>
              <a:t>Рисунок «Корзина»</a:t>
            </a:r>
          </a:p>
          <a:p>
            <a:r>
              <a:rPr lang="en-US" u="sng" dirty="0" smtClean="0">
                <a:hlinkClick r:id="rId4" tooltip="https://papik.pro/risunki/fon/19243-korzina-risunok-bez-fona-67-foto.html"/>
              </a:rPr>
              <a:t>https://papik.pro/risunki/fon/19243-korzina-risunok-bez-fona-67-foto.html</a:t>
            </a:r>
            <a:endParaRPr lang="ru-RU" dirty="0" smtClean="0"/>
          </a:p>
          <a:p>
            <a:r>
              <a:rPr lang="ru-RU" dirty="0" smtClean="0"/>
              <a:t>Рисунок «Яблоня»</a:t>
            </a:r>
          </a:p>
          <a:p>
            <a:r>
              <a:rPr lang="en-US" u="sng" dirty="0" smtClean="0">
                <a:hlinkClick r:id="rId5" tooltip="https://ru.dreamstime.com/красной-иллюстрация-d-изолированная-яблоней-image117240331"/>
              </a:rPr>
              <a:t>https://ru.dreamstime.com/%</a:t>
            </a:r>
            <a:r>
              <a:rPr lang="en-US" u="sng" dirty="0" smtClean="0">
                <a:hlinkClick r:id="rId5" tooltip="https://ru.dreamstime.com/красной-иллюстрация-d-изолированная-яблоней-image117240331"/>
              </a:rPr>
              <a:t>D0%BA%D1%80%D0%B0%D</a:t>
            </a:r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Слайд  7</a:t>
            </a:r>
          </a:p>
          <a:p>
            <a:r>
              <a:rPr lang="ru-RU" dirty="0" smtClean="0"/>
              <a:t>Рисунок на фоне «Марс»</a:t>
            </a:r>
          </a:p>
          <a:p>
            <a:r>
              <a:rPr lang="en-US" dirty="0" smtClean="0">
                <a:hlinkClick r:id="rId6"/>
              </a:rPr>
              <a:t>https://ru.pinterest.com/pin/mars-2020-perseverance-rover--350788258480810316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Слайд  8</a:t>
            </a:r>
          </a:p>
          <a:p>
            <a:r>
              <a:rPr lang="ru-RU" dirty="0" smtClean="0"/>
              <a:t>Рисунок на фоне «Венера»</a:t>
            </a:r>
          </a:p>
          <a:p>
            <a:r>
              <a:rPr lang="en-US" dirty="0" smtClean="0">
                <a:hlinkClick r:id="rId7"/>
              </a:rPr>
              <a:t>https://www.slashgear.com/930300/3-reasons-why-venus-spins-backwards-according-to-astronomers</a:t>
            </a:r>
            <a:r>
              <a:rPr lang="en-US" dirty="0" smtClean="0">
                <a:hlinkClick r:id="rId7"/>
              </a:rPr>
              <a:t>/</a:t>
            </a:r>
            <a:r>
              <a:rPr lang="ru-RU" dirty="0" smtClean="0"/>
              <a:t> </a:t>
            </a:r>
          </a:p>
          <a:p>
            <a:r>
              <a:rPr lang="ru-RU" b="1" dirty="0" smtClean="0">
                <a:solidFill>
                  <a:schemeClr val="accent1"/>
                </a:solidFill>
              </a:rPr>
              <a:t>Слайд  9</a:t>
            </a:r>
          </a:p>
          <a:p>
            <a:r>
              <a:rPr lang="ru-RU" dirty="0" smtClean="0"/>
              <a:t>Рисунок на фоне «Меркурий»</a:t>
            </a:r>
          </a:p>
          <a:p>
            <a:r>
              <a:rPr lang="en-US" dirty="0" smtClean="0">
                <a:hlinkClick r:id="rId8"/>
              </a:rPr>
              <a:t>https://yandex.ru/images/search?p=1&amp;text=%</a:t>
            </a:r>
            <a:r>
              <a:rPr lang="en-US" dirty="0" smtClean="0">
                <a:hlinkClick r:id="rId8"/>
              </a:rPr>
              <a:t>D0BA%D1%0%B9</a:t>
            </a:r>
            <a:r>
              <a:rPr lang="en-US" dirty="0" smtClean="0">
                <a:hlinkClick r:id="rId8"/>
              </a:rPr>
              <a:t>+%</a:t>
            </a:r>
            <a:r>
              <a:rPr lang="en-US" dirty="0" smtClean="0">
                <a:hlinkClick r:id="rId8"/>
              </a:rPr>
              <a:t>D1%84%D0%BE%D0%BD&amp;pos=26&amp;rpt=simage&amp;img</a:t>
            </a: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628088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Земля" descr="64 PNG, Планеты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8852" y="4293096"/>
            <a:ext cx="1484791" cy="1460887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Марс" descr="Марс планета PNG картинки скачать бесплатн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4474" y="3116456"/>
            <a:ext cx="1058058" cy="10580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Венера" descr="Венера PNG прозрачная - PNG 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7951" y="5202271"/>
            <a:ext cx="1363814" cy="136381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Солнце" descr="Солнце PNG изображения, солнце PNG скачать бесплатн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119" y="2188179"/>
            <a:ext cx="2914611" cy="29146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Иллюстрация Юпитера, Сфера Космоса, Юпитер, юпитер, природа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23" b="98767" l="1556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8853" y="764703"/>
            <a:ext cx="2190688" cy="197405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сатурн креатив, сатурн, планета png | PNGEg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4889" r="95444">
                        <a14:backgroundMark x1="69000" y1="43333" x2="6900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2526" y="-427650"/>
            <a:ext cx="3126326" cy="312632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уран png на прозрачном фоне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38" b="100000" l="926" r="97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042" y="1187972"/>
            <a:ext cx="1264782" cy="124916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Планета Нептун скачать бесплатно - Дизайн продукта ..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6154" b="94231" l="6538" r="93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00" y="3116456"/>
            <a:ext cx="1327074" cy="13270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Плутон планета скачать бесплатно - Новые горизонты Плутона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385" b="100000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056" y="5122847"/>
            <a:ext cx="1042457" cy="1042457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6" descr="планеты картинки на прозрачном фоне меркурий: 2 тыс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8" descr="планеты картинки на прозрачном фоне меркурий: 2 тыс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8" name="Picture 30" descr="планеты картинки на прозрачном фоне меркурий: 2 тыс 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99375" l="0" r="98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8391" y="5455159"/>
            <a:ext cx="1282189" cy="1286209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catherineasquithgallery.com/uploads/posts/2021-03/1614547107_1-p-luna-na-belom-fone-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72462" y="4857760"/>
            <a:ext cx="642942" cy="64294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89541" y="6165304"/>
            <a:ext cx="446955" cy="576064"/>
          </a:xfrm>
          <a:prstGeom prst="actionButtonForwardNex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07031 -0.00764 L 0.11753 -0.01273 L 0.19253 -0.00764 L 0.24635 -0.00509 L 0.28385 0.02824 L 0.31371 0.05903 C 0.32153 0.07384 0.3191 0.0713 0.33003 0.08333 C 0.33212 0.08565 0.33437 0.08773 0.33681 0.08981 C 0.33802 0.09074 0.34062 0.09236 0.34062 0.09259 L 0.35399 0.10648 C 0.35608 0.11875 0.35469 0.11435 0.35694 0.12037 L 0.36562 0.16528 C 0.36667 0.18125 0.36649 0.17384 0.36649 0.18704 L 0.36649 0.21528 L 0.36649 0.22917 L 0.35885 0.30625 C 0.35677 0.31875 0.35816 0.31435 0.3559 0.32037 L 0.33681 0.36782 L 0.3309 0.38843 L 0.28385 0.46667 L 0.25208 0.55741 C 0.25087 0.56111 0.24948 0.56435 0.24826 0.56782 C 0.24792 0.56921 0.24792 0.5706 0.2474 0.57176 C 0.24635 0.57361 0.24462 0.575 0.24358 0.57685 C 0.24271 0.57847 0.24149 0.58194 0.24149 0.58218 L 0.22135 0.61273 C 0.21736 0.62037 0.21736 0.62222 0.21181 0.62685 C 0.20903 0.62917 0.20312 0.63333 0.20312 0.63356 L 0.16441 0.66157 L 0.0224 0.7294 L -0.01441 0.73843 L -0.12865 0.74352 L -0.18819 0.74491 L -0.19583 0.73704 L -0.24774 0.71667 L -0.26319 0.70764 L -0.31806 0.68704 L -0.32379 0.67824 L -0.38715 0.63958 L -0.41319 0.57824 C -0.41354 0.57176 -0.41372 0.56528 -0.41406 0.5588 C -0.41458 0.55301 -0.41615 0.54097 -0.41615 0.5412 L -0.42847 0.47037 L -0.4276 0.39491 L -0.39583 0.31782 C -0.3849 0.30116 -0.39045 0.31065 -0.37951 0.28958 L -0.37951 0.28981 C -0.37795 0.28704 -0.37639 0.28449 -0.37465 0.28194 C -0.37326 0.27986 -0.36997 0.27569 -0.36997 0.27593 L -0.33629 0.20903 L -0.30747 0.15903 L -0.29774 0.15116 L -0.22569 0.1037 L -0.15174 0.05903 C -0.12969 0.05093 -0.14722 0.05718 -0.10938 0.04491 L -0.09774 0.04097 L -0.08333 0.03449 L -0.04774 0.0294 L -0.03733 0.0294 L 0.00312 0.01528 L 5.55556E-7 7.40741E-7 Z " pathEditMode="relative" rAng="0" ptsTypes="AAAAAAAAAAAAAAAAAAAAAAAAAAAAAAAAAAAAAAAAAAAAAAAAAAAAAAAAAAAAAA">
                                      <p:cBhvr>
                                        <p:cTn id="6" dur="7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" y="36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0.03541 0.0375 L 0.03958 0.10834 L 0.05416 0.18449 C 0.05486 0.18889 0.05538 0.19306 0.05625 0.19699 C 0.05642 0.19908 0.05729 0.20255 0.05729 0.20278 L 0.04166 0.29584 L 0.01146 0.39306 L -0.0125 0.46112 L -0.04688 0.51112 L -0.09167 0.5625 L -0.14271 0.60417 L -0.19479 0.63473 L -0.26563 0.65533 L -0.32622 0.66528 L -0.44375 0.67061 L -0.58438 0.64862 L -0.70104 0.57477 L -0.70313 0.5625 L -0.73229 0.48449 L -0.73229 0.45949 L -0.73854 0.35973 L -0.725 0.30417 L -0.69271 0.19977 L -0.65625 0.12778 L -0.61979 0.07084 L -0.56563 0.02362 L -0.50521 -0.01388 L -0.49688 -0.01805 L -0.42084 -0.05555 C -0.41077 -0.05717 -0.41441 -0.05509 -0.40938 -0.05833 L -0.34167 -0.07638 L -0.27813 -0.07916 L -0.16667 -0.07083 L -0.15313 -0.06944 C -0.14288 -0.06643 -0.14705 -0.06666 -0.1408 -0.06666 L -0.10313 -0.05833 L -0.05521 -0.03472 L -0.01146 -0.01111 L 1.94444E-6 -4.07407E-6 Z " pathEditMode="relative" rAng="0" ptsTypes="AAAAAAAAAAAAAAAAAAAAAAAAAAAAAAAAAAAAAAAA">
                                      <p:cBhvr>
                                        <p:cTn id="8" dur="7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29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2292 0.08473 L -0.05938 0.17917 L -0.10938 0.24862 L -0.16042 0.28334 L -0.24792 0.34167 L -0.38646 0.375 L -0.50313 0.34977 L -0.58854 0.33334 L -0.64479 0.29167 L -0.72083 0.22223 L -0.72292 0.15278 L -0.72917 0.04028 L -0.71563 -0.02916 L -0.68438 -0.14305 L -0.62083 -0.21388 L -0.57708 -0.25972 L -0.45833 -0.325 L -0.38229 -0.36111 L -0.27205 -0.39305 L -0.19375 -0.38472 L -0.12292 -0.38472 L -0.04167 -0.35972 L 0.0375 -0.27361 L 0.04253 -0.19444 L 0.03542 -0.11944 L 0.03021 -0.06805 L 0.01667 -0.02916 L 0.00833 -0.00555 L -5.55556E-7 -2.96296E-6 Z" pathEditMode="relative" ptsTypes="AAAAAAAAAAAAAAAAAAAAAAAAAAAAA">
                                      <p:cBhvr>
                                        <p:cTn id="10" dur="7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06406 0.01435 L -0.10538 0.01736 L -0.21285 0.02315 L -0.29878 -0.00301 L -0.39114 -0.03773 L -0.43038 -0.12176 L -0.45521 -0.25347 L -0.44444 -0.33773 L -0.42048 -0.42176 L -0.36944 -0.52893 L -0.32378 -0.59282 L -0.23142 -0.63773 L -0.10312 -0.68264 L -0.0566 -0.69699 C -0.04722 -0.69815 -0.04167 -0.69861 -0.03246 -0.7 C -0.02986 -0.70046 -0.02691 -0.70116 -0.02378 -0.70139 C -0.02066 -0.70162 -0.01753 -0.70139 -0.01423 -0.70139 L 0.05764 -0.71157 L 0.14028 -0.71435 C 0.14392 -0.71389 0.14757 -0.71389 0.15122 -0.71296 C 0.15347 -0.7125 0.15538 -0.71042 0.15764 -0.71018 C 0.16754 -0.70856 0.16354 -0.70856 0.16962 -0.70856 L 0.2033 -0.6956 C 0.20417 -0.69514 0.21233 -0.69097 0.21528 -0.68981 C 0.21667 -0.68935 0.21823 -0.68889 0.21962 -0.68843 C 0.22136 -0.68773 0.225 -0.68704 0.225 -0.68681 L 0.25226 -0.66806 L 0.275 -0.6419 L 0.3033 -0.59282 L 0.31302 -0.5419 C 0.31424 -0.51829 0.31424 -0.52755 0.31424 -0.51435 L 0.31754 -0.46088 L 0.31754 -0.44352 L 0.29254 -0.35208 L 0.25226 -0.25347 L 0.18924 -0.15347 L 0.12934 -0.07083 C 0.12761 -0.06759 0.12604 -0.06389 0.12379 -0.06088 C 0.12309 -0.05949 0.12049 -0.05787 0.12049 -0.05764 L 0.05886 -0.01875 L 0.0066 0.0088 " pathEditMode="relative" rAng="0" ptsTypes="AAAAAAAAAAAAAAAAAAAAAAAAAAAAAAAAAAAAAAAAAA">
                                      <p:cBhvr>
                                        <p:cTn id="12" dur="7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92" y="-34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-0.11753 0.09861 L -0.19896 0.14328 L -0.36527 0.15208 L -0.46632 0.14028 L -0.64583 0.09282 C -0.64757 0.0875 -0.64913 0.08194 -0.65121 0.07685 C -0.65243 0.07384 -0.65555 0.06782 -0.65555 0.06828 L -0.68923 -0.05949 C -0.68958 -0.0676 -0.68993 -0.07593 -0.69027 -0.08403 C -0.69062 -0.08889 -0.69149 -0.09861 -0.69149 -0.09838 L -0.7033 -0.19861 L -0.69687 -0.21597 C -0.69618 -0.21783 -0.69566 -0.21991 -0.69462 -0.22176 C -0.69392 -0.22315 -0.69323 -0.22454 -0.69253 -0.22616 C -0.69132 -0.22894 -0.68923 -0.23472 -0.68923 -0.23449 L -0.63923 -0.36227 L -0.55451 -0.48403 L -0.54462 -0.48704 L -0.36753 -0.54352 C -0.36198 -0.54445 -0.35659 -0.5456 -0.35121 -0.5463 C -0.34531 -0.54722 -0.33958 -0.54699 -0.33368 -0.54792 C -0.33038 -0.54838 -0.32396 -0.5507 -0.32396 -0.55047 L -0.21962 -0.57385 L -0.14566 -0.57385 L -0.07604 -0.57963 C -0.07239 -0.57917 -0.06875 -0.57917 -0.06527 -0.57824 C -0.06232 -0.57755 -0.05955 -0.57616 -0.05659 -0.57547 C -0.05468 -0.575 -0.05295 -0.57454 -0.05104 -0.57385 C -0.05 -0.57361 -0.04896 -0.57269 -0.04791 -0.57246 C -0.0408 -0.57084 -0.04062 -0.57107 -0.03593 -0.57107 L -0.0283 -0.56806 C -0.02534 -0.56621 -0.02257 -0.56412 -0.01962 -0.56227 C -0.01857 -0.56181 -0.01632 -0.56088 -0.01632 -0.56065 L 0.01198 -0.54352 L 0.04775 -0.49422 C 0.04966 -0.48935 0.05139 -0.48449 0.0533 -0.47963 C 0.05382 -0.47824 0.05538 -0.47547 0.05538 -0.47523 L 0.0783 -0.41297 C 0.079 -0.4088 0.07969 -0.4044 0.08038 -0.4 C 0.08073 -0.39861 0.08125 -0.39722 0.0816 -0.3956 C 0.08195 -0.39283 0.08264 -0.38704 0.08264 -0.38681 L 0.09358 -0.29422 L 0.09358 -0.27246 L 0.06736 -0.15787 C 0.06667 -0.15371 0.0665 -0.14908 0.06528 -0.14491 C 0.06459 -0.1426 0.06198 -0.13912 0.06198 -0.13889 L 0.01632 -0.03611 L 0.00973 -0.02755 L -2.77778E-6 -0.01297 " pathEditMode="relative" rAng="0" ptsTypes="AAAAAAAAAAAAAAAAAAAAAAAAAAAAAAAAAAAAAAAAAAAAAAAAAA">
                                      <p:cBhvr>
                                        <p:cTn id="14" dur="7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6" y="-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14896 -0.03912 L -0.20764 -0.07824 C -0.21198 -0.08542 -0.21615 -0.09282 -0.22066 -0.1 C -0.22223 -0.10255 -0.22431 -0.10463 -0.22605 -0.10718 C -0.22761 -0.10949 -0.22882 -0.11204 -0.23039 -0.11435 C -0.23143 -0.11597 -0.23369 -0.11875 -0.23369 -0.11852 L -0.27275 -0.22593 L -0.27275 -0.31018 L -0.27171 -0.41736 L -0.21632 -0.56088 C -0.21372 -0.56366 -0.21112 -0.56643 -0.20869 -0.56944 C -0.20782 -0.57083 -0.2066 -0.57384 -0.2066 -0.57361 L -0.11303 -0.68102 L -0.05104 -0.71157 C -0.04774 -0.7125 -0.04444 -0.71343 -0.04131 -0.71435 C -0.0401 -0.71481 -0.03803 -0.71597 -0.03803 -0.71574 L 0.04358 -0.76088 L 0.11632 -0.78681 C 0.12657 -0.78981 0.12275 -0.78981 0.12726 -0.78981 L 0.21858 -0.80139 L 0.2316 -0.80139 L 0.31858 -0.80995 L 0.5033 -0.78403 L 0.57188 -0.72315 L 0.57622 -0.71157 L 0.59688 -0.61736 C 0.60122 -0.60162 0.60018 -0.60995 0.60018 -0.59259 L 0.5849 -0.45347 L 0.5566 -0.34931 C 0.55556 -0.34537 0.55452 -0.34143 0.5533 -0.3375 C 0.55296 -0.33611 0.55261 -0.33472 0.55226 -0.33333 C 0.55191 -0.33079 0.55191 -0.32824 0.55122 -0.32593 C 0.55053 -0.32384 0.54792 -0.32014 0.54792 -0.31991 L 0.49028 -0.18542 L 0.41632 -0.09421 L 0.3599 -0.04491 C 0.3573 -0.04236 0.35487 -0.03981 0.35226 -0.03773 C 0.35122 -0.03681 0.34896 -0.03611 0.34896 -0.03588 L 0.2882 0.00162 L 0.2783 0.00579 L 0.23594 0.02037 C 0.23264 0.02083 0.22952 0.02153 0.22622 0.02176 C 0.22431 0.02199 0.22066 0.02176 0.22066 0.02199 L 0.17188 0.02037 C 0.16251 0.01968 0.15365 0.01944 0.14462 0.01736 C 0.14323 0.01713 0.14167 0.01644 0.14028 0.01597 C 0.13785 0.01528 0.13039 0.01343 0.1283 0.01319 C 0.12691 0.01296 0.12535 0.01319 0.12396 0.01319 L 0.07935 0.00741 L 0.06094 0.00741 L 0.02292 -3.7037E-7 " pathEditMode="relative" rAng="0" ptsTypes="AAAAAAAAAAAAAAAAAAAAAAAAAAAAAAAAAAAAAAAAAAAAAAAAAAAA">
                                      <p:cBhvr>
                                        <p:cTn id="16" dur="7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-3939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0.02605 -0.08125 L 0.075 -0.16111 L 0.11962 -0.26528 L 0.16528 -0.31181 L 0.17396 -0.3162 L 0.29671 -0.38565 L 0.34688 -0.41458 L 0.49566 -0.41181 L 0.57396 -0.40162 L 0.7 -0.35232 L 0.7349 -0.24074 L 0.7382 -0.08264 L 0.72292 -0.03056 L 0.69254 0.05347 L 0.65434 0.17083 L 0.62622 0.21435 L 0.49566 0.28981 L 0.41302 0.31875 L 0.39462 0.31875 L 0.2533 0.32037 L 0.1849 0.32037 L 0.01094 0.28403 L -0.09444 0.17963 C -0.09409 0.17477 -0.09392 0.16991 -0.0934 0.16505 C -0.09323 0.16366 -0.0927 0.16227 -0.09236 0.16088 C -0.09201 0.1588 -0.09132 0.15509 -0.09132 0.15509 L -0.08263 0.01157 L -0.00868 -0.03773 " pathEditMode="relative" ptsTypes="AAAAAAAAAAAAAAAAAAAAAAAAAAAAA">
                                      <p:cBhvr>
                                        <p:cTn id="18" dur="7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0.07708 -0.05093 L 0.18368 -0.10162 C 0.18732 -0.10255 0.19097 -0.10324 0.19461 -0.1044 C 0.19704 -0.10532 0.20225 -0.10741 0.20225 -0.10718 L 0.27725 -0.12176 L 0.36961 -0.12755 L 0.44895 -0.12037 L 0.49357 -0.10602 L 0.54566 -0.03356 L 0.57291 0.05208 L 0.57395 0.06667 L 0.58038 0.12315 L 0.57291 0.18542 L 0.56857 0.19699 L 0.55329 0.23171 L 0.53923 0.27384 C 0.53333 0.28773 0.53541 0.28241 0.53263 0.28982 L 0.51302 0.33032 L 0.48697 0.38102 L 0.45868 0.41875 L 0.43368 0.44352 L 0.3467 0.51435 L 0.18263 0.53171 L 0.09566 0.53773 L -0.01407 0.51296 L -0.08369 0.48102 L -0.10434 0.4463 L -0.13473 0.33032 L -0.13369 0.28403 L -0.13264 0.23472 L -0.125 0.18819 L -0.10764 0.14907 L -0.08264 0.10579 L -0.05764 0.06366 L -0.02726 0.03171 L -0.01094 0.01157 " pathEditMode="relative" rAng="0" ptsTypes="AAAAAAAAAAAAAAAAAAAAAAAAAAAAAAAAAAAAA">
                                      <p:cBhvr>
                                        <p:cTn id="20" dur="7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4" y="20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406 -0.08426 L -0.08593 -0.1088 L -0.0934 -0.12755 L -0.09132 -0.18264 L -0.08038 -0.31018 L -0.04566 -0.39143 L 0.0283 -0.56389 L 0.11302 -0.66667 L 0.40538 -0.7956 L 0.70868 -0.78264 L 0.80868 -0.71898 L 0.83577 -0.66829 L 0.84341 -0.61157 L 0.84896 -0.50579 L 0.83038 -0.41018 L 0.77604 -0.20741 L 0.71302 -0.09143 L 0.61077 -0.00162 L 0.50104 0.06505 L 0.4217 0.08241 L 0.31302 0.08819 L 0.15209 0.08681 L 0.02066 0.01875 " pathEditMode="relative" ptsTypes="AAAAAAAAAAAAAAAAAAAAAAAA">
                                      <p:cBhvr>
                                        <p:cTn id="22" dur="7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214290"/>
            <a:ext cx="51437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Библиографический список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000108"/>
            <a:ext cx="8286808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Слайд  10</a:t>
            </a:r>
          </a:p>
          <a:p>
            <a:r>
              <a:rPr lang="ru-RU" dirty="0" smtClean="0"/>
              <a:t>Рисунок на фоне «Юпитер</a:t>
            </a:r>
            <a:r>
              <a:rPr lang="ru-RU" dirty="0" smtClean="0"/>
              <a:t>»</a:t>
            </a:r>
          </a:p>
          <a:p>
            <a:r>
              <a:rPr lang="en-US" dirty="0" smtClean="0">
                <a:hlinkClick r:id="rId3"/>
              </a:rPr>
              <a:t>https://in.pinterest.com/pin/555913147747497600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</a:p>
          <a:p>
            <a:r>
              <a:rPr lang="ru-RU" dirty="0" smtClean="0"/>
              <a:t>Рисунок </a:t>
            </a:r>
            <a:r>
              <a:rPr lang="ru-RU" dirty="0" smtClean="0"/>
              <a:t>«Карандаш</a:t>
            </a:r>
            <a:r>
              <a:rPr lang="ru-RU" dirty="0" smtClean="0"/>
              <a:t>»</a:t>
            </a:r>
          </a:p>
          <a:p>
            <a:r>
              <a:rPr lang="en-US" dirty="0" smtClean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www.pngegg.com/ru/png-zpjbe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Слайд  11</a:t>
            </a:r>
          </a:p>
          <a:p>
            <a:r>
              <a:rPr lang="ru-RU" dirty="0" smtClean="0"/>
              <a:t>Рисунок на фоне «Уран</a:t>
            </a:r>
            <a:r>
              <a:rPr lang="ru-RU" dirty="0" smtClean="0"/>
              <a:t>»</a:t>
            </a:r>
          </a:p>
          <a:p>
            <a:r>
              <a:rPr lang="en-US" dirty="0" smtClean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gamerwall.pro/11645-uran-planeta.html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Слайд  12</a:t>
            </a:r>
          </a:p>
          <a:p>
            <a:r>
              <a:rPr lang="ru-RU" dirty="0" smtClean="0"/>
              <a:t>Рисунок на фоне «Нептун</a:t>
            </a:r>
            <a:r>
              <a:rPr lang="ru-RU" dirty="0" smtClean="0"/>
              <a:t>»</a:t>
            </a:r>
          </a:p>
          <a:p>
            <a:r>
              <a:rPr lang="en-US" dirty="0" smtClean="0">
                <a:hlinkClick r:id="rId6"/>
              </a:rPr>
              <a:t>https://photoby.ru/%D0%BF%D0%BB%D0%B0%D0</a:t>
            </a:r>
            <a:r>
              <a:rPr lang="en-US" dirty="0" smtClean="0">
                <a:hlinkClick r:id="rId6"/>
              </a:rPr>
              <a:t>%</a:t>
            </a:r>
            <a:r>
              <a:rPr lang="ru-RU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Слайд  13</a:t>
            </a:r>
          </a:p>
          <a:p>
            <a:r>
              <a:rPr lang="ru-RU" dirty="0" smtClean="0"/>
              <a:t>Рисунок на фоне «Сатурн»</a:t>
            </a:r>
          </a:p>
          <a:p>
            <a:r>
              <a:rPr lang="en-US" dirty="0" smtClean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kadet39.ru/reports/doklad-soobsenie-planeta-saturn-2-4-5-klass-kratko.html</a:t>
            </a:r>
            <a:r>
              <a:rPr lang="ru-RU" dirty="0" smtClean="0"/>
              <a:t> </a:t>
            </a:r>
          </a:p>
          <a:p>
            <a:r>
              <a:rPr lang="ru-RU" dirty="0" smtClean="0"/>
              <a:t>Текст «Сборник для подготовки к ВПР»</a:t>
            </a:r>
          </a:p>
          <a:p>
            <a:r>
              <a:rPr lang="en-US" u="sng" dirty="0" smtClean="0">
                <a:hlinkClick r:id="rId8" tooltip="https://skysmart.ru/vpr/vse-zadaniya-vpr-po-russkomu-yazyku-za-5-klass-2023-s-otvetami"/>
              </a:rPr>
              <a:t>https://skysmart.ru/vpr/vse-zadaniya-vpr-po-russkomu-yazyku-za-5-klass-2023-s-otvetam</a:t>
            </a:r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Слайд  14</a:t>
            </a:r>
          </a:p>
          <a:p>
            <a:r>
              <a:rPr lang="ru-RU" dirty="0" smtClean="0"/>
              <a:t>Рисунок на фоне «Луна»</a:t>
            </a:r>
          </a:p>
          <a:p>
            <a:r>
              <a:rPr lang="en-US" dirty="0" smtClean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www.ukr.net/news/details/fotoreportazh/89653589.html</a:t>
            </a: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628088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214290"/>
            <a:ext cx="51437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Библиографический список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071547"/>
            <a:ext cx="8286808" cy="535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Рисунок «</a:t>
            </a:r>
            <a:r>
              <a:rPr lang="ru-RU" dirty="0" err="1" smtClean="0"/>
              <a:t>Знайка</a:t>
            </a:r>
            <a:r>
              <a:rPr lang="ru-RU" dirty="0" smtClean="0"/>
              <a:t> на Луне»</a:t>
            </a:r>
          </a:p>
          <a:p>
            <a:r>
              <a:rPr lang="en-US" u="sng" dirty="0" smtClean="0">
                <a:hlinkClick r:id="rId3" tooltip="https://e-news.su/uploads/posts/2016-01/1452982822_e-news.su_sddefault.jpg"/>
              </a:rPr>
              <a:t>https://e-news.su/uploads/posts/2016-01/1452982822_e-news.su_sddefault.jpg</a:t>
            </a:r>
            <a:endParaRPr lang="ru-RU" u="sng" dirty="0" smtClean="0"/>
          </a:p>
          <a:p>
            <a:r>
              <a:rPr lang="ru-RU" dirty="0" smtClean="0"/>
              <a:t>Рисунок «Незнайка в скафандре»</a:t>
            </a:r>
          </a:p>
          <a:p>
            <a:r>
              <a:rPr lang="en-US" u="sng" dirty="0" smtClean="0">
                <a:hlinkClick r:id="rId4" tooltip="https://sun6-20.userapi.com/s/v1/ig1/zdht6eoJojVb3WedY9cqwJqQu0M-bLeEJApKS2xJVmUrs2AwXqabMo1UGh2MOOE8ONp2y1K8.jpg?size=675x675&amp;quality=96&amp;crop=524,0,675,675&amp;ava=1"/>
              </a:rPr>
              <a:t>https://sun6-20.userapi.com/s/v1/ig1/zdht6eoJojVb3WedY9cqwJqQu0M-bLeEJApKS2xJVmUrs2AwXqabMo1UGh2MOOE8ONp2y1K8.jpg?size=675x675&amp;quality=96&amp;crop=524,0,675,675&amp;ava=1</a:t>
            </a:r>
            <a:endParaRPr lang="ru-RU" u="sng" dirty="0" smtClean="0"/>
          </a:p>
          <a:p>
            <a:r>
              <a:rPr lang="ru-RU" dirty="0" smtClean="0"/>
              <a:t>Рисунок «Незнайка в скафандре 2»</a:t>
            </a:r>
          </a:p>
          <a:p>
            <a:r>
              <a:rPr lang="en-US" u="sng" dirty="0" smtClean="0">
                <a:hlinkClick r:id="rId5" tooltip="https://24smi.org/person/photo/1791-neznaika/6306/"/>
              </a:rPr>
              <a:t>https://24smi.org/person/photo/1791-neznaika/6306/</a:t>
            </a:r>
            <a:endParaRPr lang="ru-RU" u="sng" dirty="0" smtClean="0"/>
          </a:p>
          <a:p>
            <a:r>
              <a:rPr lang="ru-RU" dirty="0" smtClean="0"/>
              <a:t>Рисунок «</a:t>
            </a:r>
            <a:r>
              <a:rPr lang="ru-RU" dirty="0" err="1" smtClean="0"/>
              <a:t>Жулио</a:t>
            </a:r>
            <a:r>
              <a:rPr lang="ru-RU" dirty="0" smtClean="0"/>
              <a:t>»</a:t>
            </a:r>
          </a:p>
          <a:p>
            <a:r>
              <a:rPr lang="en-US" u="sng" dirty="0" smtClean="0">
                <a:hlinkClick r:id="rId6"/>
              </a:rPr>
              <a:t>https://</a:t>
            </a:r>
            <a:r>
              <a:rPr lang="en-US" u="sng" dirty="0" smtClean="0">
                <a:hlinkClick r:id="rId6"/>
              </a:rPr>
              <a:t>news.myseldon.com/ru/news/index/199342153</a:t>
            </a:r>
            <a:r>
              <a:rPr lang="ru-RU" u="sng" dirty="0" smtClean="0"/>
              <a:t> </a:t>
            </a:r>
          </a:p>
          <a:p>
            <a:r>
              <a:rPr lang="ru-RU" dirty="0" smtClean="0"/>
              <a:t>Отрывки из </a:t>
            </a:r>
            <a:r>
              <a:rPr lang="ru-RU" dirty="0" err="1" smtClean="0"/>
              <a:t>аудиосказки</a:t>
            </a:r>
            <a:r>
              <a:rPr lang="ru-RU" dirty="0" smtClean="0"/>
              <a:t> Н. Носова «Незнайка на луне»</a:t>
            </a:r>
          </a:p>
          <a:p>
            <a:r>
              <a:rPr lang="en-US" dirty="0" smtClean="0">
                <a:hlinkClick r:id="rId7" tooltip="https://web-skazki.ru/book/neznayka-na-lune"/>
              </a:rPr>
              <a:t>https://web-skazki.ru/book/neznayka-na-lune</a:t>
            </a:r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</a:rPr>
              <a:t>Слайд  15</a:t>
            </a:r>
          </a:p>
          <a:p>
            <a:r>
              <a:rPr lang="ru-RU" dirty="0" smtClean="0"/>
              <a:t>Рисунок на фоне «Плутон»</a:t>
            </a:r>
          </a:p>
          <a:p>
            <a:r>
              <a:rPr lang="en-US" dirty="0" smtClean="0">
                <a:hlinkClick r:id="rId8"/>
              </a:rPr>
              <a:t>http://bda-expert.com/2015/05/pluton/?</a:t>
            </a:r>
            <a:r>
              <a:rPr lang="en-US" dirty="0" smtClean="0">
                <a:hlinkClick r:id="rId8"/>
              </a:rPr>
              <a:t>iphone=true</a:t>
            </a:r>
            <a:r>
              <a:rPr lang="ru-RU" dirty="0" smtClean="0"/>
              <a:t> </a:t>
            </a:r>
          </a:p>
          <a:p>
            <a:r>
              <a:rPr lang="ru-RU" dirty="0" smtClean="0"/>
              <a:t>Текст 1 </a:t>
            </a:r>
          </a:p>
          <a:p>
            <a:r>
              <a:rPr lang="en-US" u="sng" dirty="0" smtClean="0">
                <a:hlinkClick r:id="rId9" tooltip="https://needlewoman.ru/articles/korotkiy-rasskaz-pro-kosmos-dlya-2-klassa.html"/>
              </a:rPr>
              <a:t>https://needlewoman.ru/articles/korotkiy-rasskaz-pro-kosmos-dlya-2-klassa.html</a:t>
            </a:r>
            <a:endParaRPr lang="ru-RU" dirty="0" smtClean="0"/>
          </a:p>
          <a:p>
            <a:r>
              <a:rPr lang="ru-RU" dirty="0" smtClean="0"/>
              <a:t>Текст 2</a:t>
            </a:r>
          </a:p>
          <a:p>
            <a:r>
              <a:rPr lang="en-US" u="sng" dirty="0" smtClean="0">
                <a:hlinkClick r:id="rId10" tooltip="https://proza-ru.turbopages.org/proza.ru/s/2017/12/30/1559"/>
              </a:rPr>
              <a:t>https://</a:t>
            </a:r>
            <a:r>
              <a:rPr lang="en-US" u="sng" dirty="0" smtClean="0">
                <a:hlinkClick r:id="rId10" tooltip="https://proza-ru.turbopages.org/proza.ru/s/2017/12/30/1559"/>
              </a:rPr>
              <a:t>proza-ru.turbopages.org/proza.ru/s/2017/12/30/1559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0628088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2" y="214290"/>
            <a:ext cx="51437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Библиографический список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071547"/>
            <a:ext cx="8286808" cy="5355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Текст 3</a:t>
            </a:r>
          </a:p>
          <a:p>
            <a:r>
              <a:rPr lang="en-US" u="sng" dirty="0" smtClean="0">
                <a:hlinkClick r:id="rId3" tooltip="https://www.sdamna5.ru/pochemu_ya_hochu_poletet_v_kosmos"/>
              </a:rPr>
              <a:t>https://www.sdamna5.ru/pochemu_ya_hochu_poletet_v_kosmos</a:t>
            </a:r>
            <a:endParaRPr lang="ru-RU" dirty="0" smtClean="0"/>
          </a:p>
          <a:p>
            <a:r>
              <a:rPr lang="ru-RU" b="1" dirty="0" smtClean="0">
                <a:solidFill>
                  <a:schemeClr val="accent1"/>
                </a:solidFill>
              </a:rPr>
              <a:t>Слайд  16-21</a:t>
            </a:r>
          </a:p>
          <a:p>
            <a:r>
              <a:rPr lang="ru-RU" dirty="0" smtClean="0"/>
              <a:t>Рисунок на фоне «Космос»</a:t>
            </a:r>
          </a:p>
          <a:p>
            <a:r>
              <a:rPr lang="en-US" dirty="0" smtClean="0">
                <a:solidFill>
                  <a:schemeClr val="accent1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accent1"/>
                </a:solidFill>
                <a:hlinkClick r:id="rId4"/>
              </a:rPr>
              <a:t>bogatyr.club/1286-kosmicheskij-fon-dlja-prezentacii.html</a:t>
            </a:r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0628088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Земля" descr="64 PNG, Планеты на прозрачном фоне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8852" y="4293096"/>
            <a:ext cx="1484791" cy="1460887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Марс" descr="Марс планета PNG картинки скачать бесплатно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4474" y="3116456"/>
            <a:ext cx="1058058" cy="10580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Венера" descr="Венера PNG прозрачная - PNG All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7951" y="5202271"/>
            <a:ext cx="1363814" cy="136381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Солнце" descr="Солнце PNG изображения, солнце PNG скачать бесплатно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119" y="2188179"/>
            <a:ext cx="2914611" cy="29146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Иллюстрация Юпитера, Сфера Космоса, Юпитер, юпитер, природа ...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23" b="98767" l="1556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8853" y="764703"/>
            <a:ext cx="2190688" cy="197405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сатурн креатив, сатурн, планета png | PNGEg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4889" r="95444">
                        <a14:backgroundMark x1="69000" y1="43333" x2="6900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2526" y="-427650"/>
            <a:ext cx="3126326" cy="312632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уран png на прозрачном фоне: 2 тыс изображений найдено в Яндекс Картинках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938" b="100000" l="926" r="97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042" y="1187972"/>
            <a:ext cx="1264782" cy="124916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Планета Нептун скачать бесплатно - Дизайн продукта ...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6154" b="94231" l="6538" r="93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00" y="3116456"/>
            <a:ext cx="1327074" cy="13270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Плутон планета скачать бесплатно - Новые горизонты Плутона ...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385" b="100000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056" y="5122847"/>
            <a:ext cx="1042457" cy="1042457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6" descr="планеты картинки на прозрачном фоне меркурий: 2 тыс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8" descr="планеты картинки на прозрачном фоне меркурий: 2 тыс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8" name="Picture 30" descr="планеты картинки на прозрачном фоне меркурий: 2 тыс ...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0" b="99375" l="0" r="98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8391" y="5455159"/>
            <a:ext cx="1282189" cy="1286209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309" y="63834"/>
            <a:ext cx="21499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  <a:ea typeface="Microsoft JhengHei Light" panose="020B0304030504040204" pitchFamily="34" charset="-120"/>
              </a:rPr>
              <a:t>Меню</a:t>
            </a:r>
            <a:endParaRPr lang="ru-RU" sz="54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  <a:ea typeface="Microsoft JhengHei Light" panose="020B0304030504040204" pitchFamily="34" charset="-120"/>
            </a:endParaRPr>
          </a:p>
        </p:txBody>
      </p:sp>
      <p:sp>
        <p:nvSpPr>
          <p:cNvPr id="4" name="Управляющая кнопка: справка 3">
            <a:hlinkClick r:id="" action="ppaction://noaction" highlightClick="1"/>
          </p:cNvPr>
          <p:cNvSpPr/>
          <p:nvPr/>
        </p:nvSpPr>
        <p:spPr>
          <a:xfrm>
            <a:off x="7858148" y="5929330"/>
            <a:ext cx="576064" cy="642942"/>
          </a:xfrm>
          <a:prstGeom prst="actionButtonHelp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43240" y="4357694"/>
            <a:ext cx="1071570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Солнце</a:t>
            </a:r>
            <a:endParaRPr lang="ru-RU" i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71670" y="6286520"/>
            <a:ext cx="1214446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Меркурий</a:t>
            </a:r>
            <a:endParaRPr lang="ru-RU" i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29124" y="6215082"/>
            <a:ext cx="928694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Венера</a:t>
            </a:r>
            <a:endParaRPr lang="ru-RU" i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86512" y="5429264"/>
            <a:ext cx="847732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Земля</a:t>
            </a:r>
            <a:endParaRPr lang="ru-RU" i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786578" y="3786190"/>
            <a:ext cx="785818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Марс</a:t>
            </a:r>
            <a:endParaRPr lang="ru-RU" i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86512" y="2285992"/>
            <a:ext cx="1071570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Юпитер</a:t>
            </a:r>
            <a:endParaRPr lang="ru-RU" i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14744" y="1500174"/>
            <a:ext cx="1000132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Сатурн</a:t>
            </a:r>
            <a:endParaRPr lang="ru-RU" i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428728" y="2000240"/>
            <a:ext cx="714380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Уран</a:t>
            </a:r>
            <a:endParaRPr lang="ru-RU" i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14282" y="3929066"/>
            <a:ext cx="990608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Нептун</a:t>
            </a:r>
            <a:endParaRPr lang="ru-RU" i="1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57158" y="5929330"/>
            <a:ext cx="1062046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Плутон</a:t>
            </a:r>
            <a:endParaRPr lang="ru-RU" i="1" dirty="0"/>
          </a:p>
        </p:txBody>
      </p:sp>
      <p:pic>
        <p:nvPicPr>
          <p:cNvPr id="28" name="Picture 2" descr="https://catherineasquithgallery.com/uploads/posts/2021-03/1614547107_1-p-luna-na-belom-fone-1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072462" y="4786322"/>
            <a:ext cx="642942" cy="64294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7858148" y="5143512"/>
            <a:ext cx="642942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/>
              <a:t>Луна</a:t>
            </a:r>
            <a:endParaRPr lang="ru-RU" i="1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071538" y="1142984"/>
            <a:ext cx="7415609" cy="4464496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Здравствуй, дорогой пятиклассник!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Предлагаю тебе интересные задания для подготовки к ВПР по русскому языку. Поверь</a:t>
            </a:r>
            <a:r>
              <a:rPr lang="ru-RU" i="1" dirty="0" smtClean="0">
                <a:solidFill>
                  <a:schemeClr val="tx1"/>
                </a:solidFill>
              </a:rPr>
              <a:t>, что выполнение </a:t>
            </a:r>
            <a:r>
              <a:rPr lang="ru-RU" i="1" dirty="0" smtClean="0">
                <a:solidFill>
                  <a:schemeClr val="tx1"/>
                </a:solidFill>
              </a:rPr>
              <a:t>этой работы может быть увлекательным!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При работе над заданиями ты можешь не только пользоваться справочной литературой, но и подсказками, спрятанными в самой игре. Упражнения включают себя материалы по морфологии, фонетике, орфоэпии, синтаксису и другим разделам языкознания. Можешь выполнять задания в любом порядке.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Скорее нажимай на любую планету и отправляйся в путь! </a:t>
            </a:r>
            <a:endParaRPr lang="ru-RU" i="1" dirty="0">
              <a:solidFill>
                <a:schemeClr val="tx1"/>
              </a:solidFill>
            </a:endParaRP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Желаю удачи!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7" name="Умножение 6"/>
          <p:cNvSpPr/>
          <p:nvPr/>
        </p:nvSpPr>
        <p:spPr>
          <a:xfrm>
            <a:off x="7952946" y="1729353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КОМЕТА" descr="https://www.pinclipart.com/picdir/big/6-66516_comet-clipart-clip-art-comets-clipart-png-download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57158" y="571480"/>
            <a:ext cx="1393173" cy="1361524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31" name="Название комета"/>
          <p:cNvSpPr/>
          <p:nvPr/>
        </p:nvSpPr>
        <p:spPr>
          <a:xfrm>
            <a:off x="0" y="1643050"/>
            <a:ext cx="785786" cy="285752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 smtClean="0"/>
              <a:t>Комета</a:t>
            </a:r>
            <a:endParaRPr lang="ru-RU" i="1" dirty="0"/>
          </a:p>
        </p:txBody>
      </p:sp>
      <p:sp>
        <p:nvSpPr>
          <p:cNvPr id="32" name="Управляющая кнопка: в конец 31">
            <a:hlinkClick r:id="rId33" action="ppaction://hlinksldjump" highlightClick="1"/>
          </p:cNvPr>
          <p:cNvSpPr/>
          <p:nvPr/>
        </p:nvSpPr>
        <p:spPr>
          <a:xfrm>
            <a:off x="8572528" y="5929330"/>
            <a:ext cx="428628" cy="642942"/>
          </a:xfrm>
          <a:prstGeom prst="actionButtonE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4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есплатное векторное изображение Шаблон стикера с двумя инопланетными монстрами в изолированном н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26" b="96667" l="3994" r="100000">
                        <a14:foregroundMark x1="46965" y1="17436" x2="46965" y2="17436"/>
                        <a14:foregroundMark x1="49840" y1="18205" x2="49840" y2="18205"/>
                        <a14:foregroundMark x1="49042" y1="22564" x2="49042" y2="22564"/>
                        <a14:foregroundMark x1="49042" y1="22564" x2="49042" y2="22564"/>
                        <a14:foregroundMark x1="46006" y1="25128" x2="46006" y2="25128"/>
                        <a14:foregroundMark x1="46006" y1="25128" x2="46006" y2="25128"/>
                        <a14:foregroundMark x1="40895" y1="15897" x2="40895" y2="15897"/>
                        <a14:foregroundMark x1="32907" y1="21795" x2="32907" y2="21795"/>
                        <a14:foregroundMark x1="32907" y1="22051" x2="32907" y2="22051"/>
                        <a14:foregroundMark x1="32907" y1="22051" x2="32907" y2="22051"/>
                        <a14:foregroundMark x1="32109" y1="22051" x2="32109" y2="22051"/>
                        <a14:foregroundMark x1="32109" y1="25385" x2="32109" y2="25385"/>
                        <a14:foregroundMark x1="31789" y1="25641" x2="30990" y2="27692"/>
                        <a14:foregroundMark x1="26837" y1="33846" x2="26837" y2="33846"/>
                        <a14:foregroundMark x1="19489" y1="46667" x2="19489" y2="46667"/>
                        <a14:foregroundMark x1="28435" y1="41026" x2="28435" y2="41026"/>
                        <a14:foregroundMark x1="28435" y1="41026" x2="28435" y2="41026"/>
                        <a14:foregroundMark x1="28914" y1="38718" x2="28914" y2="38718"/>
                        <a14:foregroundMark x1="26997" y1="42051" x2="26997" y2="42051"/>
                        <a14:foregroundMark x1="26198" y1="42308" x2="26198" y2="42308"/>
                        <a14:foregroundMark x1="29233" y1="23590" x2="29233" y2="23590"/>
                        <a14:foregroundMark x1="29073" y1="27949" x2="29073" y2="27949"/>
                        <a14:foregroundMark x1="29073" y1="27949" x2="29073" y2="27949"/>
                        <a14:foregroundMark x1="29073" y1="27949" x2="29073" y2="27949"/>
                        <a14:foregroundMark x1="40895" y1="17179" x2="40895" y2="17179"/>
                        <a14:foregroundMark x1="35783" y1="16410" x2="35783" y2="16410"/>
                        <a14:foregroundMark x1="35783" y1="16410" x2="35783" y2="16410"/>
                        <a14:foregroundMark x1="35783" y1="16410" x2="35783" y2="16410"/>
                        <a14:foregroundMark x1="35783" y1="16410" x2="35783" y2="16410"/>
                        <a14:foregroundMark x1="35783" y1="16410" x2="35783" y2="16410"/>
                        <a14:foregroundMark x1="35783" y1="16410" x2="35783" y2="16410"/>
                        <a14:foregroundMark x1="38498" y1="18718" x2="38498" y2="18718"/>
                        <a14:foregroundMark x1="36262" y1="18718" x2="36262" y2="18718"/>
                        <a14:foregroundMark x1="33067" y1="19487" x2="33067" y2="19487"/>
                        <a14:foregroundMark x1="37700" y1="17692" x2="37700" y2="17692"/>
                        <a14:foregroundMark x1="41374" y1="11538" x2="41374" y2="11538"/>
                        <a14:foregroundMark x1="44569" y1="11795" x2="44569" y2="11795"/>
                        <a14:foregroundMark x1="44728" y1="11795" x2="44728" y2="11795"/>
                        <a14:foregroundMark x1="44888" y1="11795" x2="44888" y2="11795"/>
                        <a14:foregroundMark x1="43610" y1="18205" x2="43610" y2="18205"/>
                        <a14:foregroundMark x1="44888" y1="19487" x2="44888" y2="19487"/>
                        <a14:foregroundMark x1="44888" y1="20256" x2="44728" y2="21795"/>
                        <a14:foregroundMark x1="44888" y1="28718" x2="44888" y2="28718"/>
                        <a14:foregroundMark x1="44888" y1="28718" x2="44888" y2="28718"/>
                        <a14:foregroundMark x1="50958" y1="38718" x2="50958" y2="38718"/>
                        <a14:foregroundMark x1="48882" y1="36410" x2="49361" y2="36410"/>
                        <a14:foregroundMark x1="46166" y1="31538" x2="46166" y2="31538"/>
                        <a14:foregroundMark x1="46166" y1="31538" x2="46166" y2="31538"/>
                        <a14:foregroundMark x1="46326" y1="32821" x2="46645" y2="34359"/>
                        <a14:foregroundMark x1="47444" y1="36410" x2="47444" y2="36410"/>
                        <a14:foregroundMark x1="47125" y1="36410" x2="45847" y2="38718"/>
                        <a14:foregroundMark x1="48403" y1="29487" x2="48403" y2="29487"/>
                        <a14:foregroundMark x1="48403" y1="29487" x2="48403" y2="29487"/>
                        <a14:foregroundMark x1="48882" y1="28718" x2="48882" y2="28718"/>
                        <a14:foregroundMark x1="51597" y1="22821" x2="51597" y2="22821"/>
                        <a14:foregroundMark x1="51597" y1="22821" x2="51597" y2="22821"/>
                        <a14:foregroundMark x1="51597" y1="22821" x2="51597" y2="22821"/>
                        <a14:foregroundMark x1="50479" y1="26667" x2="50479" y2="26667"/>
                        <a14:foregroundMark x1="51278" y1="16410" x2="51278" y2="16410"/>
                        <a14:foregroundMark x1="51278" y1="16410" x2="51278" y2="16410"/>
                        <a14:foregroundMark x1="51278" y1="16410" x2="51278" y2="16410"/>
                        <a14:foregroundMark x1="61342" y1="15385" x2="61342" y2="15385"/>
                        <a14:foregroundMark x1="61182" y1="12564" x2="61182" y2="12564"/>
                        <a14:foregroundMark x1="58946" y1="12308" x2="58946" y2="12308"/>
                        <a14:foregroundMark x1="58786" y1="12308" x2="58786" y2="12308"/>
                        <a14:foregroundMark x1="71885" y1="35128" x2="71885" y2="35128"/>
                        <a14:foregroundMark x1="71885" y1="35128" x2="71885" y2="35128"/>
                        <a14:foregroundMark x1="71885" y1="35128" x2="71885" y2="35128"/>
                        <a14:foregroundMark x1="69169" y1="36154" x2="69169" y2="36154"/>
                        <a14:foregroundMark x1="66613" y1="37692" x2="66613" y2="37692"/>
                        <a14:foregroundMark x1="69649" y1="28718" x2="69649" y2="28718"/>
                        <a14:foregroundMark x1="68850" y1="22564" x2="68850" y2="22564"/>
                        <a14:foregroundMark x1="73802" y1="42821" x2="73802" y2="42821"/>
                        <a14:foregroundMark x1="70128" y1="41026" x2="69649" y2="40513"/>
                        <a14:foregroundMark x1="64856" y1="39744" x2="64856" y2="39744"/>
                        <a14:foregroundMark x1="68371" y1="29487" x2="68371" y2="29487"/>
                        <a14:foregroundMark x1="67572" y1="33846" x2="67572" y2="3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9442" y="5260691"/>
            <a:ext cx="150256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есплатное векторное изображение Золотые звезды векторных иконо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272" b="89936" l="9904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06" r="24293" b="53009"/>
          <a:stretch/>
        </p:blipFill>
        <p:spPr bwMode="auto">
          <a:xfrm>
            <a:off x="8440431" y="260649"/>
            <a:ext cx="380042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4339" y="1268761"/>
            <a:ext cx="377985" cy="359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4437112"/>
            <a:ext cx="377985" cy="359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8344" y="5301208"/>
            <a:ext cx="377985" cy="359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1294436"/>
            <a:ext cx="377985" cy="359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4" y="3495223"/>
            <a:ext cx="377985" cy="359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6021288"/>
            <a:ext cx="377985" cy="3596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021288"/>
            <a:ext cx="377985" cy="3596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9"/>
            <a:ext cx="377985" cy="3596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203" y="3933056"/>
            <a:ext cx="377985" cy="3596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18883" y="2816759"/>
            <a:ext cx="377985" cy="3596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7336" y="2636912"/>
            <a:ext cx="377985" cy="3596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30119" y="596535"/>
            <a:ext cx="377985" cy="3596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58873" y="5316250"/>
            <a:ext cx="377985" cy="359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1693773"/>
            <a:ext cx="377985" cy="359695"/>
          </a:xfrm>
          <a:prstGeom prst="rect">
            <a:avLst/>
          </a:prstGeom>
        </p:spPr>
      </p:pic>
      <p:sp>
        <p:nvSpPr>
          <p:cNvPr id="20" name="ФИЗМИНУТКА"/>
          <p:cNvSpPr/>
          <p:nvPr/>
        </p:nvSpPr>
        <p:spPr>
          <a:xfrm>
            <a:off x="107505" y="116632"/>
            <a:ext cx="1656184" cy="324037"/>
          </a:xfrm>
          <a:prstGeom prst="rect">
            <a:avLst/>
          </a:prstGeom>
          <a:noFill/>
          <a:ln>
            <a:solidFill>
              <a:srgbClr val="10253F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ФИЗМИНУТКА</a:t>
            </a:r>
            <a:endParaRPr lang="ru-RU" dirty="0"/>
          </a:p>
        </p:txBody>
      </p:sp>
      <p:sp>
        <p:nvSpPr>
          <p:cNvPr id="21" name="Кнопка старт"/>
          <p:cNvSpPr/>
          <p:nvPr/>
        </p:nvSpPr>
        <p:spPr>
          <a:xfrm>
            <a:off x="107505" y="6042920"/>
            <a:ext cx="1976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СТАРТ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8532441" y="6232298"/>
            <a:ext cx="576064" cy="544573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829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4.81481E-6 L 1.00035 -0.81389 L 0.7073 0.16736 L -0.00694 -0.55047 L 0.49393 -0.8169 L 0.5323 -0.3551 " pathEditMode="relative" rAng="0" ptsTypes="AAAAAA">
                                      <p:cBhvr>
                                        <p:cTn id="11" dur="25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49" y="-3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25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250"/>
                            </p:stCondLst>
                            <p:childTnLst>
                              <p:par>
                                <p:cTn id="16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87 -0.35857 C 0.17587 -0.27686 0.2566 -0.21065 0.35521 -0.21065 C 0.47136 -0.21065 0.51355 -0.2845 0.53108 -0.32894 L 0.54931 -0.3882 C 0.56754 -0.43264 0.61216 -0.50625 0.74323 -0.50625 C 0.82743 -0.50625 0.92292 -0.44028 0.92292 -0.35857 C 0.92292 -0.27686 0.82743 -0.21065 0.74323 -0.21065 C 0.61216 -0.21065 0.56754 -0.2845 0.54931 -0.32894 L 0.53108 -0.3882 C 0.51355 -0.43264 0.47136 -0.50625 0.35521 -0.50625 C 0.2566 -0.50625 0.17587 -0.44028 0.17587 -0.35857 Z " pathEditMode="relative" rAng="0" ptsTypes="AAAAAAAAAAA">
                                      <p:cBhvr>
                                        <p:cTn id="17" dur="1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25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7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ложка"/>
          <p:cNvSpPr/>
          <p:nvPr/>
        </p:nvSpPr>
        <p:spPr>
          <a:xfrm>
            <a:off x="4766252" y="1192893"/>
            <a:ext cx="3932426" cy="4778258"/>
          </a:xfrm>
          <a:prstGeom prst="wave">
            <a:avLst>
              <a:gd name="adj1" fmla="val 4166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prstClr val="black"/>
                </a:solidFill>
              </a:rPr>
              <a:t>у </a:t>
            </a:r>
            <a:r>
              <a:rPr lang="ru-RU" sz="2000" b="1" i="1" dirty="0">
                <a:solidFill>
                  <a:prstClr val="black"/>
                </a:solidFill>
              </a:rPr>
              <a:t>вас </a:t>
            </a:r>
            <a:r>
              <a:rPr lang="ru-RU" sz="2000" b="1" i="1" dirty="0" smtClean="0">
                <a:solidFill>
                  <a:prstClr val="black"/>
                </a:solidFill>
              </a:rPr>
              <a:t>(не)</a:t>
            </a:r>
            <a:r>
              <a:rPr lang="ru-RU" sz="2000" b="1" i="1" dirty="0" err="1" smtClean="0">
                <a:solidFill>
                  <a:prstClr val="black"/>
                </a:solidFill>
              </a:rPr>
              <a:t>обыч</a:t>
            </a:r>
            <a:r>
              <a:rPr lang="ru-RU" sz="2000" b="1" i="1" dirty="0" smtClean="0">
                <a:solidFill>
                  <a:prstClr val="black"/>
                </a:solidFill>
              </a:rPr>
              <a:t>..</a:t>
            </a:r>
            <a:r>
              <a:rPr lang="ru-RU" sz="2000" b="1" i="1" dirty="0" err="1" smtClean="0">
                <a:solidFill>
                  <a:prstClr val="black"/>
                </a:solidFill>
              </a:rPr>
              <a:t>ные</a:t>
            </a:r>
            <a:r>
              <a:rPr lang="ru-RU" sz="2000" b="1" i="1" dirty="0" smtClean="0">
                <a:solidFill>
                  <a:prstClr val="black"/>
                </a:solidFill>
              </a:rPr>
              <a:t> скафандры </a:t>
            </a:r>
            <a:r>
              <a:rPr lang="ru-RU" sz="2000" b="1" i="1" dirty="0">
                <a:solidFill>
                  <a:prstClr val="black"/>
                </a:solidFill>
              </a:rPr>
              <a:t>А они нам </a:t>
            </a:r>
            <a:r>
              <a:rPr lang="ru-RU" sz="2000" b="1" i="1" dirty="0" smtClean="0">
                <a:solidFill>
                  <a:prstClr val="black"/>
                </a:solidFill>
              </a:rPr>
              <a:t>объяснят (П/п) </a:t>
            </a:r>
            <a:r>
              <a:rPr lang="ru-RU" sz="2000" b="1" i="1" dirty="0" err="1" smtClean="0">
                <a:solidFill>
                  <a:prstClr val="black"/>
                </a:solidFill>
              </a:rPr>
              <a:t>ланеты</a:t>
            </a:r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бывают разные. На некоторых очень ветреный климат</a:t>
            </a:r>
            <a:r>
              <a:rPr lang="ru-RU" sz="2000" b="1" i="1" dirty="0" smtClean="0">
                <a:solidFill>
                  <a:prstClr val="black"/>
                </a:solidFill>
              </a:rPr>
              <a:t>.</a:t>
            </a:r>
            <a:r>
              <a:rPr lang="ru-RU" sz="2000" b="1" i="1" dirty="0">
                <a:solidFill>
                  <a:prstClr val="black"/>
                </a:solidFill>
              </a:rPr>
              <a:t/>
            </a:r>
            <a:br>
              <a:rPr lang="ru-RU" sz="2000" b="1" i="1" dirty="0">
                <a:solidFill>
                  <a:prstClr val="black"/>
                </a:solidFill>
              </a:rPr>
            </a:br>
            <a:r>
              <a:rPr lang="ru-RU" sz="2000" b="1" i="1" dirty="0">
                <a:solidFill>
                  <a:prstClr val="black"/>
                </a:solidFill>
              </a:rPr>
              <a:t>Мы их </a:t>
            </a:r>
            <a:r>
              <a:rPr lang="ru-RU" sz="2000" b="1" i="1" dirty="0" smtClean="0">
                <a:solidFill>
                  <a:prstClr val="black"/>
                </a:solidFill>
              </a:rPr>
              <a:t>спросим (Ч/ч)то </a:t>
            </a:r>
            <a:r>
              <a:rPr lang="ru-RU" sz="2000" b="1" i="1" dirty="0">
                <a:solidFill>
                  <a:prstClr val="black"/>
                </a:solidFill>
              </a:rPr>
              <a:t>за </a:t>
            </a:r>
            <a:r>
              <a:rPr lang="ru-RU" sz="2000" b="1" i="1" dirty="0" smtClean="0">
                <a:solidFill>
                  <a:prstClr val="black"/>
                </a:solidFill>
              </a:rPr>
              <a:t>об..</a:t>
            </a:r>
            <a:r>
              <a:rPr lang="ru-RU" sz="2000" b="1" i="1" dirty="0" err="1" smtClean="0">
                <a:solidFill>
                  <a:prstClr val="black"/>
                </a:solidFill>
              </a:rPr>
              <a:t>ект</a:t>
            </a:r>
            <a:r>
              <a:rPr lang="ru-RU" sz="2000" b="1" i="1" dirty="0">
                <a:solidFill>
                  <a:prstClr val="black"/>
                </a:solidFill>
              </a:rPr>
              <a:t>, на котором вы </a:t>
            </a:r>
            <a:r>
              <a:rPr lang="ru-RU" sz="2000" b="1" i="1" dirty="0" smtClean="0">
                <a:solidFill>
                  <a:prstClr val="black"/>
                </a:solidFill>
              </a:rPr>
              <a:t>перемещаетесь </a:t>
            </a:r>
            <a:r>
              <a:rPr lang="ru-RU" sz="2000" b="1" i="1" dirty="0">
                <a:solidFill>
                  <a:prstClr val="black"/>
                </a:solidFill>
              </a:rPr>
              <a:t>А они нам </a:t>
            </a:r>
            <a:r>
              <a:rPr lang="ru-RU" sz="2000" b="1" i="1" dirty="0" smtClean="0">
                <a:solidFill>
                  <a:prstClr val="black"/>
                </a:solidFill>
              </a:rPr>
              <a:t>ответ..</a:t>
            </a:r>
            <a:r>
              <a:rPr lang="ru-RU" sz="2000" b="1" i="1" dirty="0">
                <a:solidFill>
                  <a:prstClr val="black"/>
                </a:solidFill>
              </a:rPr>
              <a:t>т  </a:t>
            </a:r>
            <a:r>
              <a:rPr lang="ru-RU" sz="2000" b="1" i="1" dirty="0" smtClean="0">
                <a:solidFill>
                  <a:prstClr val="black"/>
                </a:solidFill>
              </a:rPr>
              <a:t>(Э/э)то л..</a:t>
            </a:r>
            <a:r>
              <a:rPr lang="ru-RU" sz="2000" b="1" i="1" dirty="0" err="1" smtClean="0">
                <a:solidFill>
                  <a:prstClr val="black"/>
                </a:solidFill>
              </a:rPr>
              <a:t>тательный</a:t>
            </a:r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аппарат с </a:t>
            </a:r>
            <a:endParaRPr lang="ru-RU" sz="2000" b="1" i="1" dirty="0"/>
          </a:p>
        </p:txBody>
      </p:sp>
      <p:sp>
        <p:nvSpPr>
          <p:cNvPr id="13" name="Обложка"/>
          <p:cNvSpPr/>
          <p:nvPr/>
        </p:nvSpPr>
        <p:spPr>
          <a:xfrm>
            <a:off x="4761930" y="1196010"/>
            <a:ext cx="3954875" cy="4767326"/>
          </a:xfrm>
          <a:prstGeom prst="wave">
            <a:avLst>
              <a:gd name="adj1" fmla="val 4166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prstClr val="black"/>
                </a:solidFill>
              </a:rPr>
              <a:t>А </a:t>
            </a:r>
            <a:r>
              <a:rPr lang="ru-RU" sz="2000" b="1" i="1" dirty="0" err="1" smtClean="0">
                <a:solidFill>
                  <a:prstClr val="black"/>
                </a:solidFill>
              </a:rPr>
              <a:t>вдру</a:t>
            </a:r>
            <a:r>
              <a:rPr lang="ru-RU" sz="2000" b="1" i="1" dirty="0" smtClean="0">
                <a:solidFill>
                  <a:prstClr val="black"/>
                </a:solidFill>
              </a:rPr>
              <a:t>(г/к) </a:t>
            </a:r>
            <a:r>
              <a:rPr lang="ru-RU" sz="2000" b="1" i="1" dirty="0">
                <a:solidFill>
                  <a:prstClr val="black"/>
                </a:solidFill>
              </a:rPr>
              <a:t>встреча с инопланетянами перестала быть фантастикой и произойдёт не в </a:t>
            </a:r>
            <a:r>
              <a:rPr lang="ru-RU" sz="2000" b="1" i="1" dirty="0" err="1" smtClean="0">
                <a:solidFill>
                  <a:prstClr val="black"/>
                </a:solidFill>
              </a:rPr>
              <a:t>тума</a:t>
            </a:r>
            <a:r>
              <a:rPr lang="ru-RU" sz="2000" b="1" i="1" dirty="0" smtClean="0">
                <a:solidFill>
                  <a:prstClr val="black"/>
                </a:solidFill>
              </a:rPr>
              <a:t>(н/</a:t>
            </a:r>
            <a:r>
              <a:rPr lang="ru-RU" sz="2000" b="1" i="1" dirty="0" err="1" smtClean="0">
                <a:solidFill>
                  <a:prstClr val="black"/>
                </a:solidFill>
              </a:rPr>
              <a:t>нн</a:t>
            </a:r>
            <a:r>
              <a:rPr lang="ru-RU" sz="2000" b="1" i="1" dirty="0" smtClean="0">
                <a:solidFill>
                  <a:prstClr val="black"/>
                </a:solidFill>
              </a:rPr>
              <a:t>)ом </a:t>
            </a:r>
            <a:r>
              <a:rPr lang="ru-RU" sz="2000" b="1" i="1" dirty="0">
                <a:solidFill>
                  <a:prstClr val="black"/>
                </a:solidFill>
              </a:rPr>
              <a:t>будущем, а уже завтра? Тогда мы их </a:t>
            </a:r>
            <a:r>
              <a:rPr lang="ru-RU" sz="2000" b="1" i="1" dirty="0" err="1" smtClean="0">
                <a:solidFill>
                  <a:prstClr val="black"/>
                </a:solidFill>
              </a:rPr>
              <a:t>встрет.м</a:t>
            </a:r>
            <a:r>
              <a:rPr lang="ru-RU" sz="2000" b="1" i="1" dirty="0">
                <a:solidFill>
                  <a:prstClr val="black"/>
                </a:solidFill>
              </a:rPr>
              <a:t>, будто </a:t>
            </a:r>
            <a:r>
              <a:rPr lang="ru-RU" sz="2000" b="1" i="1" dirty="0" smtClean="0">
                <a:solidFill>
                  <a:prstClr val="black"/>
                </a:solidFill>
              </a:rPr>
              <a:t>д..</a:t>
            </a:r>
            <a:r>
              <a:rPr lang="ru-RU" sz="2000" b="1" i="1" dirty="0" err="1" smtClean="0">
                <a:solidFill>
                  <a:prstClr val="black"/>
                </a:solidFill>
              </a:rPr>
              <a:t>лгожданных</a:t>
            </a:r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гостей, под аккорды духового </a:t>
            </a:r>
            <a:r>
              <a:rPr lang="ru-RU" sz="2000" b="1" i="1" dirty="0" smtClean="0">
                <a:solidFill>
                  <a:prstClr val="black"/>
                </a:solidFill>
              </a:rPr>
              <a:t>..</a:t>
            </a:r>
            <a:r>
              <a:rPr lang="ru-RU" sz="2000" b="1" i="1" dirty="0" err="1" smtClean="0">
                <a:solidFill>
                  <a:prstClr val="black"/>
                </a:solidFill>
              </a:rPr>
              <a:t>ркестра</a:t>
            </a:r>
            <a:r>
              <a:rPr lang="ru-RU" sz="2000" b="1" i="1" dirty="0" smtClean="0">
                <a:solidFill>
                  <a:prstClr val="black"/>
                </a:solidFill>
              </a:rPr>
              <a:t>. </a:t>
            </a:r>
            <a:r>
              <a:rPr lang="ru-RU" sz="2000" b="1" i="1" dirty="0">
                <a:solidFill>
                  <a:prstClr val="black"/>
                </a:solidFill>
              </a:rPr>
              <a:t>Глядя на них, с </a:t>
            </a:r>
            <a:r>
              <a:rPr lang="ru-RU" sz="2000" b="1" i="1" dirty="0" smtClean="0">
                <a:solidFill>
                  <a:prstClr val="black"/>
                </a:solidFill>
              </a:rPr>
              <a:t>уд..</a:t>
            </a:r>
            <a:r>
              <a:rPr lang="ru-RU" sz="2000" b="1" i="1" dirty="0" err="1" smtClean="0">
                <a:solidFill>
                  <a:prstClr val="black"/>
                </a:solidFill>
              </a:rPr>
              <a:t>влением</a:t>
            </a:r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 err="1" smtClean="0">
                <a:solidFill>
                  <a:prstClr val="black"/>
                </a:solidFill>
              </a:rPr>
              <a:t>скаж</a:t>
            </a:r>
            <a:r>
              <a:rPr lang="ru-RU" sz="2000" b="1" i="1" dirty="0" smtClean="0">
                <a:solidFill>
                  <a:prstClr val="black"/>
                </a:solidFill>
              </a:rPr>
              <a:t>..м (К/к)</a:t>
            </a:r>
            <a:r>
              <a:rPr lang="ru-RU" sz="2000" b="1" i="1" dirty="0" err="1" smtClean="0">
                <a:solidFill>
                  <a:prstClr val="black"/>
                </a:solidFill>
              </a:rPr>
              <a:t>акие</a:t>
            </a:r>
            <a:endParaRPr lang="ru-RU" sz="2000" b="1" i="1" dirty="0"/>
          </a:p>
        </p:txBody>
      </p:sp>
      <p:sp>
        <p:nvSpPr>
          <p:cNvPr id="3" name="Обложка"/>
          <p:cNvSpPr/>
          <p:nvPr/>
        </p:nvSpPr>
        <p:spPr>
          <a:xfrm>
            <a:off x="4743218" y="1216196"/>
            <a:ext cx="3964363" cy="4767326"/>
          </a:xfrm>
          <a:prstGeom prst="wave">
            <a:avLst>
              <a:gd name="adj1" fmla="val 4166"/>
              <a:gd name="adj2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50" b="1" dirty="0" smtClean="0"/>
              <a:t>ЗАДАНИЕ 1 в ВПР. </a:t>
            </a:r>
          </a:p>
          <a:p>
            <a:r>
              <a:rPr lang="ru-RU" sz="1350" b="1" dirty="0" smtClean="0"/>
              <a:t>Спиши текст, вставляя </a:t>
            </a:r>
          </a:p>
          <a:p>
            <a:r>
              <a:rPr lang="ru-RU" sz="1350" b="1" dirty="0" smtClean="0"/>
              <a:t>пропущенные буквы </a:t>
            </a:r>
          </a:p>
          <a:p>
            <a:r>
              <a:rPr lang="ru-RU" sz="1350" b="1" dirty="0" smtClean="0"/>
              <a:t>и недостающие знаки </a:t>
            </a:r>
          </a:p>
          <a:p>
            <a:r>
              <a:rPr lang="ru-RU" sz="1350" b="1" dirty="0"/>
              <a:t>п</a:t>
            </a:r>
            <a:r>
              <a:rPr lang="ru-RU" sz="1350" b="1" dirty="0" smtClean="0"/>
              <a:t>репинания</a:t>
            </a:r>
            <a:r>
              <a:rPr lang="ru-RU" sz="1350" dirty="0" smtClean="0"/>
              <a:t>.</a:t>
            </a:r>
          </a:p>
          <a:p>
            <a:endParaRPr lang="ru-RU" sz="1350" dirty="0"/>
          </a:p>
          <a:p>
            <a:endParaRPr lang="ru-RU" sz="1350" dirty="0" smtClean="0"/>
          </a:p>
          <a:p>
            <a:endParaRPr lang="ru-RU" sz="1350" dirty="0"/>
          </a:p>
          <a:p>
            <a:endParaRPr lang="ru-RU" sz="1350" dirty="0" smtClean="0"/>
          </a:p>
          <a:p>
            <a:endParaRPr lang="ru-RU" sz="1350" dirty="0"/>
          </a:p>
          <a:p>
            <a:endParaRPr lang="ru-RU" sz="1350" dirty="0" smtClean="0"/>
          </a:p>
          <a:p>
            <a:endParaRPr lang="ru-RU" sz="1350" dirty="0"/>
          </a:p>
          <a:p>
            <a:endParaRPr lang="ru-RU" sz="1350" dirty="0" smtClean="0"/>
          </a:p>
          <a:p>
            <a:endParaRPr lang="ru-RU" sz="1350" dirty="0"/>
          </a:p>
          <a:p>
            <a:endParaRPr lang="ru-RU" sz="1350" dirty="0" smtClean="0"/>
          </a:p>
          <a:p>
            <a:endParaRPr lang="ru-RU" sz="1350" dirty="0" smtClean="0"/>
          </a:p>
          <a:p>
            <a:endParaRPr lang="ru-RU" sz="1350" dirty="0"/>
          </a:p>
          <a:p>
            <a:endParaRPr lang="ru-RU" sz="1350" dirty="0" smtClean="0"/>
          </a:p>
          <a:p>
            <a:endParaRPr lang="ru-RU" sz="1350" dirty="0"/>
          </a:p>
          <a:p>
            <a:endParaRPr lang="ru-RU" sz="1350" dirty="0" smtClean="0"/>
          </a:p>
          <a:p>
            <a:endParaRPr lang="ru-RU" sz="1350" dirty="0"/>
          </a:p>
        </p:txBody>
      </p:sp>
      <p:sp>
        <p:nvSpPr>
          <p:cNvPr id="5" name="Заяц"/>
          <p:cNvSpPr/>
          <p:nvPr/>
        </p:nvSpPr>
        <p:spPr>
          <a:xfrm flipH="1">
            <a:off x="839925" y="1192893"/>
            <a:ext cx="3894943" cy="4767326"/>
          </a:xfrm>
          <a:prstGeom prst="wave">
            <a:avLst>
              <a:gd name="adj1" fmla="val 4166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prstClr val="black"/>
                </a:solidFill>
              </a:rPr>
              <a:t>Ч..</a:t>
            </a:r>
            <a:r>
              <a:rPr lang="ru-RU" sz="2000" b="1" i="1" dirty="0" err="1">
                <a:solidFill>
                  <a:prstClr val="black"/>
                </a:solidFill>
              </a:rPr>
              <a:t>ловечество</a:t>
            </a:r>
            <a:r>
              <a:rPr lang="ru-RU" sz="2000" b="1" i="1" dirty="0">
                <a:solidFill>
                  <a:prstClr val="black"/>
                </a:solidFill>
              </a:rPr>
              <a:t> </a:t>
            </a:r>
            <a:r>
              <a:rPr lang="ru-RU" sz="2000" b="1" i="1" dirty="0" err="1">
                <a:solidFill>
                  <a:prstClr val="black"/>
                </a:solidFill>
              </a:rPr>
              <a:t>стр</a:t>
            </a:r>
            <a:r>
              <a:rPr lang="ru-RU" sz="2000" b="1" i="1" dirty="0">
                <a:solidFill>
                  <a:prstClr val="black"/>
                </a:solidFill>
              </a:rPr>
              <a:t>..</a:t>
            </a:r>
            <a:r>
              <a:rPr lang="ru-RU" sz="2000" b="1" i="1" dirty="0" err="1">
                <a:solidFill>
                  <a:prstClr val="black"/>
                </a:solidFill>
              </a:rPr>
              <a:t>мит</a:t>
            </a:r>
            <a:r>
              <a:rPr lang="ru-RU" sz="2000" b="1" i="1" dirty="0">
                <a:solidFill>
                  <a:prstClr val="black"/>
                </a:solidFill>
              </a:rPr>
              <a:t>..</a:t>
            </a:r>
            <a:r>
              <a:rPr lang="ru-RU" sz="2000" b="1" i="1" dirty="0" err="1">
                <a:solidFill>
                  <a:prstClr val="black"/>
                </a:solidFill>
              </a:rPr>
              <a:t>ся</a:t>
            </a:r>
            <a:r>
              <a:rPr lang="ru-RU" sz="2000" b="1" i="1" dirty="0">
                <a:solidFill>
                  <a:prstClr val="black"/>
                </a:solidFill>
              </a:rPr>
              <a:t> в космос. А чем об..</a:t>
            </a:r>
            <a:r>
              <a:rPr lang="ru-RU" sz="2000" b="1" i="1" dirty="0" err="1">
                <a:solidFill>
                  <a:prstClr val="black"/>
                </a:solidFill>
              </a:rPr>
              <a:t>яснить</a:t>
            </a:r>
            <a:r>
              <a:rPr lang="ru-RU" sz="2000" b="1" i="1" dirty="0">
                <a:solidFill>
                  <a:prstClr val="black"/>
                </a:solidFill>
              </a:rPr>
              <a:t> эту тягу туда, к д..</a:t>
            </a:r>
            <a:r>
              <a:rPr lang="ru-RU" sz="2000" b="1" i="1" dirty="0" err="1">
                <a:solidFill>
                  <a:prstClr val="black"/>
                </a:solidFill>
              </a:rPr>
              <a:t>лёким</a:t>
            </a:r>
            <a:r>
              <a:rPr lang="ru-RU" sz="2000" b="1" i="1" dirty="0">
                <a:solidFill>
                  <a:prstClr val="black"/>
                </a:solidFill>
              </a:rPr>
              <a:t> Галактикам, в </a:t>
            </a:r>
            <a:r>
              <a:rPr lang="ru-RU" sz="2000" b="1" i="1" dirty="0" err="1">
                <a:solidFill>
                  <a:prstClr val="black"/>
                </a:solidFill>
              </a:rPr>
              <a:t>бе</a:t>
            </a:r>
            <a:r>
              <a:rPr lang="ru-RU" sz="2000" b="1" i="1" dirty="0">
                <a:solidFill>
                  <a:prstClr val="black"/>
                </a:solidFill>
              </a:rPr>
              <a:t>(з/с)</a:t>
            </a:r>
            <a:r>
              <a:rPr lang="ru-RU" sz="2000" b="1" i="1" dirty="0" err="1">
                <a:solidFill>
                  <a:prstClr val="black"/>
                </a:solidFill>
              </a:rPr>
              <a:t>конеч</a:t>
            </a:r>
            <a:r>
              <a:rPr lang="ru-RU" sz="2000" b="1" i="1" dirty="0">
                <a:solidFill>
                  <a:prstClr val="black"/>
                </a:solidFill>
              </a:rPr>
              <a:t>..</a:t>
            </a:r>
            <a:r>
              <a:rPr lang="ru-RU" sz="2000" b="1" i="1" dirty="0" err="1">
                <a:solidFill>
                  <a:prstClr val="black"/>
                </a:solidFill>
              </a:rPr>
              <a:t>ность</a:t>
            </a:r>
            <a:r>
              <a:rPr lang="ru-RU" sz="2000" b="1" i="1" dirty="0">
                <a:solidFill>
                  <a:prstClr val="black"/>
                </a:solidFill>
              </a:rPr>
              <a:t>, в (не)</a:t>
            </a:r>
            <a:r>
              <a:rPr lang="ru-RU" sz="2000" b="1" i="1" dirty="0" err="1">
                <a:solidFill>
                  <a:prstClr val="black"/>
                </a:solidFill>
              </a:rPr>
              <a:t>извес</a:t>
            </a:r>
            <a:r>
              <a:rPr lang="ru-RU" sz="2000" b="1" i="1" dirty="0">
                <a:solidFill>
                  <a:prstClr val="black"/>
                </a:solidFill>
              </a:rPr>
              <a:t>..</a:t>
            </a:r>
            <a:r>
              <a:rPr lang="ru-RU" sz="2000" b="1" i="1" dirty="0" err="1">
                <a:solidFill>
                  <a:prstClr val="black"/>
                </a:solidFill>
              </a:rPr>
              <a:t>ность</a:t>
            </a:r>
            <a:r>
              <a:rPr lang="ru-RU" sz="2000" b="1" i="1" dirty="0">
                <a:solidFill>
                  <a:prstClr val="black"/>
                </a:solidFill>
              </a:rPr>
              <a:t>? Вообразите, что там, наверное, ничего нет, сплошной вакуум. Только космическая пыль и метеориты.</a:t>
            </a:r>
            <a:endParaRPr lang="ru-RU" sz="2000" b="1" i="1" dirty="0"/>
          </a:p>
        </p:txBody>
      </p:sp>
      <p:sp>
        <p:nvSpPr>
          <p:cNvPr id="14" name="Заяц"/>
          <p:cNvSpPr/>
          <p:nvPr/>
        </p:nvSpPr>
        <p:spPr>
          <a:xfrm flipH="1">
            <a:off x="831665" y="1181616"/>
            <a:ext cx="3932426" cy="4813952"/>
          </a:xfrm>
          <a:prstGeom prst="wave">
            <a:avLst>
              <a:gd name="adj1" fmla="val 4166"/>
              <a:gd name="adj2" fmla="val -267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Заяц"/>
          <p:cNvSpPr/>
          <p:nvPr/>
        </p:nvSpPr>
        <p:spPr>
          <a:xfrm flipH="1">
            <a:off x="823423" y="1192893"/>
            <a:ext cx="3938507" cy="4802675"/>
          </a:xfrm>
          <a:prstGeom prst="wave">
            <a:avLst>
              <a:gd name="adj1" fmla="val 4166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i="1" dirty="0" smtClean="0">
                <a:solidFill>
                  <a:prstClr val="black"/>
                </a:solidFill>
              </a:rPr>
              <a:t>с </a:t>
            </a:r>
            <a:r>
              <a:rPr lang="ru-RU" sz="2000" b="1" i="1" dirty="0">
                <a:solidFill>
                  <a:prstClr val="black"/>
                </a:solidFill>
              </a:rPr>
              <a:t>автономной </a:t>
            </a:r>
            <a:r>
              <a:rPr lang="ru-RU" sz="2000" b="1" i="1" dirty="0" err="1" smtClean="0">
                <a:solidFill>
                  <a:prstClr val="black"/>
                </a:solidFill>
              </a:rPr>
              <a:t>гравитац</a:t>
            </a:r>
            <a:r>
              <a:rPr lang="ru-RU" sz="2000" b="1" i="1" dirty="0" smtClean="0">
                <a:solidFill>
                  <a:prstClr val="black"/>
                </a:solidFill>
              </a:rPr>
              <a:t>..ей</a:t>
            </a:r>
            <a:r>
              <a:rPr lang="ru-RU" sz="2000" b="1" i="1" dirty="0">
                <a:solidFill>
                  <a:prstClr val="black"/>
                </a:solidFill>
              </a:rPr>
              <a:t>. Только </a:t>
            </a:r>
            <a:r>
              <a:rPr lang="ru-RU" sz="2000" b="1" i="1" dirty="0" smtClean="0">
                <a:solidFill>
                  <a:prstClr val="black"/>
                </a:solidFill>
              </a:rPr>
              <a:t>по(над) ч..</a:t>
            </a:r>
            <a:r>
              <a:rPr lang="ru-RU" sz="2000" b="1" i="1" dirty="0" err="1" smtClean="0">
                <a:solidFill>
                  <a:prstClr val="black"/>
                </a:solidFill>
              </a:rPr>
              <a:t>рными</a:t>
            </a:r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дырами она </a:t>
            </a:r>
            <a:r>
              <a:rPr lang="ru-RU" sz="2000" b="1" i="1" dirty="0" err="1" smtClean="0">
                <a:solidFill>
                  <a:prstClr val="black"/>
                </a:solidFill>
              </a:rPr>
              <a:t>работа..т</a:t>
            </a:r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с </a:t>
            </a:r>
            <a:r>
              <a:rPr lang="ru-RU" sz="2000" b="1" i="1" dirty="0" smtClean="0">
                <a:solidFill>
                  <a:prstClr val="black"/>
                </a:solidFill>
              </a:rPr>
              <a:t>помехами.</a:t>
            </a:r>
            <a:r>
              <a:rPr lang="ru-RU" sz="2000" b="1" i="1" dirty="0">
                <a:solidFill>
                  <a:prstClr val="black"/>
                </a:solidFill>
              </a:rPr>
              <a:t/>
            </a:r>
            <a:br>
              <a:rPr lang="ru-RU" sz="2000" b="1" i="1" dirty="0">
                <a:solidFill>
                  <a:prstClr val="black"/>
                </a:solidFill>
              </a:rPr>
            </a:br>
            <a:r>
              <a:rPr lang="ru-RU" sz="2000" b="1" i="1" dirty="0">
                <a:solidFill>
                  <a:prstClr val="black"/>
                </a:solidFill>
              </a:rPr>
              <a:t>А перед </a:t>
            </a:r>
            <a:r>
              <a:rPr lang="ru-RU" sz="2000" b="1" i="1" dirty="0" err="1" smtClean="0">
                <a:solidFill>
                  <a:prstClr val="black"/>
                </a:solidFill>
              </a:rPr>
              <a:t>ра</a:t>
            </a:r>
            <a:r>
              <a:rPr lang="ru-RU" sz="2000" b="1" i="1" dirty="0" smtClean="0">
                <a:solidFill>
                  <a:prstClr val="black"/>
                </a:solidFill>
              </a:rPr>
              <a:t>(с/</a:t>
            </a:r>
            <a:r>
              <a:rPr lang="ru-RU" sz="2000" b="1" i="1" dirty="0" err="1" smtClean="0">
                <a:solidFill>
                  <a:prstClr val="black"/>
                </a:solidFill>
              </a:rPr>
              <a:t>сс</a:t>
            </a:r>
            <a:r>
              <a:rPr lang="ru-RU" sz="2000" b="1" i="1" dirty="0" smtClean="0">
                <a:solidFill>
                  <a:prstClr val="black"/>
                </a:solidFill>
              </a:rPr>
              <a:t>)</a:t>
            </a:r>
            <a:r>
              <a:rPr lang="ru-RU" sz="2000" b="1" i="1" dirty="0" err="1" smtClean="0">
                <a:solidFill>
                  <a:prstClr val="black"/>
                </a:solidFill>
              </a:rPr>
              <a:t>таванием</a:t>
            </a:r>
            <a:r>
              <a:rPr lang="ru-RU" sz="2000" b="1" i="1" dirty="0" smtClean="0">
                <a:solidFill>
                  <a:prstClr val="black"/>
                </a:solidFill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они нам выразят глубокую признательность за радушный приём.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021883" y="440668"/>
            <a:ext cx="7415609" cy="6192688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</a:rPr>
              <a:t>	</a:t>
            </a:r>
          </a:p>
          <a:p>
            <a:endParaRPr lang="ru-RU" sz="1200" dirty="0">
              <a:solidFill>
                <a:prstClr val="black"/>
              </a:solidFill>
            </a:endParaRPr>
          </a:p>
          <a:p>
            <a:r>
              <a:rPr lang="ru-RU" sz="1200" b="1" i="1" dirty="0" smtClean="0">
                <a:solidFill>
                  <a:prstClr val="black"/>
                </a:solidFill>
              </a:rPr>
              <a:t>Проверь</a:t>
            </a:r>
          </a:p>
          <a:p>
            <a:r>
              <a:rPr lang="ru-RU" sz="1600" dirty="0" smtClean="0">
                <a:solidFill>
                  <a:prstClr val="black"/>
                </a:solidFill>
              </a:rPr>
              <a:t>        Человечество </a:t>
            </a:r>
            <a:r>
              <a:rPr lang="ru-RU" sz="1600" dirty="0">
                <a:solidFill>
                  <a:prstClr val="black"/>
                </a:solidFill>
              </a:rPr>
              <a:t>стремится в космос. А чем объяснить эту тягу туда, к далёким Галактикам, в бесконечность, в неизвестность? Вообразите, что там, наверное, ничего нет, сплошной вакуум. Только космическая пыль и метеориты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r>
              <a:rPr lang="ru-RU" sz="1600" dirty="0">
                <a:solidFill>
                  <a:prstClr val="black"/>
                </a:solidFill>
              </a:rPr>
              <a:t> А вдруг встреча с инопланетянами перестала быть фантастикой и произойдёт не в туманном будущем, а уже завтра? Тогда мы их встретим, будто долгожданных гостей, под аккорды духового оркестра. Глядя на них, с удивлением скажем: "Какие у вас необычные скафандры!" А они нам объяснят: "Планеты бывают разные. На некоторых очень ветреный климат."</a:t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        Мы </a:t>
            </a:r>
            <a:r>
              <a:rPr lang="ru-RU" sz="1600" dirty="0">
                <a:solidFill>
                  <a:prstClr val="black"/>
                </a:solidFill>
              </a:rPr>
              <a:t>их спросим: "Что за объект, на котором вы перемещаетесь?" А они нам ответят: "Это летательный аппарат с автономной гравитацией. Только по-над чёрными дырами она работает с помехами".</a:t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         А </a:t>
            </a:r>
            <a:r>
              <a:rPr lang="ru-RU" sz="1600" dirty="0">
                <a:solidFill>
                  <a:prstClr val="black"/>
                </a:solidFill>
              </a:rPr>
              <a:t>перед расставанием они нам выразят глубокую признательность за радушный приём.</a:t>
            </a:r>
          </a:p>
          <a:p>
            <a:pPr lvl="0"/>
            <a:r>
              <a:rPr lang="ru-RU" sz="2400" dirty="0">
                <a:solidFill>
                  <a:prstClr val="black"/>
                </a:solidFill>
              </a:rPr>
              <a:t/>
            </a:r>
            <a:br>
              <a:rPr lang="ru-RU" sz="2400" dirty="0">
                <a:solidFill>
                  <a:prstClr val="black"/>
                </a:solidFill>
              </a:rPr>
            </a:b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4" name="Управляющая кнопка: сведения 3">
            <a:hlinkClick r:id="" action="ppaction://noaction" highlightClick="1"/>
          </p:cNvPr>
          <p:cNvSpPr/>
          <p:nvPr/>
        </p:nvSpPr>
        <p:spPr>
          <a:xfrm>
            <a:off x="179512" y="6453336"/>
            <a:ext cx="432048" cy="360040"/>
          </a:xfrm>
          <a:prstGeom prst="actionButtonInformati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множение 10"/>
          <p:cNvSpPr/>
          <p:nvPr/>
        </p:nvSpPr>
        <p:spPr>
          <a:xfrm>
            <a:off x="7923757" y="1412776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сказка ПР"/>
          <p:cNvSpPr/>
          <p:nvPr/>
        </p:nvSpPr>
        <p:spPr>
          <a:xfrm>
            <a:off x="1021883" y="116632"/>
            <a:ext cx="4846261" cy="1644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Вспомни знаки препинания при прямой речи.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Прямой речью </a:t>
            </a:r>
            <a:r>
              <a:rPr lang="ru-RU" dirty="0" smtClean="0">
                <a:solidFill>
                  <a:schemeClr val="tx1"/>
                </a:solidFill>
              </a:rPr>
              <a:t>называется дословная передача слов говорящего.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А: «П».  А: «П?»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Управляющая кнопка: справка 6">
            <a:hlinkClick r:id="" action="ppaction://noaction" highlightClick="1"/>
          </p:cNvPr>
          <p:cNvSpPr/>
          <p:nvPr/>
        </p:nvSpPr>
        <p:spPr>
          <a:xfrm>
            <a:off x="179512" y="332656"/>
            <a:ext cx="576064" cy="576064"/>
          </a:xfrm>
          <a:prstGeom prst="actionButtonHelp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Крест для подсказки"/>
          <p:cNvSpPr/>
          <p:nvPr/>
        </p:nvSpPr>
        <p:spPr>
          <a:xfrm>
            <a:off x="5465080" y="137336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437492" y="6065218"/>
            <a:ext cx="578600" cy="653460"/>
          </a:xfrm>
          <a:prstGeom prst="actionButtonHom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891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3" grpId="0" animBg="1"/>
      <p:bldP spid="13" grpId="1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6" grpId="0" animBg="1"/>
      <p:bldP spid="16" grpId="1" animBg="1"/>
      <p:bldP spid="9" grpId="0" animBg="1"/>
      <p:bldP spid="9" grpId="1" animBg="1"/>
      <p:bldP spid="11" grpId="0" animBg="1"/>
      <p:bldP spid="11" grpId="1" animBg="1"/>
      <p:bldP spid="6" grpId="0" animBg="1"/>
      <p:bldP spid="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7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справка 5">
            <a:hlinkClick r:id="" action="ppaction://noaction" highlightClick="1"/>
          </p:cNvPr>
          <p:cNvSpPr/>
          <p:nvPr/>
        </p:nvSpPr>
        <p:spPr>
          <a:xfrm>
            <a:off x="101306" y="6078782"/>
            <a:ext cx="548574" cy="590578"/>
          </a:xfrm>
          <a:prstGeom prst="actionButtonHelp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9" name="Picture 5" descr="C:\Users\user20013\Downloads\изображение_2023-04-17_204430749-transform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-1605930"/>
            <a:ext cx="9929882" cy="7323288"/>
          </a:xfrm>
          <a:prstGeom prst="rect">
            <a:avLst/>
          </a:prstGeom>
          <a:noFill/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414" b="9522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860" y="4114162"/>
            <a:ext cx="3026537" cy="21118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414" b="9522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0742" y="3420278"/>
            <a:ext cx="2322863" cy="157388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414" b="9522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2823" y="4525595"/>
            <a:ext cx="3347987" cy="23361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4451" y="142852"/>
            <a:ext cx="5747086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Фонетический разбор</a:t>
            </a:r>
            <a:endParaRPr lang="ru-RU" sz="4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64704"/>
            <a:ext cx="2232248" cy="70788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</a:rPr>
              <a:t>Земля(1)</a:t>
            </a:r>
            <a:endParaRPr lang="ru-RU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414" b="9522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7432" y="3394916"/>
            <a:ext cx="2437755" cy="170101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593032" y="2094442"/>
            <a:ext cx="9361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Согл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10" name="Овал 9"/>
          <p:cNvSpPr/>
          <p:nvPr/>
        </p:nvSpPr>
        <p:spPr>
          <a:xfrm>
            <a:off x="7367498" y="230786"/>
            <a:ext cx="9361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Согл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11" name="Овал 10"/>
          <p:cNvSpPr/>
          <p:nvPr/>
        </p:nvSpPr>
        <p:spPr>
          <a:xfrm>
            <a:off x="8180675" y="1340768"/>
            <a:ext cx="9361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/>
              <a:t>Согл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12" name="Овал 11"/>
          <p:cNvSpPr/>
          <p:nvPr/>
        </p:nvSpPr>
        <p:spPr>
          <a:xfrm>
            <a:off x="2667239" y="919624"/>
            <a:ext cx="9361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Звон.</a:t>
            </a:r>
            <a:endParaRPr lang="ru-RU" sz="1600" b="1" dirty="0"/>
          </a:p>
        </p:txBody>
      </p:sp>
      <p:sp>
        <p:nvSpPr>
          <p:cNvPr id="13" name="Овал 12"/>
          <p:cNvSpPr/>
          <p:nvPr/>
        </p:nvSpPr>
        <p:spPr>
          <a:xfrm>
            <a:off x="4924412" y="2260482"/>
            <a:ext cx="9361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Звон.</a:t>
            </a:r>
            <a:endParaRPr lang="ru-RU" sz="1600" b="1" dirty="0"/>
          </a:p>
        </p:txBody>
      </p:sp>
      <p:sp>
        <p:nvSpPr>
          <p:cNvPr id="14" name="Овал 13"/>
          <p:cNvSpPr/>
          <p:nvPr/>
        </p:nvSpPr>
        <p:spPr>
          <a:xfrm>
            <a:off x="8255792" y="2967090"/>
            <a:ext cx="820412" cy="5760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Звон.</a:t>
            </a:r>
            <a:endParaRPr lang="ru-RU" sz="1200" b="1" dirty="0"/>
          </a:p>
        </p:txBody>
      </p:sp>
      <p:sp>
        <p:nvSpPr>
          <p:cNvPr id="15" name="Овал 14"/>
          <p:cNvSpPr/>
          <p:nvPr/>
        </p:nvSpPr>
        <p:spPr>
          <a:xfrm>
            <a:off x="7092280" y="2535042"/>
            <a:ext cx="9361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Глух.</a:t>
            </a:r>
            <a:endParaRPr lang="ru-RU" sz="1600" b="1" dirty="0"/>
          </a:p>
        </p:txBody>
      </p:sp>
      <p:sp>
        <p:nvSpPr>
          <p:cNvPr id="16" name="Овал 15"/>
          <p:cNvSpPr/>
          <p:nvPr/>
        </p:nvSpPr>
        <p:spPr>
          <a:xfrm>
            <a:off x="2836180" y="2773304"/>
            <a:ext cx="1015740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Твёрд.</a:t>
            </a:r>
            <a:endParaRPr lang="ru-RU" sz="1400" b="1" dirty="0"/>
          </a:p>
        </p:txBody>
      </p:sp>
      <p:sp>
        <p:nvSpPr>
          <p:cNvPr id="17" name="Овал 16"/>
          <p:cNvSpPr/>
          <p:nvPr/>
        </p:nvSpPr>
        <p:spPr>
          <a:xfrm>
            <a:off x="3478447" y="1666716"/>
            <a:ext cx="896546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Мягк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18" name="Овал 17"/>
          <p:cNvSpPr/>
          <p:nvPr/>
        </p:nvSpPr>
        <p:spPr>
          <a:xfrm>
            <a:off x="4372559" y="948289"/>
            <a:ext cx="896546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Мягк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19" name="Овал 18"/>
          <p:cNvSpPr/>
          <p:nvPr/>
        </p:nvSpPr>
        <p:spPr>
          <a:xfrm>
            <a:off x="5426472" y="919624"/>
            <a:ext cx="9174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Гласн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20" name="Овал 19"/>
          <p:cNvSpPr/>
          <p:nvPr/>
        </p:nvSpPr>
        <p:spPr>
          <a:xfrm>
            <a:off x="6862082" y="1185500"/>
            <a:ext cx="896546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Мягк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21" name="Овал 20"/>
          <p:cNvSpPr/>
          <p:nvPr/>
        </p:nvSpPr>
        <p:spPr>
          <a:xfrm>
            <a:off x="5990763" y="1911876"/>
            <a:ext cx="9174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Гласн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sp>
        <p:nvSpPr>
          <p:cNvPr id="22" name="Овал 21"/>
          <p:cNvSpPr/>
          <p:nvPr/>
        </p:nvSpPr>
        <p:spPr>
          <a:xfrm>
            <a:off x="6166645" y="142852"/>
            <a:ext cx="9174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Удар.</a:t>
            </a:r>
            <a:endParaRPr lang="ru-RU" sz="1400" b="1" dirty="0"/>
          </a:p>
        </p:txBody>
      </p:sp>
      <p:sp>
        <p:nvSpPr>
          <p:cNvPr id="23" name="Овал 22"/>
          <p:cNvSpPr/>
          <p:nvPr/>
        </p:nvSpPr>
        <p:spPr>
          <a:xfrm>
            <a:off x="4036724" y="3285235"/>
            <a:ext cx="1031911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Безуд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5510" b="95223" l="10000" r="90000">
                        <a14:backgroundMark x1="35333" y1="38217" x2="35333" y2="38217"/>
                        <a14:backgroundMark x1="38444" y1="38535" x2="38444" y2="38535"/>
                        <a14:backgroundMark x1="39889" y1="37739" x2="40778" y2="37739"/>
                        <a14:backgroundMark x1="44444" y1="37739" x2="44444" y2="37739"/>
                        <a14:backgroundMark x1="55778" y1="38217" x2="55778" y2="38217"/>
                        <a14:backgroundMark x1="29222" y1="39013" x2="29222" y2="39013"/>
                        <a14:backgroundMark x1="32000" y1="38535" x2="32000" y2="385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2641" y="3402200"/>
            <a:ext cx="2417025" cy="16865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414" b="9522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38" y="4427278"/>
            <a:ext cx="3026537" cy="21118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5510" b="95223" l="10000" r="90000">
                        <a14:backgroundMark x1="35333" y1="38217" x2="35333" y2="38217"/>
                        <a14:backgroundMark x1="38444" y1="38535" x2="38444" y2="38535"/>
                        <a14:backgroundMark x1="39889" y1="37739" x2="40778" y2="37739"/>
                        <a14:backgroundMark x1="44444" y1="37739" x2="44444" y2="37739"/>
                        <a14:backgroundMark x1="55778" y1="38217" x2="55778" y2="38217"/>
                        <a14:backgroundMark x1="29222" y1="39013" x2="29222" y2="39013"/>
                        <a14:backgroundMark x1="32000" y1="38535" x2="32000" y2="385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936" y="4452406"/>
            <a:ext cx="2985482" cy="208320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5510" b="95223" l="10000" r="90000">
                        <a14:backgroundMark x1="35333" y1="38217" x2="35333" y2="38217"/>
                        <a14:backgroundMark x1="38444" y1="38535" x2="38444" y2="38535"/>
                        <a14:backgroundMark x1="39889" y1="37739" x2="40778" y2="37739"/>
                        <a14:backgroundMark x1="44444" y1="37739" x2="44444" y2="37739"/>
                        <a14:backgroundMark x1="55778" y1="38217" x2="55778" y2="38217"/>
                        <a14:backgroundMark x1="29222" y1="39013" x2="29222" y2="39013"/>
                        <a14:backgroundMark x1="32000" y1="38535" x2="32000" y2="385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469" y="3401409"/>
            <a:ext cx="2375294" cy="165742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5510" b="95223" l="10000" r="90000">
                        <a14:backgroundMark x1="35333" y1="38217" x2="35333" y2="38217"/>
                        <a14:backgroundMark x1="38444" y1="38535" x2="38444" y2="38535"/>
                        <a14:backgroundMark x1="39889" y1="37739" x2="40778" y2="37739"/>
                        <a14:backgroundMark x1="44444" y1="37739" x2="44444" y2="37739"/>
                        <a14:backgroundMark x1="55778" y1="38217" x2="55778" y2="38217"/>
                        <a14:backgroundMark x1="29222" y1="39013" x2="29222" y2="39013"/>
                        <a14:backgroundMark x1="32000" y1="38535" x2="32000" y2="385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0736" y="4556267"/>
            <a:ext cx="3386895" cy="23633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5510" b="95223" l="10000" r="90000">
                        <a14:backgroundMark x1="35333" y1="38217" x2="35333" y2="38217"/>
                        <a14:backgroundMark x1="38444" y1="38535" x2="38444" y2="38535"/>
                        <a14:backgroundMark x1="39889" y1="37739" x2="40778" y2="37739"/>
                        <a14:backgroundMark x1="44444" y1="37739" x2="44444" y2="37739"/>
                        <a14:backgroundMark x1="55778" y1="38217" x2="55778" y2="38217"/>
                        <a14:backgroundMark x1="29222" y1="39013" x2="29222" y2="39013"/>
                        <a14:backgroundMark x1="32000" y1="38535" x2="32000" y2="385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4310" y="4153837"/>
            <a:ext cx="2987941" cy="20849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6406" y="4191994"/>
            <a:ext cx="73129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</a:rPr>
              <a:t>[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з</a:t>
            </a:r>
            <a:r>
              <a:rPr lang="en-US" sz="3200" b="1" dirty="0" smtClean="0">
                <a:ln/>
                <a:solidFill>
                  <a:schemeClr val="accent3"/>
                </a:solidFill>
              </a:rPr>
              <a:t>’]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86802" y="5494007"/>
            <a:ext cx="67999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</a:rPr>
              <a:t>[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и</a:t>
            </a:r>
            <a:r>
              <a:rPr lang="en-US" sz="3200" b="1" dirty="0" smtClean="0">
                <a:ln/>
                <a:solidFill>
                  <a:schemeClr val="accent3"/>
                </a:solidFill>
              </a:rPr>
              <a:t>]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044627" y="4999088"/>
            <a:ext cx="80983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</a:rPr>
              <a:t>[</a:t>
            </a:r>
            <a:r>
              <a:rPr lang="ru-RU" sz="3200" b="1" dirty="0" smtClean="0">
                <a:ln/>
                <a:solidFill>
                  <a:schemeClr val="accent3"/>
                </a:solidFill>
              </a:rPr>
              <a:t>М</a:t>
            </a:r>
            <a:r>
              <a:rPr lang="en-US" sz="3200" b="1" dirty="0" smtClean="0">
                <a:ln/>
                <a:solidFill>
                  <a:schemeClr val="accent3"/>
                </a:solidFill>
              </a:rPr>
              <a:t>]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595459" y="5601060"/>
            <a:ext cx="772969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</a:rPr>
              <a:t>[</a:t>
            </a:r>
            <a:r>
              <a:rPr lang="ru-RU" sz="3200" b="1" dirty="0">
                <a:ln/>
                <a:solidFill>
                  <a:schemeClr val="accent3"/>
                </a:solidFill>
              </a:rPr>
              <a:t>л</a:t>
            </a:r>
            <a:r>
              <a:rPr lang="en-US" sz="3200" b="1" dirty="0" smtClean="0">
                <a:ln/>
                <a:solidFill>
                  <a:schemeClr val="accent3"/>
                </a:solidFill>
              </a:rPr>
              <a:t>’]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393803" y="4160018"/>
            <a:ext cx="65274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3"/>
                </a:solidFill>
              </a:rPr>
              <a:t>[</a:t>
            </a:r>
            <a:r>
              <a:rPr lang="ru-RU" sz="3200" b="1" dirty="0">
                <a:ln/>
                <a:solidFill>
                  <a:schemeClr val="accent3"/>
                </a:solidFill>
              </a:rPr>
              <a:t>а</a:t>
            </a:r>
            <a:r>
              <a:rPr lang="en-US" sz="3200" b="1" dirty="0" smtClean="0">
                <a:ln/>
                <a:solidFill>
                  <a:schemeClr val="accent3"/>
                </a:solidFill>
              </a:rPr>
              <a:t>]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Управляющая кнопка: домой 7">
            <a:hlinkClick r:id="rId9" action="ppaction://hlinksldjump" highlightClick="1"/>
          </p:cNvPr>
          <p:cNvSpPr/>
          <p:nvPr/>
        </p:nvSpPr>
        <p:spPr>
          <a:xfrm>
            <a:off x="8490810" y="6078782"/>
            <a:ext cx="585394" cy="590578"/>
          </a:xfrm>
          <a:prstGeom prst="actionButtonHom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дсказка ПР"/>
          <p:cNvSpPr/>
          <p:nvPr/>
        </p:nvSpPr>
        <p:spPr>
          <a:xfrm>
            <a:off x="512062" y="4943575"/>
            <a:ext cx="4846261" cy="145116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Фонетикой </a:t>
            </a:r>
            <a:r>
              <a:rPr lang="ru-RU" sz="2400" dirty="0" smtClean="0">
                <a:solidFill>
                  <a:schemeClr val="tx1"/>
                </a:solidFill>
              </a:rPr>
              <a:t>называется раздел языкознания, который изучает </a:t>
            </a:r>
            <a:r>
              <a:rPr lang="ru-RU" sz="2400" b="1" dirty="0" smtClean="0">
                <a:solidFill>
                  <a:schemeClr val="tx1"/>
                </a:solidFill>
              </a:rPr>
              <a:t>звуки речи.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8" name="Крест для подсказки"/>
          <p:cNvSpPr/>
          <p:nvPr/>
        </p:nvSpPr>
        <p:spPr>
          <a:xfrm>
            <a:off x="4976252" y="4978258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-1.38889E-6 1.11111E-6 L -0.01181 -0.00139 C -0.01667 -0.00186 -0.02153 -0.00186 -0.02639 -0.00278 C -0.02847 -0.00301 -0.03038 -0.00463 -0.03229 -0.00533 C -0.0349 -0.00625 -0.03767 -0.00672 -0.04011 -0.00787 L -0.04601 -0.01042 C -0.05799 -0.00949 -0.05886 -0.01088 -0.06667 -0.00787 C -0.06771 -0.00764 -0.06875 -0.00718 -0.06962 -0.00672 C -0.07917 0.00046 -0.0717 -0.00255 -0.07934 1.11111E-6 C -0.09011 0.00717 -0.08577 0.00486 -0.09219 0.00787 C -0.09792 0.01551 -0.09514 0.0125 -0.1 0.01689 C -0.1007 0.01828 -0.10139 0.01944 -0.10191 0.02083 C -0.10243 0.02199 -0.10295 0.02338 -0.10295 0.02476 C -0.10295 0.03657 -0.10278 0.04838 -0.10191 0.05995 C -0.10174 0.06226 -0.10087 0.06458 -0.1 0.06666 C -0.09913 0.06851 -0.09809 0.07013 -0.09705 0.07176 C -0.0967 0.07361 -0.09653 0.07523 -0.09601 0.07708 C -0.09479 0.08171 -0.09219 0.08611 -0.09011 0.09004 C -0.0875 0.0956 -0.08906 0.09282 -0.08524 0.09791 C -0.08108 0.10926 -0.08594 0.09838 -0.08038 0.10578 C -0.07952 0.10694 -0.07934 0.10879 -0.07847 0.10972 C -0.07726 0.11064 -0.0757 0.11064 -0.07448 0.11111 C -0.07344 0.1118 -0.07257 0.11296 -0.07153 0.11365 C -0.06927 0.11504 -0.06597 0.11551 -0.06372 0.1162 C -0.06267 0.11666 -0.06181 0.11713 -0.06077 0.11759 C -0.0592 0.11805 -0.05747 0.11851 -0.0559 0.11875 C -0.04861 0.12037 -0.04618 0.1206 -0.0382 0.12152 C -0.02899 0.12106 -0.01997 0.12083 -0.01077 0.12013 C -0.00695 0.1199 -0.00573 0.11805 -0.00295 0.11481 C -0.00139 0.11319 0.00017 0.11088 0.00104 0.10833 C 0.00208 0.10532 0.00243 0.10092 0.00295 0.09791 C 0.0033 0.09652 0.00364 0.09537 0.00399 0.09398 C 0.00434 0.09236 0.00469 0.09051 0.00503 0.08888 C 0.00469 0.08217 0.00486 0.07569 0.00399 0.06921 C 0.00382 0.06759 0.00278 0.06643 0.00208 0.06527 C 0.00035 0.0625 -0.0007 0.06203 -0.00295 0.05995 C -0.00729 0.05231 -0.00469 0.05625 -0.01077 0.04838 C -0.01146 0.04745 -0.01181 0.04606 -0.01267 0.0456 C -0.0158 0.04421 -0.0158 0.04467 -0.01858 0.04166 C -0.02066 0.03958 -0.02066 0.03796 -0.02344 0.03657 C -0.025 0.03564 -0.02674 0.03588 -0.02847 0.03518 C -0.03004 0.03449 -0.0316 0.0331 -0.03333 0.03263 C -0.03524 0.03194 -0.03715 0.03194 -0.03924 0.03125 C -0.04011 0.03101 -0.04115 0.03009 -0.04219 0.03009 C -0.0474 0.02916 -0.05261 0.02916 -0.05781 0.0287 C -0.07379 0.02338 -0.06684 0.02523 -0.10087 0.03009 C -0.10729 0.03078 -0.10712 0.03449 -0.11181 0.03773 C -0.11354 0.03912 -0.11736 0.04074 -0.11962 0.04166 C -0.12049 0.04351 -0.12136 0.0456 -0.12257 0.04699 C -0.12431 0.04907 -0.12847 0.05208 -0.12847 0.05208 C -0.12865 0.05347 -0.12917 0.05486 -0.12934 0.05601 C -0.13177 0.06759 -0.12899 0.05578 -0.13142 0.06527 C -0.13108 0.07754 -0.1309 0.08958 -0.13038 0.10185 C -0.13021 0.1037 -0.12986 0.10532 -0.12934 0.10717 C -0.12847 0.10995 -0.12708 0.11157 -0.12552 0.11365 C -0.12361 0.12129 -0.1257 0.11365 -0.12153 0.12268 C -0.12083 0.1243 -0.12031 0.12638 -0.11962 0.12801 C -0.1191 0.12893 -0.11823 0.12963 -0.11754 0.13055 C -0.11684 0.13194 -0.11649 0.13333 -0.11563 0.13449 C -0.11476 0.13564 -0.11354 0.13611 -0.11267 0.13703 C -0.10486 0.14652 -0.1099 0.14351 -0.10382 0.14629 C -0.09896 0.15301 -0.10538 0.14513 -0.09896 0.15023 C -0.09566 0.15277 -0.09844 0.15347 -0.0941 0.15532 C -0.09219 0.15625 -0.09011 0.15625 -0.0882 0.15671 C -0.08108 0.15625 -0.07379 0.15648 -0.06667 0.15532 C -0.06458 0.15509 -0.06077 0.15277 -0.06077 0.15277 C -0.05886 0.1493 -0.05556 0.14652 -0.05486 0.14236 C -0.05452 0.14027 -0.05469 0.13773 -0.05382 0.13588 C -0.0533 0.13449 -0.05191 0.13402 -0.05087 0.13333 C -0.04844 0.1199 -0.04809 0.12222 -0.05 0.10578 C -0.05035 0.10301 -0.05017 0.09953 -0.05191 0.09791 C -0.05747 0.09305 -0.05243 0.09791 -0.05886 0.08888 C -0.06059 0.08611 -0.0632 0.08402 -0.06458 0.08101 C -0.06528 0.07963 -0.06563 0.07801 -0.06667 0.07708 C -0.06736 0.07615 -0.06858 0.07615 -0.06962 0.07569 C -0.08142 0.07615 -0.09306 0.07592 -0.10486 0.07708 C -0.10625 0.07708 -0.11146 0.08032 -0.11372 0.08101 C -0.12448 0.08449 -0.11892 0.0831 -0.13038 0.08495 C -0.1349 0.0868 -0.13403 0.08657 -0.14011 0.08888 C -0.14149 0.08935 -0.14288 0.08958 -0.1441 0.09004 C -0.14601 0.09097 -0.14809 0.09189 -0.15 0.09259 C -0.15087 0.09398 -0.15174 0.0956 -0.15295 0.09652 C -0.15955 0.10301 -0.15417 0.0956 -0.15972 0.10185 C -0.16389 0.10648 -0.16163 0.10463 -0.16476 0.10972 C -0.16528 0.11064 -0.16615 0.11134 -0.16667 0.11226 C -0.1684 0.11527 -0.16892 0.11666 -0.16962 0.12013 C -0.16997 0.12222 -0.16997 0.12453 -0.17049 0.12662 C -0.17101 0.12824 -0.17188 0.12939 -0.17257 0.13055 C -0.17327 0.13333 -0.17413 0.13564 -0.17448 0.13842 C -0.1757 0.14676 -0.175 0.14282 -0.17639 0.15023 C -0.17743 0.17106 -0.17813 0.17199 -0.17639 0.19213 C -0.17639 0.19328 -0.17587 0.19467 -0.17552 0.19583 C -0.17517 0.19907 -0.175 0.20208 -0.17448 0.20509 C -0.17396 0.20833 -0.17257 0.21134 -0.17153 0.21435 C -0.17118 0.21643 -0.17101 0.21875 -0.17049 0.22083 C -0.16962 0.22476 -0.16615 0.23078 -0.16476 0.23379 C -0.16372 0.23588 -0.1625 0.23888 -0.16077 0.24027 C -0.15955 0.24143 -0.15816 0.24213 -0.15677 0.24305 C -0.15573 0.24375 -0.15504 0.2449 -0.15382 0.2456 C -0.15208 0.24676 -0.14809 0.24814 -0.14809 0.24814 C -0.14445 0.24768 -0.1408 0.24745 -0.13715 0.24699 C -0.13594 0.24676 -0.13455 0.24629 -0.13333 0.2456 C -0.13247 0.24513 -0.13212 0.24351 -0.13142 0.24305 C -0.12708 0.24027 -0.12483 0.24051 -0.12049 0.23912 C -0.11962 0.23865 -0.11858 0.23819 -0.11754 0.23773 C -0.11632 0.23726 -0.11493 0.2368 -0.11372 0.23657 C -0.10521 0.22893 -0.11511 0.23888 -0.10972 0.22986 C -0.10903 0.2287 -0.10781 0.22824 -0.10677 0.22731 C -0.10625 0.22546 -0.10538 0.22384 -0.10486 0.22199 C -0.10452 0.22083 -0.10434 0.21944 -0.10382 0.21805 C -0.1033 0.21643 -0.10261 0.21458 -0.10191 0.21296 C -0.10035 0.20069 -0.10052 0.20486 -0.10191 0.18819 C -0.10208 0.18634 -0.10226 0.18449 -0.10295 0.18287 C -0.10365 0.18101 -0.10486 0.17939 -0.1059 0.17754 C -0.10712 0.175 -0.10851 0.17245 -0.10972 0.1699 C -0.11042 0.16851 -0.11059 0.16643 -0.11181 0.16597 L -0.11476 0.16458 C -0.11892 0.15601 -0.11389 0.16481 -0.12448 0.15532 C -0.12552 0.15463 -0.12639 0.15347 -0.12743 0.15277 C -0.13021 0.15092 -0.13472 0.15069 -0.13715 0.15023 C -0.1434 0.15069 -0.14965 0.15069 -0.1559 0.15162 C -0.16024 0.15208 -0.15903 0.15324 -0.16267 0.15416 C -0.1658 0.15486 -0.17222 0.15555 -0.17552 0.15671 C -0.17743 0.1574 -0.17934 0.15879 -0.18142 0.15926 C -0.18264 0.15972 -0.18403 0.15995 -0.18524 0.16064 C -0.18663 0.16134 -0.18785 0.1625 -0.18924 0.16319 C -0.19045 0.16388 -0.19184 0.16412 -0.19306 0.16458 C -0.1941 0.16504 -0.19514 0.16551 -0.19601 0.16597 C -0.19705 0.16759 -0.19792 0.16944 -0.19896 0.17106 C -0.19983 0.17245 -0.20122 0.17361 -0.20191 0.175 C -0.20243 0.17615 -0.20243 0.17777 -0.20295 0.17893 C -0.20347 0.18032 -0.20434 0.18148 -0.20486 0.18287 C -0.20538 0.18402 -0.20538 0.18564 -0.2059 0.1868 C -0.20642 0.18819 -0.20729 0.18935 -0.20781 0.19074 C -0.20868 0.19328 -0.20972 0.19861 -0.20972 0.19861 C -0.2092 0.21319 -0.21354 0.22152 -0.20677 0.2287 C -0.2059 0.22963 -0.20486 0.23032 -0.20382 0.23125 C -0.20295 0.2331 -0.20156 0.23657 -0.2 0.23773 C -0.19913 0.23842 -0.19809 0.23865 -0.19705 0.23912 C -0.19497 0.24189 -0.19497 0.24213 -0.19219 0.24421 C -0.1908 0.24537 -0.18941 0.24583 -0.1882 0.24699 C -0.18715 0.24768 -0.18629 0.24884 -0.18524 0.24953 C -0.1809 0.25208 -0.18021 0.25138 -0.17639 0.25347 C -0.17031 0.25671 -0.17327 0.25555 -0.16771 0.2574 C -0.16667 0.25833 -0.1658 0.25926 -0.16476 0.25995 C -0.16337 0.26064 -0.16215 0.26134 -0.16077 0.26134 C -0.15191 0.26157 -0.14306 0.26134 -0.1342 0.26134 L -0.13629 0.25856 " pathEditMode="relative" ptsTypes="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099 -0.00254 C -0.01128 -0.00301 -0.0125 -0.0037 -0.01389 -0.00393 C -0.01771 -0.00416 -0.0217 -0.00393 -0.02552 -0.00393 L -0.10399 0.02361 L -0.0599 0.17385 L -0.11684 0.07986 L -0.18351 0.0838 L -0.20885 0.13473 L -0.20399 0.20394 L -0.1717 0.3294 L -0.22257 0.4132 L -0.21476 0.41852 " pathEditMode="relative" ptsTypes="AAAAAAAA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323 -0.03773 L -0.07656 0.00394 L -0.06476 0.07199 L -0.08837 0.08102 L -0.13247 0.09537 L -0.12153 0.12824 L -0.11667 0.17385 L -0.14809 0.20649 L -0.22361 0.17778 L -0.27552 0.19213 L -0.26962 0.23542 L -0.27344 0.27987 L -0.3 0.30324 L -0.31754 0.33612 " pathEditMode="relative" ptsTypes="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4219 0.03773 L -0.04305 0.08865 C -0.0401 0.09444 -0.0375 0.10023 -0.03334 0.1044 C -0.03194 0.10578 -0.03072 0.10694 -0.02934 0.10833 C -0.02864 0.10926 -0.02744 0.11088 -0.02744 0.11088 L 0.01077 0.12268 L 0.10973 0.15926 C 0.12223 0.16481 0.11789 0.16203 0.12362 0.16597 L 0.11962 0.19213 L 0.09705 0.24815 L 0.104 0.26273 " pathEditMode="relative" ptsTypes="AAAAAAAAAA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59 -0.00509 L -0.09323 0.02361 L -0.06771 0.08102 L -0.04219 0.10857 L -0.06284 0.13079 L -0.11475 0.12546 L -0.25694 0.19097 L -0.24028 0.24051 L -0.22257 0.29421 L -0.25503 0.37662 L -0.31771 0.39746 L -0.48142 0.43287 L -0.48229 0.50463 L -0.45399 0.55185 L -0.43142 0.60162 " pathEditMode="relative" ptsTypes="AAAAAAAAAA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132 -0.05625 L -0.16771 -0.11365 L -0.21875 -0.03148 L -0.21093 0.06528 C -0.20833 0.0706 -0.2059 0.07593 -0.20312 0.08102 C -0.20191 0.08287 -0.19913 0.08611 -0.19913 0.08611 L -0.14809 0.11482 L -0.11771 0.08889 L -0.12361 0.03658 L -0.13055 0.02871 L -0.22066 -0.02106 L -0.22066 -0.02106 C -0.22882 -0.01134 -0.22604 -0.01504 -0.22951 -0.01041 L -0.26093 0.05602 L -0.25798 0.08496 L -0.23732 0.14491 L -0.2335 0.1882 L -0.26771 0.23912 L -0.29514 0.28102 " pathEditMode="relative" ptsTypes="AAAAAAAAAAAAAAAAAA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decel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17 -0.01435 L -0.09132 0.03125 L -0.05 0.08356 L -0.05295 0.13588 L -0.09705 0.13449 L -0.1059 0.13194 L -0.23229 0.15162 L -0.23038 0.22477 L -0.2441 0.31481 C -0.24705 0.32014 -0.24913 0.32639 -0.25295 0.33055 L -0.25886 0.33703 L -0.34115 0.43518 L -0.44115 0.44699 L -0.44792 0.48078 " pathEditMode="relative" ptsTypes="AAAAAAAAAAAAA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305 0.01296 L -0.0401 0.05741 L -0.03229 0.06528 L 0.02657 0.10579 L 0.03941 0.14768 L 0.01875 0.175 L -0.00868 0.20648 L -0.03923 0.28611 C -0.03784 0.29005 -0.03698 0.29421 -0.03524 0.29792 C -0.03454 0.2993 -0.03316 0.29954 -0.03229 0.30046 C -0.03142 0.30162 -0.03107 0.30324 -0.03038 0.3044 C -0.03003 0.30486 -0.02968 0.30532 -0.02934 0.30579 L -0.01371 0.33055 L -0.01666 0.37106 C -0.02187 0.37292 -0.02708 0.3743 -0.03229 0.37639 C -0.03368 0.37685 -0.03628 0.37893 -0.03628 0.37893 L -0.09895 0.40787 " pathEditMode="relative" ptsTypes="AAAAAAAAAAAAAAAA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639 0.02732 L -0.04705 0.09144 L 0.01476 0.12269 L 0.00677 0.20116 C 0.0033 0.2037 -0.00017 0.20671 -0.00399 0.20903 C -0.00573 0.21019 -0.00989 0.21158 -0.00989 0.21158 L -0.06562 0.23773 L -0.07448 0.24306 L -0.12448 0.27176 L -0.11857 0.33704 C -0.11562 0.34097 -0.11215 0.34421 -0.10972 0.34884 C -0.10902 0.35023 -0.10868 0.35162 -0.10781 0.35278 C -0.10729 0.35347 -0.10642 0.3537 -0.1059 0.35417 L -0.09409 0.36458 L -0.07934 0.41435 L -0.09895 0.46134 L -0.13524 0.48889 L -0.19687 0.5632 L -0.19201 0.60255 L -0.17343 0.63912 L -0.16458 0.64954 L -0.11371 0.70185 L -0.09305 0.75949 " pathEditMode="relative" ptsTypes="AAAAAAAAAAAAAAAAAAAAAA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104 0.01436 L -0.05781 0.08866 L -0.0059 0.15672 L 0.10486 0.16968 L 0.15486 0.21042 L 0.12448 0.26783 L 0.09202 0.2875 L 0.0882 0.30579 L 0.07535 0.3632 L 0.16754 0.40625 L 0.19601 0.40903 C 0.21598 0.42223 0.19653 0.41042 0.21372 0.41806 C 0.22518 0.42315 0.20868 0.41806 0.2224 0.42454 C 0.22552 0.42616 0.22813 0.42593 0.23125 0.42593 L 0.24705 0.44167 L 0.23125 0.47037 L 0.17535 0.50186 C 0.16806 0.51158 0.17136 0.50903 0.16667 0.51227 L 0.11372 0.58542 L 0.11563 0.60116 L 0.11563 0.60116 L 0.14896 0.64167 C 0.15191 0.64769 0.15539 0.65348 0.15782 0.65996 C 0.15903 0.6632 0.1599 0.66621 0.16164 0.66898 C 0.1625 0.67037 0.16337 0.67199 0.16459 0.67292 C 0.1658 0.67385 0.16719 0.67385 0.16858 0.67431 L 0.17448 0.6794 L 0.21459 0.69792 L 0.23611 0.69005 " pathEditMode="relative" ptsTypes="AAAAAAAAAAAAAAAAAAAAAAAAAAAA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1667 L -0.07361 -0.01667 L -0.0941 0.02245 L -0.08629 0.06157 C -0.07882 0.07152 -0.0809 0.0669 -0.07847 0.07338 L -0.03229 0.09953 L -0.01962 0.09815 L -0.00885 0.0787 C -0.00764 0.06551 -0.00781 0.07083 -0.00781 0.06296 L -0.01754 0.04861 L -0.02552 0.04467 C -0.02639 0.04421 -0.02847 0.04328 -0.02847 0.04352 L -0.04896 0.03935 L -0.07552 0.04213 C -0.08333 0.04259 -0.09896 0.04328 -0.09896 0.04352 L -0.14219 0.04606 C -0.14479 0.04907 -0.1474 0.05208 -0.15 0.05509 L -0.15399 0.06041 L -0.18438 0.0787 C -0.18663 0.08217 -0.18924 0.08541 -0.19132 0.08912 C -0.19306 0.09236 -0.19427 0.09629 -0.19618 0.09953 C -0.20243 0.10995 -0.19688 0.09629 -0.2 0.10486 L -0.20885 0.11527 C -0.2099 0.12754 -0.20781 0.1243 -0.21094 0.12824 L -0.21285 0.14143 L -0.21372 0.15301 L -0.21285 0.16365 C -0.21181 0.16713 -0.21076 0.1706 -0.2099 0.17407 C -0.20938 0.17569 -0.2092 0.17754 -0.20885 0.17916 C -0.20868 0.18055 -0.20799 0.1831 -0.20799 0.18333 L -0.20694 0.18703 L -0.20399 0.20277 L -0.19705 0.23032 C -0.19497 0.24699 -0.19688 0.2412 -0.1941 0.24861 L -0.18438 0.28773 L -0.18038 0.30092 L -0.18038 0.30115 " pathEditMode="relative" rAng="0" ptsTypes="AAAAAAAAAAAAAAAAAAAAAAAAAAAAAAAAAAAAA">
                                      <p:cBhvr>
                                        <p:cTn id="56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15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361 0.00509 L -0.09028 0.07824 L -0.03837 0.19722 C -0.02326 0.20995 -0.03663 0.19954 -0.02552 0.20648 C -0.0151 0.21296 -0.01389 0.21528 -0.00208 0.22083 C 0.00243 0.22292 0.00712 0.22407 0.01163 0.22616 C 0.01736 0.22847 0.0283 0.23403 0.0283 0.23403 L 0.12448 0.23912 L 0.11372 0.19606 C 0.11076 0.1956 0.10243 0.19468 0.09896 0.19352 C 0.09688 0.19282 0.09306 0.19074 0.09306 0.19074 L 0.00295 0.15671 C 0 0.15764 -0.00295 0.15903 -0.0059 0.15949 C -0.01632 0.16065 -0.02135 0.16065 -0.02951 0.16065 L -0.07743 0.20255 C -0.07882 0.20648 -0.08003 0.21042 -0.08142 0.21435 C -0.08264 0.21759 -0.08385 0.21991 -0.08437 0.22338 C -0.08455 0.22431 -0.08437 0.22523 -0.08437 0.22616 L -0.10781 0.31505 C -0.1066 0.31898 -0.10521 0.32292 -0.10399 0.32685 C -0.10365 0.32801 -0.10347 0.3294 -0.10295 0.33079 C -0.10243 0.33218 -0.10156 0.33333 -0.10104 0.33472 C -0.10052 0.33588 -0.10069 0.3375 -0.1 0.33866 C -0.09635 0.34468 -0.09514 0.3456 -0.09115 0.34907 L -0.08924 0.35301 L -0.03628 0.40648 C -0.03299 0.40995 -0.02986 0.41366 -0.02656 0.41713 C -0.025 0.41852 -0.02326 0.41944 -0.0217 0.42083 C -0.02031 0.42222 -0.0191 0.42361 -0.01771 0.42477 C -0.0158 0.42662 -0.01406 0.4294 -0.0118 0.43009 C -0.01024 0.43056 -0.00851 0.43079 -0.00694 0.43148 C -0.00069 0.43356 0.00556 0.43588 0.01163 0.43796 L 0.02344 0.4419 L 0.06962 0.45093 C 0.15556 0.46204 0.05382 0.44745 0.12257 0.46157 C 0.13195 0.46343 0.14149 0.46412 0.15087 0.46551 C 0.19132 0.4713 0.16181 0.46782 0.19306 0.4706 C 0.19774 0.47106 0.20226 0.47176 0.20677 0.47199 C 0.21406 0.47222 0.22118 0.47199 0.2283 0.47199 L 0.24219 0.41574 C 0.23281 0.41111 0.23698 0.41181 0.22934 0.41181 L 0.16563 0.3831 C 0.16233 0.38356 0.15903 0.38356 0.1559 0.38426 C 0.15382 0.38472 0.15191 0.38611 0.15 0.38704 C 0.14896 0.38727 0.14809 0.38796 0.14705 0.38819 C 0.14531 0.38866 0.14375 0.38912 0.14219 0.38958 C 0.14115 0.38981 0.1401 0.39051 0.13924 0.39097 C 0.1375 0.39144 0.13594 0.39167 0.1342 0.39213 C 0.13333 0.39259 0.13125 0.39352 0.13125 0.39352 L 0.09306 0.43935 C 0.09201 0.45139 0.09219 0.44699 0.09219 0.45231 L 0.09601 0.51505 C 0.10226 0.52593 0.09965 0.52245 0.10295 0.52685 L 0.11372 0.54005 " pathEditMode="relative" ptsTypes="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722 0.00371 L -0.05295 0.05996 C -0.05208 0.06343 -0.05156 0.06736 -0.05017 0.07037 C -0.04896 0.07315 -0.04514 0.07709 -0.04514 0.07709 L -0.03542 0.08889 C -0.03316 0.09144 -0.03073 0.09398 -0.02847 0.09653 C -0.02778 0.09746 -0.02726 0.09861 -0.02656 0.09931 C -0.02535 0.10023 -0.02396 0.10116 -0.02257 0.10186 C -0.02135 0.10255 -0.01875 0.10324 -0.01875 0.10324 L 0.00382 0.10973 C 0.01476 0.11111 0.01111 0.1125 0.01945 0.10834 C 0.02118 0.10764 0.02448 0.10579 0.02448 0.10579 L 0.0342 0.09537 L 0.03715 0.07315 C 0.03403 0.06019 0.03646 0.06436 0.03229 0.0588 L 0.00972 0.05209 C -0.00035 0.05348 0.00313 0.05348 -0.00104 0.05348 L -0.01875 0.07037 L -0.02465 0.11227 C -0.025 0.11621 -0.02587 0.12014 -0.02552 0.12408 C -0.02552 0.12523 -0.02413 0.1257 -0.02361 0.12662 C -0.02326 0.12755 -0.02292 0.12848 -0.02257 0.1294 L -0.00694 0.14885 C -0.0059 0.15 0.00139 0.1588 0.00382 0.16065 C 0.00642 0.16273 0.00886 0.16459 0.01163 0.16598 L 0.01754 0.16852 L 0.04601 0.17894 C 0.04931 0.17848 0.05278 0.1794 0.05573 0.17778 C 0.05833 0.17616 0.05972 0.17246 0.06163 0.16991 L 0.06372 0.16713 L 0.06962 0.15023 C 0.05677 0.14607 0.06181 0.1463 0.05486 0.1463 L 0.0441 0.14236 L 0.02535 0.21297 C 0.02674 0.21736 0.02743 0.22223 0.02934 0.22593 C 0.03177 0.23056 0.0382 0.23773 0.0382 0.23773 L 0.08924 0.26783 C 0.09965 0.27061 0.09566 0.27037 0.10087 0.27037 L 0.10886 0.26922 " pathEditMode="relative" ptsTypes="AAAAAAAAAAAAAAAAAAAAAAAAAAAAAAAAAAAAAA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Жалюзи (обрат)"/>
          <p:cNvSpPr/>
          <p:nvPr/>
        </p:nvSpPr>
        <p:spPr>
          <a:xfrm>
            <a:off x="225923" y="1033104"/>
            <a:ext cx="2643206" cy="1928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>
                <a:solidFill>
                  <a:schemeClr val="tx1"/>
                </a:solidFill>
              </a:rPr>
              <a:t>Столя́р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6" name="Жалюзи (лицо)"/>
          <p:cNvSpPr/>
          <p:nvPr/>
        </p:nvSpPr>
        <p:spPr>
          <a:xfrm>
            <a:off x="225923" y="1033104"/>
            <a:ext cx="2643206" cy="19288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Столяр</a:t>
            </a:r>
            <a:endParaRPr lang="ru-RU" dirty="0"/>
          </a:p>
        </p:txBody>
      </p:sp>
      <p:sp>
        <p:nvSpPr>
          <p:cNvPr id="4" name="Заголовок"/>
          <p:cNvSpPr/>
          <p:nvPr/>
        </p:nvSpPr>
        <p:spPr>
          <a:xfrm>
            <a:off x="428596" y="142852"/>
            <a:ext cx="589135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Орфоэпические нормы</a:t>
            </a:r>
            <a:endParaRPr lang="ru-RU" sz="4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озрачная кнопка"/>
          <p:cNvSpPr/>
          <p:nvPr/>
        </p:nvSpPr>
        <p:spPr>
          <a:xfrm>
            <a:off x="225923" y="1033104"/>
            <a:ext cx="2643206" cy="1928826"/>
          </a:xfrm>
          <a:prstGeom prst="roundRect">
            <a:avLst/>
          </a:prstGeom>
          <a:solidFill>
            <a:srgbClr val="FDEADA">
              <a:alpha val="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Жалюзи (обрат)"/>
          <p:cNvSpPr/>
          <p:nvPr/>
        </p:nvSpPr>
        <p:spPr>
          <a:xfrm>
            <a:off x="3284359" y="1033104"/>
            <a:ext cx="2643206" cy="1928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Жалюзи́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9" name="Жалюзи (лицо)"/>
          <p:cNvSpPr/>
          <p:nvPr/>
        </p:nvSpPr>
        <p:spPr>
          <a:xfrm>
            <a:off x="3284359" y="1033104"/>
            <a:ext cx="2643206" cy="19288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Жалюзи</a:t>
            </a:r>
            <a:endParaRPr lang="ru-RU" dirty="0"/>
          </a:p>
        </p:txBody>
      </p:sp>
      <p:sp>
        <p:nvSpPr>
          <p:cNvPr id="10" name="Прозрачная кнопка"/>
          <p:cNvSpPr/>
          <p:nvPr/>
        </p:nvSpPr>
        <p:spPr>
          <a:xfrm>
            <a:off x="3284359" y="1033104"/>
            <a:ext cx="2643206" cy="1928826"/>
          </a:xfrm>
          <a:prstGeom prst="roundRect">
            <a:avLst/>
          </a:prstGeom>
          <a:solidFill>
            <a:srgbClr val="FDEADA">
              <a:alpha val="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Жалюзи (обрат)"/>
          <p:cNvSpPr/>
          <p:nvPr/>
        </p:nvSpPr>
        <p:spPr>
          <a:xfrm>
            <a:off x="251520" y="3429000"/>
            <a:ext cx="2643206" cy="1928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err="1">
                <a:solidFill>
                  <a:schemeClr val="tx1"/>
                </a:solidFill>
              </a:rPr>
              <a:t>Щаве́ль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2" name="Жалюзи (лицо)"/>
          <p:cNvSpPr/>
          <p:nvPr/>
        </p:nvSpPr>
        <p:spPr>
          <a:xfrm>
            <a:off x="251520" y="3429000"/>
            <a:ext cx="2643206" cy="19288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Щавель</a:t>
            </a:r>
            <a:endParaRPr lang="ru-RU" dirty="0"/>
          </a:p>
        </p:txBody>
      </p:sp>
      <p:sp>
        <p:nvSpPr>
          <p:cNvPr id="13" name="Прозрачная кнопка"/>
          <p:cNvSpPr/>
          <p:nvPr/>
        </p:nvSpPr>
        <p:spPr>
          <a:xfrm>
            <a:off x="251520" y="3429000"/>
            <a:ext cx="2643206" cy="1928826"/>
          </a:xfrm>
          <a:prstGeom prst="roundRect">
            <a:avLst/>
          </a:prstGeom>
          <a:solidFill>
            <a:srgbClr val="FDEADA">
              <a:alpha val="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Жалюзи (обрат)"/>
          <p:cNvSpPr/>
          <p:nvPr/>
        </p:nvSpPr>
        <p:spPr>
          <a:xfrm>
            <a:off x="3284359" y="3429000"/>
            <a:ext cx="2643206" cy="1928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err="1">
                <a:solidFill>
                  <a:schemeClr val="tx1"/>
                </a:solidFill>
              </a:rPr>
              <a:t>Догово́ры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5" name="Жалюзи (лицо)"/>
          <p:cNvSpPr/>
          <p:nvPr/>
        </p:nvSpPr>
        <p:spPr>
          <a:xfrm>
            <a:off x="3293754" y="3429000"/>
            <a:ext cx="2643206" cy="19288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Договоры</a:t>
            </a:r>
            <a:endParaRPr lang="ru-RU" dirty="0"/>
          </a:p>
        </p:txBody>
      </p:sp>
      <p:sp>
        <p:nvSpPr>
          <p:cNvPr id="16" name="Прозрачная кнопка"/>
          <p:cNvSpPr/>
          <p:nvPr/>
        </p:nvSpPr>
        <p:spPr>
          <a:xfrm>
            <a:off x="3284359" y="3429000"/>
            <a:ext cx="2643206" cy="1928826"/>
          </a:xfrm>
          <a:prstGeom prst="roundRect">
            <a:avLst/>
          </a:prstGeom>
          <a:solidFill>
            <a:srgbClr val="FDEADA">
              <a:alpha val="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Жалюзи (обрат)"/>
          <p:cNvSpPr/>
          <p:nvPr/>
        </p:nvSpPr>
        <p:spPr>
          <a:xfrm>
            <a:off x="6299396" y="1033104"/>
            <a:ext cx="2643206" cy="1928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err="1">
                <a:solidFill>
                  <a:schemeClr val="tx1"/>
                </a:solidFill>
              </a:rPr>
              <a:t>Балова́ть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8" name="Жалюзи (лицо)"/>
          <p:cNvSpPr/>
          <p:nvPr/>
        </p:nvSpPr>
        <p:spPr>
          <a:xfrm>
            <a:off x="6299396" y="1033104"/>
            <a:ext cx="2643206" cy="19288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Баловать</a:t>
            </a:r>
            <a:endParaRPr lang="ru-RU" dirty="0"/>
          </a:p>
        </p:txBody>
      </p:sp>
      <p:sp>
        <p:nvSpPr>
          <p:cNvPr id="19" name="Прозрачная кнопка"/>
          <p:cNvSpPr/>
          <p:nvPr/>
        </p:nvSpPr>
        <p:spPr>
          <a:xfrm>
            <a:off x="6299396" y="1033104"/>
            <a:ext cx="2643206" cy="1928826"/>
          </a:xfrm>
          <a:prstGeom prst="roundRect">
            <a:avLst/>
          </a:prstGeom>
          <a:solidFill>
            <a:srgbClr val="FDEADA">
              <a:alpha val="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Жалюзи (обрат)"/>
          <p:cNvSpPr/>
          <p:nvPr/>
        </p:nvSpPr>
        <p:spPr>
          <a:xfrm>
            <a:off x="6299396" y="3429000"/>
            <a:ext cx="2643206" cy="1928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err="1">
                <a:solidFill>
                  <a:schemeClr val="tx1"/>
                </a:solidFill>
              </a:rPr>
              <a:t>Катало́г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21" name="Жалюзи (лицо)"/>
          <p:cNvSpPr/>
          <p:nvPr/>
        </p:nvSpPr>
        <p:spPr>
          <a:xfrm>
            <a:off x="6299396" y="3429000"/>
            <a:ext cx="2643206" cy="19288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Каталог</a:t>
            </a:r>
            <a:endParaRPr lang="ru-RU" dirty="0"/>
          </a:p>
        </p:txBody>
      </p:sp>
      <p:sp>
        <p:nvSpPr>
          <p:cNvPr id="22" name="Прозрачная кнопка"/>
          <p:cNvSpPr/>
          <p:nvPr/>
        </p:nvSpPr>
        <p:spPr>
          <a:xfrm>
            <a:off x="6299396" y="3429000"/>
            <a:ext cx="2643206" cy="1928826"/>
          </a:xfrm>
          <a:prstGeom prst="roundRect">
            <a:avLst/>
          </a:prstGeom>
          <a:solidFill>
            <a:srgbClr val="FDEADA">
              <a:alpha val="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8244408" y="5949280"/>
            <a:ext cx="576064" cy="576064"/>
          </a:xfrm>
          <a:prstGeom prst="actionButtonHo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справка 2">
            <a:hlinkClick r:id="" action="ppaction://noaction" highlightClick="1"/>
          </p:cNvPr>
          <p:cNvSpPr/>
          <p:nvPr/>
        </p:nvSpPr>
        <p:spPr>
          <a:xfrm>
            <a:off x="107504" y="5949280"/>
            <a:ext cx="576064" cy="576064"/>
          </a:xfrm>
          <a:prstGeom prst="actionButtonHel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дсказка ПР"/>
          <p:cNvSpPr/>
          <p:nvPr/>
        </p:nvSpPr>
        <p:spPr>
          <a:xfrm>
            <a:off x="508187" y="3727840"/>
            <a:ext cx="4846261" cy="27497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ЖАЛЮЗ</a:t>
            </a:r>
            <a:r>
              <a:rPr lang="ru-RU" sz="2400" b="1" dirty="0" smtClean="0">
                <a:solidFill>
                  <a:schemeClr val="tx1"/>
                </a:solidFill>
              </a:rPr>
              <a:t>И. </a:t>
            </a:r>
            <a:r>
              <a:rPr lang="ru-RU" sz="2400" dirty="0">
                <a:solidFill>
                  <a:srgbClr val="040C28"/>
                </a:solidFill>
                <a:latin typeface="Google Sans"/>
              </a:rPr>
              <a:t>Название происходит от французского слова </a:t>
            </a:r>
            <a:r>
              <a:rPr lang="ru-RU" sz="2400" dirty="0" err="1">
                <a:solidFill>
                  <a:srgbClr val="040C28"/>
                </a:solidFill>
                <a:latin typeface="Google Sans"/>
              </a:rPr>
              <a:t>jalousie</a:t>
            </a:r>
            <a:r>
              <a:rPr lang="ru-RU" sz="2400" dirty="0">
                <a:solidFill>
                  <a:srgbClr val="040C28"/>
                </a:solidFill>
                <a:latin typeface="Google Sans"/>
              </a:rPr>
              <a:t> — «ревность</a:t>
            </a:r>
            <a:r>
              <a:rPr lang="ru-RU" sz="2400" dirty="0" smtClean="0">
                <a:solidFill>
                  <a:srgbClr val="040C28"/>
                </a:solidFill>
                <a:latin typeface="Google Sans"/>
              </a:rPr>
              <a:t>»</a:t>
            </a:r>
            <a:r>
              <a:rPr lang="ru-RU" sz="2400" dirty="0" smtClean="0">
                <a:solidFill>
                  <a:srgbClr val="202124"/>
                </a:solidFill>
                <a:latin typeface="Google Sans"/>
              </a:rPr>
              <a:t>. Слова, пришедшие в русский язык из французского, сохранили ударение на последнем слоге.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5" name="Крест для подсказки"/>
          <p:cNvSpPr/>
          <p:nvPr/>
        </p:nvSpPr>
        <p:spPr>
          <a:xfrm>
            <a:off x="4977788" y="3731022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0"/>
            <a:ext cx="6632841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Морфологический разбор</a:t>
            </a:r>
            <a:endParaRPr lang="ru-RU" sz="4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714356"/>
            <a:ext cx="8143932" cy="10001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Люди мечтали узнать о космосе (3) как можно больше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*Нажимайте на значения в </a:t>
            </a:r>
            <a:r>
              <a:rPr lang="ru-RU" b="1" i="1" dirty="0" err="1" smtClean="0">
                <a:solidFill>
                  <a:schemeClr val="tx1"/>
                </a:solidFill>
              </a:rPr>
              <a:t>голубых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 smtClean="0">
                <a:solidFill>
                  <a:schemeClr val="tx1"/>
                </a:solidFill>
              </a:rPr>
              <a:t>прямоугольниках</a:t>
            </a:r>
            <a:endParaRPr lang="ru-RU" b="1" i="1" dirty="0" smtClean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925" y="1730404"/>
            <a:ext cx="2160240" cy="7858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(о) космосе </a:t>
            </a:r>
            <a:r>
              <a:rPr lang="ru-RU" sz="2400" b="1" dirty="0">
                <a:solidFill>
                  <a:srgbClr val="040C28"/>
                </a:solidFill>
                <a:latin typeface="Google Sans"/>
              </a:rPr>
              <a:t>—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2531" y="1674580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1)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Сущ"/>
          <p:cNvSpPr/>
          <p:nvPr/>
        </p:nvSpPr>
        <p:spPr>
          <a:xfrm>
            <a:off x="3343408" y="1842563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Имя существительное</a:t>
            </a:r>
            <a:endParaRPr lang="ru-RU" b="1" dirty="0"/>
          </a:p>
        </p:txBody>
      </p:sp>
      <p:sp>
        <p:nvSpPr>
          <p:cNvPr id="12" name="Прилаг"/>
          <p:cNvSpPr/>
          <p:nvPr/>
        </p:nvSpPr>
        <p:spPr>
          <a:xfrm>
            <a:off x="3343408" y="1842563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Имя прилагательное</a:t>
            </a:r>
            <a:endParaRPr lang="ru-RU" b="1" dirty="0"/>
          </a:p>
        </p:txBody>
      </p:sp>
      <p:sp>
        <p:nvSpPr>
          <p:cNvPr id="13" name="Местоимение"/>
          <p:cNvSpPr/>
          <p:nvPr/>
        </p:nvSpPr>
        <p:spPr>
          <a:xfrm>
            <a:off x="3343408" y="1842563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Местоимение </a:t>
            </a:r>
            <a:endParaRPr lang="ru-RU" b="1" dirty="0"/>
          </a:p>
        </p:txBody>
      </p:sp>
      <p:sp>
        <p:nvSpPr>
          <p:cNvPr id="14" name="Часть речи"/>
          <p:cNvSpPr/>
          <p:nvPr/>
        </p:nvSpPr>
        <p:spPr>
          <a:xfrm>
            <a:off x="3343408" y="1842563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Часть речи</a:t>
            </a:r>
            <a:endParaRPr lang="ru-RU" b="1" dirty="0"/>
          </a:p>
        </p:txBody>
      </p:sp>
      <p:sp>
        <p:nvSpPr>
          <p:cNvPr id="15" name="Сущ"/>
          <p:cNvSpPr/>
          <p:nvPr/>
        </p:nvSpPr>
        <p:spPr>
          <a:xfrm>
            <a:off x="7053744" y="3705450"/>
            <a:ext cx="839963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Ср.р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6" name="Прилаг"/>
          <p:cNvSpPr/>
          <p:nvPr/>
        </p:nvSpPr>
        <p:spPr>
          <a:xfrm>
            <a:off x="7053744" y="3706574"/>
            <a:ext cx="839963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М.р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7" name="Местоимение"/>
          <p:cNvSpPr/>
          <p:nvPr/>
        </p:nvSpPr>
        <p:spPr>
          <a:xfrm>
            <a:off x="7058866" y="3700063"/>
            <a:ext cx="839963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Ж.р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8" name="Часть речи"/>
          <p:cNvSpPr/>
          <p:nvPr/>
        </p:nvSpPr>
        <p:spPr>
          <a:xfrm>
            <a:off x="7053744" y="3706574"/>
            <a:ext cx="839963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Род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530" y="2570971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529" y="3461004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1493" y="4377976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861" y="5274367"/>
            <a:ext cx="752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Сущ"/>
          <p:cNvSpPr/>
          <p:nvPr/>
        </p:nvSpPr>
        <p:spPr>
          <a:xfrm>
            <a:off x="3362315" y="2768125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космосе</a:t>
            </a:r>
            <a:endParaRPr lang="ru-RU" b="1" dirty="0"/>
          </a:p>
        </p:txBody>
      </p:sp>
      <p:sp>
        <p:nvSpPr>
          <p:cNvPr id="24" name="Прилаг"/>
          <p:cNvSpPr/>
          <p:nvPr/>
        </p:nvSpPr>
        <p:spPr>
          <a:xfrm>
            <a:off x="3362315" y="2768125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космос</a:t>
            </a:r>
            <a:endParaRPr lang="ru-RU" b="1" dirty="0"/>
          </a:p>
        </p:txBody>
      </p:sp>
      <p:sp>
        <p:nvSpPr>
          <p:cNvPr id="25" name="Местоимение"/>
          <p:cNvSpPr/>
          <p:nvPr/>
        </p:nvSpPr>
        <p:spPr>
          <a:xfrm>
            <a:off x="3362315" y="2768125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космосе</a:t>
            </a:r>
            <a:endParaRPr lang="ru-RU" b="1" dirty="0"/>
          </a:p>
        </p:txBody>
      </p:sp>
      <p:sp>
        <p:nvSpPr>
          <p:cNvPr id="26" name="Часть речи"/>
          <p:cNvSpPr/>
          <p:nvPr/>
        </p:nvSpPr>
        <p:spPr>
          <a:xfrm>
            <a:off x="3362315" y="2768125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космоса</a:t>
            </a:r>
            <a:endParaRPr lang="ru-RU" b="1" dirty="0"/>
          </a:p>
        </p:txBody>
      </p:sp>
      <p:sp>
        <p:nvSpPr>
          <p:cNvPr id="27" name="Сущ"/>
          <p:cNvSpPr/>
          <p:nvPr/>
        </p:nvSpPr>
        <p:spPr>
          <a:xfrm>
            <a:off x="785925" y="3728472"/>
            <a:ext cx="2120056" cy="5834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Пост. </a:t>
            </a:r>
            <a:r>
              <a:rPr lang="ru-RU" b="1" dirty="0" err="1"/>
              <a:t>м</a:t>
            </a:r>
            <a:r>
              <a:rPr lang="ru-RU" b="1" dirty="0" err="1" smtClean="0"/>
              <a:t>орфологич</a:t>
            </a:r>
            <a:r>
              <a:rPr lang="ru-RU" b="1" dirty="0" smtClean="0"/>
              <a:t>. признаки:</a:t>
            </a:r>
            <a:endParaRPr lang="ru-RU" b="1" dirty="0"/>
          </a:p>
        </p:txBody>
      </p:sp>
      <p:sp>
        <p:nvSpPr>
          <p:cNvPr id="31" name="Сущ"/>
          <p:cNvSpPr/>
          <p:nvPr/>
        </p:nvSpPr>
        <p:spPr>
          <a:xfrm>
            <a:off x="785925" y="2774047"/>
            <a:ext cx="1921060" cy="5834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Начальная форма:</a:t>
            </a:r>
            <a:endParaRPr lang="ru-RU" b="1" dirty="0"/>
          </a:p>
        </p:txBody>
      </p:sp>
      <p:sp>
        <p:nvSpPr>
          <p:cNvPr id="32" name="Сущ"/>
          <p:cNvSpPr/>
          <p:nvPr/>
        </p:nvSpPr>
        <p:spPr>
          <a:xfrm>
            <a:off x="785925" y="4624863"/>
            <a:ext cx="2449231" cy="5834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Непост</a:t>
            </a:r>
            <a:r>
              <a:rPr lang="ru-RU" b="1" dirty="0" smtClean="0"/>
              <a:t>. </a:t>
            </a:r>
            <a:r>
              <a:rPr lang="ru-RU" b="1" dirty="0" err="1"/>
              <a:t>м</a:t>
            </a:r>
            <a:r>
              <a:rPr lang="ru-RU" b="1" dirty="0" err="1" smtClean="0"/>
              <a:t>орфологич</a:t>
            </a:r>
            <a:r>
              <a:rPr lang="ru-RU" b="1" dirty="0" smtClean="0"/>
              <a:t>. признаки:</a:t>
            </a:r>
            <a:endParaRPr lang="ru-RU" b="1" dirty="0"/>
          </a:p>
        </p:txBody>
      </p:sp>
      <p:sp>
        <p:nvSpPr>
          <p:cNvPr id="33" name="Сущ"/>
          <p:cNvSpPr/>
          <p:nvPr/>
        </p:nvSpPr>
        <p:spPr>
          <a:xfrm>
            <a:off x="785925" y="5537276"/>
            <a:ext cx="2442234" cy="5834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Синтаксическая роль:</a:t>
            </a:r>
            <a:endParaRPr lang="ru-RU" b="1" dirty="0"/>
          </a:p>
        </p:txBody>
      </p:sp>
      <p:sp>
        <p:nvSpPr>
          <p:cNvPr id="35" name="Сущ"/>
          <p:cNvSpPr/>
          <p:nvPr/>
        </p:nvSpPr>
        <p:spPr>
          <a:xfrm>
            <a:off x="3419872" y="5521360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dbl" dirty="0" smtClean="0"/>
              <a:t>Сказуемое</a:t>
            </a:r>
            <a:endParaRPr lang="ru-RU" b="1" u="dbl" dirty="0"/>
          </a:p>
        </p:txBody>
      </p:sp>
      <p:sp>
        <p:nvSpPr>
          <p:cNvPr id="36" name="Прилаг"/>
          <p:cNvSpPr/>
          <p:nvPr/>
        </p:nvSpPr>
        <p:spPr>
          <a:xfrm>
            <a:off x="3419872" y="5521360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dotDashHeavy" dirty="0" smtClean="0"/>
              <a:t>Обстоятельство</a:t>
            </a:r>
            <a:endParaRPr lang="ru-RU" b="1" u="dotDashHeavy" dirty="0"/>
          </a:p>
        </p:txBody>
      </p:sp>
      <p:sp>
        <p:nvSpPr>
          <p:cNvPr id="37" name="Местоимение"/>
          <p:cNvSpPr/>
          <p:nvPr/>
        </p:nvSpPr>
        <p:spPr>
          <a:xfrm>
            <a:off x="3419872" y="5521360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dashLongHeavy" dirty="0" smtClean="0"/>
              <a:t>Дополнение</a:t>
            </a:r>
            <a:endParaRPr lang="ru-RU" b="1" u="dashLongHeavy" dirty="0"/>
          </a:p>
        </p:txBody>
      </p:sp>
      <p:sp>
        <p:nvSpPr>
          <p:cNvPr id="38" name="Часть речи"/>
          <p:cNvSpPr/>
          <p:nvPr/>
        </p:nvSpPr>
        <p:spPr>
          <a:xfrm>
            <a:off x="3419872" y="5521360"/>
            <a:ext cx="222797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 smtClean="0"/>
              <a:t>Подлежащее</a:t>
            </a:r>
            <a:endParaRPr lang="ru-RU" b="1" u="sng" dirty="0"/>
          </a:p>
        </p:txBody>
      </p:sp>
      <p:sp>
        <p:nvSpPr>
          <p:cNvPr id="41" name="Нарицательное"/>
          <p:cNvSpPr/>
          <p:nvPr/>
        </p:nvSpPr>
        <p:spPr>
          <a:xfrm>
            <a:off x="3036306" y="3712556"/>
            <a:ext cx="1725381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Нарицательное</a:t>
            </a:r>
            <a:endParaRPr lang="ru-RU" sz="1600" b="1" dirty="0"/>
          </a:p>
        </p:txBody>
      </p:sp>
      <p:sp>
        <p:nvSpPr>
          <p:cNvPr id="40" name="Собственное"/>
          <p:cNvSpPr/>
          <p:nvPr/>
        </p:nvSpPr>
        <p:spPr>
          <a:xfrm>
            <a:off x="3042306" y="3712556"/>
            <a:ext cx="1719381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собственное</a:t>
            </a:r>
            <a:endParaRPr lang="ru-RU" b="1" dirty="0"/>
          </a:p>
        </p:txBody>
      </p:sp>
      <p:sp>
        <p:nvSpPr>
          <p:cNvPr id="42" name="Нарицательное"/>
          <p:cNvSpPr/>
          <p:nvPr/>
        </p:nvSpPr>
        <p:spPr>
          <a:xfrm>
            <a:off x="4864473" y="3718621"/>
            <a:ext cx="2113765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Неодушевлённое</a:t>
            </a:r>
            <a:endParaRPr lang="ru-RU" b="1" dirty="0"/>
          </a:p>
        </p:txBody>
      </p:sp>
      <p:sp>
        <p:nvSpPr>
          <p:cNvPr id="43" name="Собственное"/>
          <p:cNvSpPr/>
          <p:nvPr/>
        </p:nvSpPr>
        <p:spPr>
          <a:xfrm>
            <a:off x="4864473" y="3717963"/>
            <a:ext cx="2113765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Одушевлённое</a:t>
            </a:r>
            <a:endParaRPr lang="ru-RU" b="1" dirty="0"/>
          </a:p>
        </p:txBody>
      </p:sp>
      <p:sp>
        <p:nvSpPr>
          <p:cNvPr id="46" name="Сущ"/>
          <p:cNvSpPr/>
          <p:nvPr/>
        </p:nvSpPr>
        <p:spPr>
          <a:xfrm>
            <a:off x="5693892" y="1838242"/>
            <a:ext cx="2498861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Предмет</a:t>
            </a:r>
            <a:endParaRPr lang="ru-RU" b="1" dirty="0"/>
          </a:p>
        </p:txBody>
      </p:sp>
      <p:sp>
        <p:nvSpPr>
          <p:cNvPr id="47" name="Прилаг"/>
          <p:cNvSpPr/>
          <p:nvPr/>
        </p:nvSpPr>
        <p:spPr>
          <a:xfrm>
            <a:off x="5693892" y="1838242"/>
            <a:ext cx="2498861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Признак предмета</a:t>
            </a:r>
            <a:endParaRPr lang="ru-RU" b="1" dirty="0"/>
          </a:p>
        </p:txBody>
      </p:sp>
      <p:sp>
        <p:nvSpPr>
          <p:cNvPr id="48" name="Местоимение"/>
          <p:cNvSpPr/>
          <p:nvPr/>
        </p:nvSpPr>
        <p:spPr>
          <a:xfrm>
            <a:off x="5693892" y="1838242"/>
            <a:ext cx="2498861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Указание на предмет</a:t>
            </a:r>
            <a:endParaRPr lang="ru-RU" b="1" dirty="0"/>
          </a:p>
        </p:txBody>
      </p:sp>
      <p:sp>
        <p:nvSpPr>
          <p:cNvPr id="49" name="Часть речи"/>
          <p:cNvSpPr/>
          <p:nvPr/>
        </p:nvSpPr>
        <p:spPr>
          <a:xfrm>
            <a:off x="5693892" y="1838242"/>
            <a:ext cx="2498861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Значение</a:t>
            </a:r>
            <a:endParaRPr lang="ru-RU" b="1" dirty="0"/>
          </a:p>
        </p:txBody>
      </p:sp>
      <p:sp>
        <p:nvSpPr>
          <p:cNvPr id="50" name="Сущ"/>
          <p:cNvSpPr/>
          <p:nvPr/>
        </p:nvSpPr>
        <p:spPr>
          <a:xfrm>
            <a:off x="7974335" y="3699209"/>
            <a:ext cx="940819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 </a:t>
            </a:r>
            <a:r>
              <a:rPr lang="ru-RU" b="1" dirty="0" err="1" smtClean="0"/>
              <a:t>скл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1" name="Прилаг"/>
          <p:cNvSpPr/>
          <p:nvPr/>
        </p:nvSpPr>
        <p:spPr>
          <a:xfrm>
            <a:off x="7974335" y="3699209"/>
            <a:ext cx="940819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 </a:t>
            </a:r>
            <a:r>
              <a:rPr lang="ru-RU" b="1" dirty="0" err="1" smtClean="0"/>
              <a:t>скл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2" name="Местоимение"/>
          <p:cNvSpPr/>
          <p:nvPr/>
        </p:nvSpPr>
        <p:spPr>
          <a:xfrm>
            <a:off x="7974335" y="3699209"/>
            <a:ext cx="940819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 </a:t>
            </a:r>
            <a:r>
              <a:rPr lang="ru-RU" b="1" dirty="0" err="1" smtClean="0"/>
              <a:t>скл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3" name="Часть речи"/>
          <p:cNvSpPr/>
          <p:nvPr/>
        </p:nvSpPr>
        <p:spPr>
          <a:xfrm>
            <a:off x="7979457" y="3699209"/>
            <a:ext cx="940819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Склоне-</a:t>
            </a:r>
            <a:r>
              <a:rPr lang="ru-RU" sz="1600" b="1" dirty="0" err="1" smtClean="0"/>
              <a:t>ние</a:t>
            </a:r>
            <a:endParaRPr lang="ru-RU" sz="1600" b="1" dirty="0"/>
          </a:p>
        </p:txBody>
      </p:sp>
      <p:sp>
        <p:nvSpPr>
          <p:cNvPr id="55" name="Сущ"/>
          <p:cNvSpPr/>
          <p:nvPr/>
        </p:nvSpPr>
        <p:spPr>
          <a:xfrm>
            <a:off x="4569393" y="4607803"/>
            <a:ext cx="940819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Нет числа</a:t>
            </a:r>
            <a:endParaRPr lang="ru-RU" b="1" dirty="0"/>
          </a:p>
        </p:txBody>
      </p:sp>
      <p:sp>
        <p:nvSpPr>
          <p:cNvPr id="56" name="Прилаг"/>
          <p:cNvSpPr/>
          <p:nvPr/>
        </p:nvSpPr>
        <p:spPr>
          <a:xfrm>
            <a:off x="4569393" y="4607803"/>
            <a:ext cx="940819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Мн.ч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7" name="Местоимение"/>
          <p:cNvSpPr/>
          <p:nvPr/>
        </p:nvSpPr>
        <p:spPr>
          <a:xfrm>
            <a:off x="4569393" y="4607803"/>
            <a:ext cx="940819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Ед.ч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8" name="Часть речи"/>
          <p:cNvSpPr/>
          <p:nvPr/>
        </p:nvSpPr>
        <p:spPr>
          <a:xfrm>
            <a:off x="4569393" y="4607803"/>
            <a:ext cx="940819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Число</a:t>
            </a:r>
            <a:endParaRPr lang="ru-RU" sz="1600" b="1" dirty="0"/>
          </a:p>
        </p:txBody>
      </p:sp>
      <p:sp>
        <p:nvSpPr>
          <p:cNvPr id="65" name="П.п."/>
          <p:cNvSpPr/>
          <p:nvPr/>
        </p:nvSpPr>
        <p:spPr>
          <a:xfrm>
            <a:off x="3421643" y="4616958"/>
            <a:ext cx="100196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П.п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4" name="Т.п."/>
          <p:cNvSpPr/>
          <p:nvPr/>
        </p:nvSpPr>
        <p:spPr>
          <a:xfrm>
            <a:off x="3421643" y="4616958"/>
            <a:ext cx="100196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Т.п.</a:t>
            </a:r>
            <a:endParaRPr lang="ru-RU" b="1" dirty="0"/>
          </a:p>
        </p:txBody>
      </p:sp>
      <p:sp>
        <p:nvSpPr>
          <p:cNvPr id="63" name="В.п"/>
          <p:cNvSpPr/>
          <p:nvPr/>
        </p:nvSpPr>
        <p:spPr>
          <a:xfrm>
            <a:off x="3421643" y="4616958"/>
            <a:ext cx="100196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В.п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2" name="Д.п."/>
          <p:cNvSpPr/>
          <p:nvPr/>
        </p:nvSpPr>
        <p:spPr>
          <a:xfrm>
            <a:off x="3421643" y="4616958"/>
            <a:ext cx="100196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Д.п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1" name="Р.п."/>
          <p:cNvSpPr/>
          <p:nvPr/>
        </p:nvSpPr>
        <p:spPr>
          <a:xfrm>
            <a:off x="3421643" y="4616958"/>
            <a:ext cx="100196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Р.п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0" name="И.п."/>
          <p:cNvSpPr/>
          <p:nvPr/>
        </p:nvSpPr>
        <p:spPr>
          <a:xfrm>
            <a:off x="3421643" y="4616958"/>
            <a:ext cx="100196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И.п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59" name="Падеж"/>
          <p:cNvSpPr/>
          <p:nvPr/>
        </p:nvSpPr>
        <p:spPr>
          <a:xfrm>
            <a:off x="3421643" y="4616958"/>
            <a:ext cx="1001964" cy="5834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Падеж</a:t>
            </a:r>
            <a:endParaRPr lang="ru-RU" b="1" dirty="0"/>
          </a:p>
        </p:txBody>
      </p:sp>
      <p:sp>
        <p:nvSpPr>
          <p:cNvPr id="66" name="Подсказка ПР"/>
          <p:cNvSpPr/>
          <p:nvPr/>
        </p:nvSpPr>
        <p:spPr>
          <a:xfrm>
            <a:off x="907444" y="3473983"/>
            <a:ext cx="6180386" cy="27497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 smtClean="0">
                <a:solidFill>
                  <a:schemeClr val="tx1"/>
                </a:solidFill>
              </a:rPr>
              <a:t>Проверим:</a:t>
            </a:r>
          </a:p>
          <a:p>
            <a:pPr marL="342900" indent="-342900">
              <a:buAutoNum type="arabicParenR"/>
            </a:pPr>
            <a:r>
              <a:rPr lang="ru-RU" sz="2400" b="1" dirty="0" smtClean="0">
                <a:solidFill>
                  <a:schemeClr val="tx1"/>
                </a:solidFill>
              </a:rPr>
              <a:t>(о) космосе</a:t>
            </a:r>
            <a:r>
              <a:rPr lang="ru-RU" sz="2400" b="1" dirty="0">
                <a:solidFill>
                  <a:srgbClr val="040C28"/>
                </a:solidFill>
                <a:latin typeface="Google Sans"/>
              </a:rPr>
              <a:t> </a:t>
            </a:r>
            <a:r>
              <a:rPr lang="ru-RU" sz="2400" b="1" dirty="0" smtClean="0">
                <a:solidFill>
                  <a:srgbClr val="040C28"/>
                </a:solidFill>
                <a:latin typeface="Google Sans"/>
              </a:rPr>
              <a:t>— сущ., (что?) обозначает предмет</a:t>
            </a:r>
            <a:r>
              <a:rPr lang="ru-RU" sz="2400" b="1" dirty="0" smtClean="0">
                <a:solidFill>
                  <a:schemeClr val="tx1"/>
                </a:solidFill>
              </a:rPr>
              <a:t> .</a:t>
            </a:r>
          </a:p>
          <a:p>
            <a:pPr marL="342900" indent="-342900">
              <a:buAutoNum type="arabicParenR"/>
            </a:pPr>
            <a:r>
              <a:rPr lang="ru-RU" sz="2400" b="1" dirty="0" err="1" smtClean="0">
                <a:solidFill>
                  <a:schemeClr val="tx1"/>
                </a:solidFill>
              </a:rPr>
              <a:t>Н.ф</a:t>
            </a:r>
            <a:r>
              <a:rPr lang="ru-RU" sz="2400" b="1" dirty="0" smtClean="0">
                <a:solidFill>
                  <a:schemeClr val="tx1"/>
                </a:solidFill>
              </a:rPr>
              <a:t>.: космос.</a:t>
            </a:r>
          </a:p>
          <a:p>
            <a:pPr marL="342900" indent="-342900">
              <a:buAutoNum type="arabicParenR"/>
            </a:pPr>
            <a:r>
              <a:rPr lang="ru-RU" sz="2400" b="1" dirty="0" err="1" smtClean="0">
                <a:solidFill>
                  <a:schemeClr val="tx1"/>
                </a:solidFill>
              </a:rPr>
              <a:t>П.п</a:t>
            </a:r>
            <a:r>
              <a:rPr lang="ru-RU" sz="2400" b="1" dirty="0" smtClean="0">
                <a:solidFill>
                  <a:schemeClr val="tx1"/>
                </a:solidFill>
              </a:rPr>
              <a:t>.: </a:t>
            </a:r>
            <a:r>
              <a:rPr lang="ru-RU" sz="2400" b="1" dirty="0" err="1" smtClean="0">
                <a:solidFill>
                  <a:schemeClr val="tx1"/>
                </a:solidFill>
              </a:rPr>
              <a:t>нариц</a:t>
            </a:r>
            <a:r>
              <a:rPr lang="ru-RU" sz="2400" b="1" dirty="0" smtClean="0">
                <a:solidFill>
                  <a:schemeClr val="tx1"/>
                </a:solidFill>
              </a:rPr>
              <a:t>., </a:t>
            </a:r>
            <a:r>
              <a:rPr lang="ru-RU" sz="2400" b="1" dirty="0" err="1" smtClean="0">
                <a:solidFill>
                  <a:schemeClr val="tx1"/>
                </a:solidFill>
              </a:rPr>
              <a:t>неодуш</a:t>
            </a:r>
            <a:r>
              <a:rPr lang="ru-RU" sz="2400" b="1" dirty="0" smtClean="0">
                <a:solidFill>
                  <a:schemeClr val="tx1"/>
                </a:solidFill>
              </a:rPr>
              <a:t>., </a:t>
            </a:r>
            <a:r>
              <a:rPr lang="ru-RU" sz="2400" b="1" dirty="0" err="1" smtClean="0">
                <a:solidFill>
                  <a:schemeClr val="tx1"/>
                </a:solidFill>
              </a:rPr>
              <a:t>м.р</a:t>
            </a:r>
            <a:r>
              <a:rPr lang="ru-RU" sz="2400" b="1" dirty="0" smtClean="0">
                <a:solidFill>
                  <a:schemeClr val="tx1"/>
                </a:solidFill>
              </a:rPr>
              <a:t>., 2 </a:t>
            </a:r>
            <a:r>
              <a:rPr lang="ru-RU" sz="2400" b="1" dirty="0" err="1" smtClean="0">
                <a:solidFill>
                  <a:schemeClr val="tx1"/>
                </a:solidFill>
              </a:rPr>
              <a:t>скл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arenR"/>
            </a:pPr>
            <a:r>
              <a:rPr lang="ru-RU" sz="2400" b="1" dirty="0" err="1" smtClean="0">
                <a:solidFill>
                  <a:schemeClr val="tx1"/>
                </a:solidFill>
              </a:rPr>
              <a:t>Н.п</a:t>
            </a:r>
            <a:r>
              <a:rPr lang="ru-RU" sz="2400" b="1" dirty="0" smtClean="0">
                <a:solidFill>
                  <a:schemeClr val="tx1"/>
                </a:solidFill>
              </a:rPr>
              <a:t>.: </a:t>
            </a:r>
            <a:r>
              <a:rPr lang="ru-RU" sz="2400" b="1" dirty="0" err="1" smtClean="0">
                <a:solidFill>
                  <a:schemeClr val="tx1"/>
                </a:solidFill>
              </a:rPr>
              <a:t>П.п</a:t>
            </a:r>
            <a:r>
              <a:rPr lang="ru-RU" sz="2400" b="1" dirty="0" smtClean="0">
                <a:solidFill>
                  <a:schemeClr val="tx1"/>
                </a:solidFill>
              </a:rPr>
              <a:t>., </a:t>
            </a:r>
            <a:r>
              <a:rPr lang="ru-RU" sz="2400" b="1" dirty="0" err="1" smtClean="0">
                <a:solidFill>
                  <a:schemeClr val="tx1"/>
                </a:solidFill>
              </a:rPr>
              <a:t>ед.ч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AutoNum type="arabicParenR"/>
            </a:pPr>
            <a:r>
              <a:rPr lang="ru-RU" sz="2400" b="1" dirty="0" smtClean="0">
                <a:solidFill>
                  <a:schemeClr val="tx1"/>
                </a:solidFill>
              </a:rPr>
              <a:t>Узнать (о чём?) </a:t>
            </a:r>
            <a:r>
              <a:rPr lang="ru-RU" sz="2400" b="1" u="dashLong" dirty="0" smtClean="0">
                <a:solidFill>
                  <a:schemeClr val="tx1"/>
                </a:solidFill>
              </a:rPr>
              <a:t>о космосе.</a:t>
            </a:r>
            <a:endParaRPr lang="ru-RU" sz="2400" b="1" u="dashLong" dirty="0">
              <a:solidFill>
                <a:schemeClr val="tx1"/>
              </a:solidFill>
            </a:endParaRPr>
          </a:p>
        </p:txBody>
      </p:sp>
      <p:sp>
        <p:nvSpPr>
          <p:cNvPr id="67" name="Управляющая кнопка: справка 66">
            <a:hlinkClick r:id="" action="ppaction://noaction" highlightClick="1"/>
          </p:cNvPr>
          <p:cNvSpPr/>
          <p:nvPr/>
        </p:nvSpPr>
        <p:spPr>
          <a:xfrm>
            <a:off x="179512" y="6143645"/>
            <a:ext cx="606274" cy="597724"/>
          </a:xfrm>
          <a:prstGeom prst="actionButtonHel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Крест для подсказки"/>
          <p:cNvSpPr/>
          <p:nvPr/>
        </p:nvSpPr>
        <p:spPr>
          <a:xfrm>
            <a:off x="6705725" y="3530861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Управляющая кнопка: домой 68">
            <a:hlinkClick r:id="rId3" action="ppaction://hlinksldjump" highlightClick="1"/>
          </p:cNvPr>
          <p:cNvSpPr/>
          <p:nvPr/>
        </p:nvSpPr>
        <p:spPr>
          <a:xfrm>
            <a:off x="8358214" y="6072206"/>
            <a:ext cx="571504" cy="620618"/>
          </a:xfrm>
          <a:prstGeom prst="actionButtonHo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500"/>
                            </p:stCondLst>
                            <p:childTnLst>
                              <p:par>
                                <p:cTn id="3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00"/>
                            </p:stCondLst>
                            <p:childTnLst>
                              <p:par>
                                <p:cTn id="3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00"/>
                            </p:stCondLst>
                            <p:childTnLst>
                              <p:par>
                                <p:cTn id="3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1" grpId="0" animBg="1"/>
      <p:bldP spid="41" grpId="1" animBg="1"/>
      <p:bldP spid="40" grpId="0" animBg="1"/>
      <p:bldP spid="40" grpId="1" animBg="1"/>
      <p:bldP spid="42" grpId="0" animBg="1"/>
      <p:bldP spid="42" grpId="1" animBg="1"/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5" grpId="0" animBg="1"/>
      <p:bldP spid="65" grpId="1" animBg="1"/>
      <p:bldP spid="64" grpId="0" animBg="1"/>
      <p:bldP spid="64" grpId="1" animBg="1"/>
      <p:bldP spid="63" grpId="0" animBg="1"/>
      <p:bldP spid="63" grpId="1" animBg="1"/>
      <p:bldP spid="62" grpId="0" animBg="1"/>
      <p:bldP spid="62" grpId="1" animBg="1"/>
      <p:bldP spid="61" grpId="0" animBg="1"/>
      <p:bldP spid="61" grpId="1" animBg="1"/>
      <p:bldP spid="60" grpId="0" animBg="1"/>
      <p:bldP spid="60" grpId="1" animBg="1"/>
      <p:bldP spid="59" grpId="0" animBg="1"/>
      <p:bldP spid="59" grpId="1" animBg="1"/>
      <p:bldP spid="66" grpId="0" animBg="1"/>
      <p:bldP spid="66" grpId="1" animBg="1"/>
      <p:bldP spid="68" grpId="0" animBg="1"/>
      <p:bldP spid="6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214290"/>
            <a:ext cx="628409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Синтаксический разбор </a:t>
            </a:r>
            <a:endParaRPr lang="ru-RU" sz="4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000108"/>
            <a:ext cx="8358246" cy="571504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Обозначь  члены предложения и выбери ему верную характеристику.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Сущ"/>
          <p:cNvSpPr/>
          <p:nvPr/>
        </p:nvSpPr>
        <p:spPr>
          <a:xfrm>
            <a:off x="357158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dotDashHeavy" dirty="0" smtClean="0"/>
              <a:t>Луна</a:t>
            </a:r>
            <a:endParaRPr lang="ru-RU" sz="2800" b="1" u="dotDashHeavy" dirty="0"/>
          </a:p>
        </p:txBody>
      </p:sp>
      <p:sp>
        <p:nvSpPr>
          <p:cNvPr id="7" name="Прилаг"/>
          <p:cNvSpPr/>
          <p:nvPr/>
        </p:nvSpPr>
        <p:spPr>
          <a:xfrm>
            <a:off x="357158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Луна,</a:t>
            </a:r>
            <a:endParaRPr lang="ru-RU" b="1" dirty="0"/>
          </a:p>
        </p:txBody>
      </p:sp>
      <p:sp>
        <p:nvSpPr>
          <p:cNvPr id="8" name="Местоимение"/>
          <p:cNvSpPr/>
          <p:nvPr/>
        </p:nvSpPr>
        <p:spPr>
          <a:xfrm>
            <a:off x="357158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/>
              <a:t>Луна</a:t>
            </a:r>
            <a:endParaRPr lang="ru-RU" sz="2800" b="1" u="sng" dirty="0"/>
          </a:p>
        </p:txBody>
      </p:sp>
      <p:sp>
        <p:nvSpPr>
          <p:cNvPr id="9" name="Часть речи"/>
          <p:cNvSpPr/>
          <p:nvPr/>
        </p:nvSpPr>
        <p:spPr>
          <a:xfrm>
            <a:off x="357158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Луна</a:t>
            </a:r>
          </a:p>
        </p:txBody>
      </p:sp>
      <p:sp>
        <p:nvSpPr>
          <p:cNvPr id="10" name="Сущ"/>
          <p:cNvSpPr/>
          <p:nvPr/>
        </p:nvSpPr>
        <p:spPr>
          <a:xfrm>
            <a:off x="2285984" y="1714488"/>
            <a:ext cx="2307112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dotDashHeavy" dirty="0" smtClean="0"/>
              <a:t>вращается</a:t>
            </a:r>
            <a:endParaRPr lang="ru-RU" sz="2800" b="1" u="dotDashHeavy" dirty="0"/>
          </a:p>
        </p:txBody>
      </p:sp>
      <p:sp>
        <p:nvSpPr>
          <p:cNvPr id="11" name="Прилаг"/>
          <p:cNvSpPr/>
          <p:nvPr/>
        </p:nvSpPr>
        <p:spPr>
          <a:xfrm>
            <a:off x="2285984" y="1714488"/>
            <a:ext cx="2307112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dashLongHeavy" dirty="0" smtClean="0"/>
              <a:t>вращается</a:t>
            </a:r>
            <a:endParaRPr lang="ru-RU" b="1" u="dashLongHeavy" dirty="0"/>
          </a:p>
        </p:txBody>
      </p:sp>
      <p:sp>
        <p:nvSpPr>
          <p:cNvPr id="12" name="Местоимение"/>
          <p:cNvSpPr/>
          <p:nvPr/>
        </p:nvSpPr>
        <p:spPr>
          <a:xfrm>
            <a:off x="2285984" y="1714488"/>
            <a:ext cx="2307112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dbl" dirty="0" smtClean="0"/>
              <a:t>вращается</a:t>
            </a:r>
            <a:endParaRPr lang="ru-RU" sz="2800" b="1" u="dbl" dirty="0"/>
          </a:p>
        </p:txBody>
      </p:sp>
      <p:sp>
        <p:nvSpPr>
          <p:cNvPr id="13" name="Часть речи"/>
          <p:cNvSpPr/>
          <p:nvPr/>
        </p:nvSpPr>
        <p:spPr>
          <a:xfrm>
            <a:off x="2285984" y="1714488"/>
            <a:ext cx="2307112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вращается</a:t>
            </a:r>
          </a:p>
        </p:txBody>
      </p:sp>
      <p:sp>
        <p:nvSpPr>
          <p:cNvPr id="14" name="Сущ"/>
          <p:cNvSpPr/>
          <p:nvPr/>
        </p:nvSpPr>
        <p:spPr>
          <a:xfrm>
            <a:off x="4786314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союз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вокруг</a:t>
            </a:r>
            <a:endParaRPr lang="ru-RU" sz="2800" b="1" dirty="0"/>
          </a:p>
        </p:txBody>
      </p:sp>
      <p:sp>
        <p:nvSpPr>
          <p:cNvPr id="15" name="Прилаг"/>
          <p:cNvSpPr/>
          <p:nvPr/>
        </p:nvSpPr>
        <p:spPr>
          <a:xfrm>
            <a:off x="4786314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dashLongHeavy" dirty="0" smtClean="0"/>
              <a:t>вокруг</a:t>
            </a:r>
            <a:endParaRPr lang="ru-RU" b="1" u="dashLongHeavy" dirty="0"/>
          </a:p>
        </p:txBody>
      </p:sp>
      <p:sp>
        <p:nvSpPr>
          <p:cNvPr id="16" name="Местоимение"/>
          <p:cNvSpPr/>
          <p:nvPr/>
        </p:nvSpPr>
        <p:spPr>
          <a:xfrm>
            <a:off x="4786314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предл</a:t>
            </a:r>
            <a:r>
              <a:rPr lang="ru-RU" sz="2800" b="1" dirty="0" smtClean="0"/>
              <a:t>.</a:t>
            </a:r>
          </a:p>
          <a:p>
            <a:pPr algn="ctr"/>
            <a:r>
              <a:rPr lang="ru-RU" sz="2800" b="1" dirty="0" smtClean="0"/>
              <a:t>вокруг</a:t>
            </a:r>
          </a:p>
        </p:txBody>
      </p:sp>
      <p:sp>
        <p:nvSpPr>
          <p:cNvPr id="17" name="Часть речи"/>
          <p:cNvSpPr/>
          <p:nvPr/>
        </p:nvSpPr>
        <p:spPr>
          <a:xfrm>
            <a:off x="4786314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вокруг</a:t>
            </a:r>
          </a:p>
        </p:txBody>
      </p:sp>
      <p:sp>
        <p:nvSpPr>
          <p:cNvPr id="19" name="Сущ"/>
          <p:cNvSpPr/>
          <p:nvPr/>
        </p:nvSpPr>
        <p:spPr>
          <a:xfrm>
            <a:off x="6715140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dotDashHeavy" dirty="0" smtClean="0"/>
              <a:t>солнца.</a:t>
            </a:r>
            <a:endParaRPr lang="ru-RU" sz="2800" b="1" u="dotDashHeavy" dirty="0"/>
          </a:p>
        </p:txBody>
      </p:sp>
      <p:sp>
        <p:nvSpPr>
          <p:cNvPr id="20" name="Прилаг"/>
          <p:cNvSpPr/>
          <p:nvPr/>
        </p:nvSpPr>
        <p:spPr>
          <a:xfrm>
            <a:off x="6715140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dashLongHeavy" dirty="0" smtClean="0"/>
              <a:t>солнца.</a:t>
            </a:r>
            <a:endParaRPr lang="ru-RU" b="1" u="dashLongHeavy" dirty="0"/>
          </a:p>
        </p:txBody>
      </p:sp>
      <p:sp>
        <p:nvSpPr>
          <p:cNvPr id="21" name="Местоимение"/>
          <p:cNvSpPr/>
          <p:nvPr/>
        </p:nvSpPr>
        <p:spPr>
          <a:xfrm>
            <a:off x="6715140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/>
              <a:t>солнца.</a:t>
            </a:r>
            <a:endParaRPr lang="ru-RU" sz="2800" b="1" u="sng" dirty="0"/>
          </a:p>
        </p:txBody>
      </p:sp>
      <p:sp>
        <p:nvSpPr>
          <p:cNvPr id="22" name="Часть речи"/>
          <p:cNvSpPr/>
          <p:nvPr/>
        </p:nvSpPr>
        <p:spPr>
          <a:xfrm>
            <a:off x="6715140" y="1714488"/>
            <a:ext cx="1785950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солнца.</a:t>
            </a:r>
          </a:p>
        </p:txBody>
      </p:sp>
      <p:sp>
        <p:nvSpPr>
          <p:cNvPr id="23" name="4"/>
          <p:cNvSpPr txBox="1"/>
          <p:nvPr/>
        </p:nvSpPr>
        <p:spPr>
          <a:xfrm>
            <a:off x="285720" y="4857760"/>
            <a:ext cx="8715436" cy="5078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105000"/>
            </a:pPr>
            <a:r>
              <a:rPr lang="ru-RU" sz="2700" dirty="0"/>
              <a:t>4) </a:t>
            </a:r>
            <a:r>
              <a:rPr lang="ru-RU" sz="2700" dirty="0" smtClean="0">
                <a:solidFill>
                  <a:prstClr val="black"/>
                </a:solidFill>
              </a:rPr>
              <a:t>повест., </a:t>
            </a:r>
            <a:r>
              <a:rPr lang="ru-RU" sz="2700" dirty="0" err="1" smtClean="0">
                <a:solidFill>
                  <a:prstClr val="black"/>
                </a:solidFill>
              </a:rPr>
              <a:t>невоскл</a:t>
            </a:r>
            <a:r>
              <a:rPr lang="ru-RU" sz="2700" dirty="0" smtClean="0">
                <a:solidFill>
                  <a:prstClr val="black"/>
                </a:solidFill>
              </a:rPr>
              <a:t>., простое, двусостав., распр., неосл.</a:t>
            </a:r>
            <a:r>
              <a:rPr lang="ru-RU" sz="2700" dirty="0" smtClean="0"/>
              <a:t>                                                     </a:t>
            </a:r>
            <a:endParaRPr lang="ru-RU" sz="2700" dirty="0"/>
          </a:p>
        </p:txBody>
      </p:sp>
      <p:sp>
        <p:nvSpPr>
          <p:cNvPr id="24" name="2"/>
          <p:cNvSpPr txBox="1"/>
          <p:nvPr/>
        </p:nvSpPr>
        <p:spPr>
          <a:xfrm>
            <a:off x="285720" y="3429000"/>
            <a:ext cx="87154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2700" dirty="0">
                <a:solidFill>
                  <a:prstClr val="black"/>
                </a:solidFill>
              </a:rPr>
              <a:t>2) </a:t>
            </a:r>
            <a:r>
              <a:rPr lang="ru-RU" sz="2700" dirty="0" smtClean="0">
                <a:solidFill>
                  <a:prstClr val="black"/>
                </a:solidFill>
              </a:rPr>
              <a:t>повест., </a:t>
            </a:r>
            <a:r>
              <a:rPr lang="ru-RU" sz="2700" dirty="0" err="1" smtClean="0">
                <a:solidFill>
                  <a:prstClr val="black"/>
                </a:solidFill>
              </a:rPr>
              <a:t>невоскл</a:t>
            </a:r>
            <a:r>
              <a:rPr lang="ru-RU" sz="2700" dirty="0" smtClean="0">
                <a:solidFill>
                  <a:prstClr val="black"/>
                </a:solidFill>
              </a:rPr>
              <a:t>., простое, </a:t>
            </a:r>
            <a:r>
              <a:rPr lang="ru-RU" sz="2700" dirty="0" err="1" smtClean="0">
                <a:solidFill>
                  <a:prstClr val="black"/>
                </a:solidFill>
              </a:rPr>
              <a:t>односостав</a:t>
            </a:r>
            <a:r>
              <a:rPr lang="ru-RU" sz="2700" dirty="0" smtClean="0">
                <a:solidFill>
                  <a:prstClr val="black"/>
                </a:solidFill>
              </a:rPr>
              <a:t>., распр., </a:t>
            </a:r>
            <a:r>
              <a:rPr lang="ru-RU" sz="2700" dirty="0" err="1" smtClean="0">
                <a:solidFill>
                  <a:prstClr val="black"/>
                </a:solidFill>
              </a:rPr>
              <a:t>осл</a:t>
            </a:r>
            <a:r>
              <a:rPr lang="ru-RU" sz="2700" dirty="0" smtClean="0">
                <a:solidFill>
                  <a:prstClr val="black"/>
                </a:solidFill>
              </a:rPr>
              <a:t>. обращением;</a:t>
            </a: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25" name="1"/>
          <p:cNvSpPr txBox="1"/>
          <p:nvPr/>
        </p:nvSpPr>
        <p:spPr>
          <a:xfrm>
            <a:off x="285720" y="2928934"/>
            <a:ext cx="8715436" cy="5078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2700" dirty="0">
                <a:solidFill>
                  <a:prstClr val="black"/>
                </a:solidFill>
              </a:rPr>
              <a:t>1) </a:t>
            </a:r>
            <a:r>
              <a:rPr lang="ru-RU" sz="2700" dirty="0" smtClean="0">
                <a:solidFill>
                  <a:prstClr val="black"/>
                </a:solidFill>
              </a:rPr>
              <a:t>повест., воскл., простое, двусостав., распр., неосл.;</a:t>
            </a: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26" name="3"/>
          <p:cNvSpPr/>
          <p:nvPr/>
        </p:nvSpPr>
        <p:spPr>
          <a:xfrm>
            <a:off x="285720" y="4357694"/>
            <a:ext cx="8715436" cy="5078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Clr>
                <a:srgbClr val="5B9BD5">
                  <a:lumMod val="75000"/>
                </a:srgbClr>
              </a:buClr>
              <a:buSzPct val="105000"/>
            </a:pPr>
            <a:r>
              <a:rPr lang="ru-RU" sz="2700" dirty="0">
                <a:solidFill>
                  <a:prstClr val="black"/>
                </a:solidFill>
              </a:rPr>
              <a:t>3) </a:t>
            </a:r>
            <a:r>
              <a:rPr lang="ru-RU" sz="2700" dirty="0" smtClean="0">
                <a:solidFill>
                  <a:prstClr val="black"/>
                </a:solidFill>
              </a:rPr>
              <a:t>повест., </a:t>
            </a:r>
            <a:r>
              <a:rPr lang="ru-RU" sz="2700" dirty="0" err="1" smtClean="0">
                <a:solidFill>
                  <a:prstClr val="black"/>
                </a:solidFill>
              </a:rPr>
              <a:t>невоскл</a:t>
            </a:r>
            <a:r>
              <a:rPr lang="ru-RU" sz="2700" dirty="0" smtClean="0">
                <a:solidFill>
                  <a:prstClr val="black"/>
                </a:solidFill>
              </a:rPr>
              <a:t>., простое, двусостав., </a:t>
            </a:r>
            <a:r>
              <a:rPr lang="ru-RU" sz="2700" dirty="0" err="1" smtClean="0">
                <a:solidFill>
                  <a:prstClr val="black"/>
                </a:solidFill>
              </a:rPr>
              <a:t>нераспр</a:t>
            </a:r>
            <a:r>
              <a:rPr lang="ru-RU" sz="2700" dirty="0" smtClean="0">
                <a:solidFill>
                  <a:prstClr val="black"/>
                </a:solidFill>
              </a:rPr>
              <a:t>., неосл.;</a:t>
            </a: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27" name="Управляющая кнопка: справка 26">
            <a:hlinkClick r:id="" action="ppaction://noaction" highlightClick="1"/>
          </p:cNvPr>
          <p:cNvSpPr/>
          <p:nvPr/>
        </p:nvSpPr>
        <p:spPr>
          <a:xfrm>
            <a:off x="101306" y="6078782"/>
            <a:ext cx="548574" cy="590578"/>
          </a:xfrm>
          <a:prstGeom prst="actionButtonHelp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дсказка ПР"/>
          <p:cNvSpPr/>
          <p:nvPr/>
        </p:nvSpPr>
        <p:spPr>
          <a:xfrm>
            <a:off x="512062" y="4943575"/>
            <a:ext cx="4846261" cy="145116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Синтаксисом </a:t>
            </a:r>
            <a:r>
              <a:rPr lang="ru-RU" sz="2400" dirty="0" smtClean="0">
                <a:solidFill>
                  <a:schemeClr val="tx1"/>
                </a:solidFill>
              </a:rPr>
              <a:t>называется раздел языкознания, который изучает </a:t>
            </a:r>
            <a:r>
              <a:rPr lang="ru-RU" sz="2400" b="1" dirty="0" smtClean="0">
                <a:solidFill>
                  <a:schemeClr val="tx1"/>
                </a:solidFill>
              </a:rPr>
              <a:t>предложения и словосочетания.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9" name="Крест для подсказки"/>
          <p:cNvSpPr/>
          <p:nvPr/>
        </p:nvSpPr>
        <p:spPr>
          <a:xfrm>
            <a:off x="4976252" y="4978258"/>
            <a:ext cx="345458" cy="348055"/>
          </a:xfrm>
          <a:prstGeom prst="mathMultiply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домой 29">
            <a:hlinkClick r:id="rId3" action="ppaction://hlinksldjump" highlightClick="1"/>
          </p:cNvPr>
          <p:cNvSpPr/>
          <p:nvPr/>
        </p:nvSpPr>
        <p:spPr>
          <a:xfrm>
            <a:off x="8429652" y="6143644"/>
            <a:ext cx="571504" cy="571504"/>
          </a:xfrm>
          <a:prstGeom prst="actionButtonHom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8" grpId="0" animBg="1"/>
      <p:bldP spid="28" grpId="1" animBg="1"/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