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60" r:id="rId4"/>
    <p:sldId id="264" r:id="rId5"/>
    <p:sldId id="262" r:id="rId6"/>
    <p:sldId id="263" r:id="rId7"/>
    <p:sldId id="261" r:id="rId8"/>
    <p:sldId id="268" r:id="rId9"/>
    <p:sldId id="267" r:id="rId10"/>
    <p:sldId id="269" r:id="rId11"/>
    <p:sldId id="266" r:id="rId12"/>
    <p:sldId id="277" r:id="rId13"/>
    <p:sldId id="265" r:id="rId14"/>
    <p:sldId id="270" r:id="rId15"/>
    <p:sldId id="275" r:id="rId16"/>
    <p:sldId id="271" r:id="rId17"/>
    <p:sldId id="276" r:id="rId18"/>
    <p:sldId id="278" r:id="rId19"/>
    <p:sldId id="279" r:id="rId20"/>
    <p:sldId id="274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C416E74-0733-414B-B163-841E589A096E}">
          <p14:sldIdLst>
            <p14:sldId id="258"/>
            <p14:sldId id="257"/>
            <p14:sldId id="260"/>
            <p14:sldId id="264"/>
            <p14:sldId id="262"/>
            <p14:sldId id="263"/>
            <p14:sldId id="261"/>
            <p14:sldId id="268"/>
            <p14:sldId id="267"/>
            <p14:sldId id="269"/>
            <p14:sldId id="266"/>
            <p14:sldId id="277"/>
            <p14:sldId id="265"/>
            <p14:sldId id="270"/>
            <p14:sldId id="275"/>
            <p14:sldId id="271"/>
            <p14:sldId id="276"/>
            <p14:sldId id="278"/>
            <p14:sldId id="279"/>
            <p14:sldId id="2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4" autoAdjust="0"/>
    <p:restoredTop sz="94660"/>
  </p:normalViewPr>
  <p:slideViewPr>
    <p:cSldViewPr snapToGrid="0">
      <p:cViewPr varScale="1">
        <p:scale>
          <a:sx n="77" d="100"/>
          <a:sy n="77" d="100"/>
        </p:scale>
        <p:origin x="64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AppData\Local\Temp\Rar$DIa0.928\Microsoft%20Excel%20Worksheet%20&#8212;%20&#1082;&#1086;&#1087;&#1080;&#1103;%20(3)%20&#8212;%20&#1082;&#1086;&#1087;&#1080;&#1103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AppData\Local\Temp\Rar$DIa0.928\Microsoft%20Excel%20Worksheet%20&#8212;%20&#1082;&#1086;&#1087;&#1080;&#1103;%20(3)%20&#8212;%20&#1082;&#1086;&#1087;&#1080;&#1103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AppData\Local\Temp\Rar$DIa0.928\Microsoft%20Excel%20Worksheet%20&#8212;%20&#1082;&#1086;&#1087;&#1080;&#1103;%20(3)%20&#8212;%20&#1082;&#1086;&#1087;&#1080;&#1103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AppData\Local\Temp\Rar$DIa0.928\Microsoft%20Excel%20Worksheet%20&#8212;%20&#1082;&#1086;&#1087;&#1080;&#1103;%20(3)%20&#8212;%20&#1082;&#1086;&#1087;&#1080;&#1103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AppData\Local\Temp\Rar$DIa0.253\Microsoft%20Excel%20Worksheet%20&#8212;%20&#1082;&#1086;&#1087;&#1080;&#1103;%20(3)%20&#8212;%20&#1082;&#1086;&#1087;&#1080;&#1103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AppData\Local\Temp\Rar$DIa0.237\Microsoft%20Excel%20Worksheet%20&#8212;%20&#1082;&#1086;&#1087;&#1080;&#1103;%20(3)%20&#8212;%20&#1082;&#1086;&#1087;&#1080;&#1103;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AppData\Local\Temp\Rar$DIa0.237\Microsoft%20Excel%20Worksheet%20&#8212;%20&#1082;&#1086;&#1087;&#1080;&#1103;%20(3)%20&#8212;%20&#1082;&#1086;&#1087;&#1080;&#1103;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AppData\Local\Temp\Rar$DIa0.237\Microsoft%20Excel%20Worksheet%20&#8212;%20&#1082;&#1086;&#1087;&#1080;&#1103;%20(3)%20&#8212;%20&#1082;&#1086;&#1087;&#1080;&#1103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1400" b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Личностно-креативный компонент.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1400" b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№ 1: "Заверши фигуру" 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1400" b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Э.П. Торренс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 sz="1600" b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20269907331948009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"/>
          <c:y val="0.37630978419364569"/>
          <c:w val="0.93888888888889177"/>
          <c:h val="0.530858486439200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2«А» Экспериментальная группа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Лист1!$B$1:$D$1</c:f>
              <c:strCache>
                <c:ptCount val="3"/>
                <c:pt idx="0">
                  <c:v>Высокий уровень</c:v>
                </c:pt>
                <c:pt idx="1">
                  <c:v>Средний уровень </c:v>
                </c:pt>
                <c:pt idx="2">
                  <c:v>Низкий уровень </c:v>
                </c:pt>
              </c:strCache>
            </c:strRef>
          </c:cat>
          <c:val>
            <c:numRef>
              <c:f>Лист1!$B$2:$D$2</c:f>
              <c:numCache>
                <c:formatCode>0%</c:formatCode>
                <c:ptCount val="3"/>
                <c:pt idx="0">
                  <c:v>0.1</c:v>
                </c:pt>
                <c:pt idx="1">
                  <c:v>0.35000000000000031</c:v>
                </c:pt>
                <c:pt idx="2">
                  <c:v>0.55000000000000004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F3-4E3F-98FE-EB0E7F965BA1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2"Б" Контрольная группа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Лист1!$B$1:$D$1</c:f>
              <c:strCache>
                <c:ptCount val="3"/>
                <c:pt idx="0">
                  <c:v>Высокий уровень</c:v>
                </c:pt>
                <c:pt idx="1">
                  <c:v>Средний уровень </c:v>
                </c:pt>
                <c:pt idx="2">
                  <c:v>Низкий уровень </c:v>
                </c:pt>
              </c:strCache>
            </c:strRef>
          </c:cat>
          <c:val>
            <c:numRef>
              <c:f>Лист1!$B$3:$D$3</c:f>
              <c:numCache>
                <c:formatCode>0%</c:formatCode>
                <c:ptCount val="3"/>
                <c:pt idx="0">
                  <c:v>0.13</c:v>
                </c:pt>
                <c:pt idx="1">
                  <c:v>0.27</c:v>
                </c:pt>
                <c:pt idx="2">
                  <c:v>0.60000000000000064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1F3-4E3F-98FE-EB0E7F965BA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49300992"/>
        <c:axId val="49302528"/>
      </c:barChart>
      <c:catAx>
        <c:axId val="493009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49302528"/>
        <c:crosses val="autoZero"/>
        <c:auto val="1"/>
        <c:lblAlgn val="ctr"/>
        <c:lblOffset val="100"/>
        <c:noMultiLvlLbl val="0"/>
      </c:catAx>
      <c:valAx>
        <c:axId val="4930252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one"/>
        <c:crossAx val="4930099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2.2064670329924308E-2"/>
          <c:y val="0.28307607587592865"/>
          <c:w val="0.89999993401121481"/>
          <c:h val="8.3526453977193868E-2"/>
        </c:manualLayout>
      </c:layout>
      <c:overlay val="0"/>
      <c:txPr>
        <a:bodyPr/>
        <a:lstStyle/>
        <a:p>
          <a:pPr>
            <a:defRPr sz="11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1400" b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Дивергентный компонент.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1400" b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</a:t>
            </a:r>
            <a:r>
              <a:rPr lang="ru-RU" sz="1400" b="0" baseline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№2: "Какие предметы спрятаны в рисунках" Р.С. Немов</a:t>
            </a:r>
            <a:endParaRPr lang="ru-RU" sz="1400" b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 sz="1600" b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9.3751587855159968E-2"/>
          <c:y val="1.850170430561622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"/>
          <c:y val="0.37630978419364547"/>
          <c:w val="0.93888888888889155"/>
          <c:h val="0.530858486439199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2«А» Экспериментальная группа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Лист1!$B$1:$D$1</c:f>
              <c:strCache>
                <c:ptCount val="3"/>
                <c:pt idx="0">
                  <c:v>Высокий уровень</c:v>
                </c:pt>
                <c:pt idx="1">
                  <c:v>Средний уровень </c:v>
                </c:pt>
                <c:pt idx="2">
                  <c:v>Низкий уровень </c:v>
                </c:pt>
              </c:strCache>
            </c:strRef>
          </c:cat>
          <c:val>
            <c:numRef>
              <c:f>Лист1!$B$2:$D$2</c:f>
              <c:numCache>
                <c:formatCode>0%</c:formatCode>
                <c:ptCount val="3"/>
                <c:pt idx="0">
                  <c:v>0.1</c:v>
                </c:pt>
                <c:pt idx="1">
                  <c:v>0.32000000000000112</c:v>
                </c:pt>
                <c:pt idx="2">
                  <c:v>0.58000000000000007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49-4A3F-B5D8-F32C0C2F0642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2"Б" Контрольная группа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Лист1!$B$1:$D$1</c:f>
              <c:strCache>
                <c:ptCount val="3"/>
                <c:pt idx="0">
                  <c:v>Высокий уровень</c:v>
                </c:pt>
                <c:pt idx="1">
                  <c:v>Средний уровень </c:v>
                </c:pt>
                <c:pt idx="2">
                  <c:v>Низкий уровень </c:v>
                </c:pt>
              </c:strCache>
            </c:strRef>
          </c:cat>
          <c:val>
            <c:numRef>
              <c:f>Лист1!$B$3:$D$3</c:f>
              <c:numCache>
                <c:formatCode>0%</c:formatCode>
                <c:ptCount val="3"/>
                <c:pt idx="0">
                  <c:v>0.1</c:v>
                </c:pt>
                <c:pt idx="1">
                  <c:v>0.27</c:v>
                </c:pt>
                <c:pt idx="2">
                  <c:v>0.63000000000000222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849-4A3F-B5D8-F32C0C2F064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49328512"/>
        <c:axId val="49330048"/>
      </c:barChart>
      <c:catAx>
        <c:axId val="493285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49330048"/>
        <c:crosses val="autoZero"/>
        <c:auto val="1"/>
        <c:lblAlgn val="ctr"/>
        <c:lblOffset val="100"/>
        <c:noMultiLvlLbl val="0"/>
      </c:catAx>
      <c:valAx>
        <c:axId val="4933004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one"/>
        <c:crossAx val="4932851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1.6496958715736101E-2"/>
          <c:y val="0.27381671041119859"/>
          <c:w val="0.89999984656031295"/>
          <c:h val="8.3602362204724903E-2"/>
        </c:manualLayout>
      </c:layout>
      <c:overlay val="0"/>
      <c:txPr>
        <a:bodyPr/>
        <a:lstStyle/>
        <a:p>
          <a:pPr>
            <a:defRPr sz="11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1400" b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Деятельностный компонент.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1400" b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№3: "графический диктант"</a:t>
            </a:r>
            <a:r>
              <a:rPr lang="ru-RU" sz="1400" b="0" baseline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Д.Б.Эльконина</a:t>
            </a:r>
            <a:endParaRPr lang="ru-RU" sz="1400" b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 sz="1600" b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97463850039405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1111111111111123E-2"/>
          <c:y val="0.49598571011957054"/>
          <c:w val="0.89706980613918641"/>
          <c:h val="0.30375218722659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Лист1!$I$2:$J$2</c:f>
              <c:strCache>
                <c:ptCount val="1"/>
                <c:pt idx="0">
                  <c:v>2«А» Экспериментальная группа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Лист1!$K$1:$P$1</c:f>
              <c:strCache>
                <c:ptCount val="5"/>
                <c:pt idx="0">
                  <c:v>Высокий уровень</c:v>
                </c:pt>
                <c:pt idx="2">
                  <c:v>Средний уровень </c:v>
                </c:pt>
                <c:pt idx="4">
                  <c:v>Низкий уровень</c:v>
                </c:pt>
              </c:strCache>
            </c:strRef>
          </c:cat>
          <c:val>
            <c:numRef>
              <c:f>Лист1!$K$2:$P$2</c:f>
              <c:numCache>
                <c:formatCode>General</c:formatCode>
                <c:ptCount val="6"/>
                <c:pt idx="0" formatCode="0%">
                  <c:v>0.1</c:v>
                </c:pt>
                <c:pt idx="2" formatCode="0%">
                  <c:v>0.32000000000000101</c:v>
                </c:pt>
                <c:pt idx="4" formatCode="0%">
                  <c:v>0.58000000000000007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65-4DFB-BC29-9BEEF7C60737}"/>
            </c:ext>
          </c:extLst>
        </c:ser>
        <c:ser>
          <c:idx val="1"/>
          <c:order val="1"/>
          <c:tx>
            <c:strRef>
              <c:f>Лист1!$I$3:$J$3</c:f>
              <c:strCache>
                <c:ptCount val="1"/>
                <c:pt idx="0">
                  <c:v>2«Б» контрольная группа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Лист1!$K$1:$P$1</c:f>
              <c:strCache>
                <c:ptCount val="5"/>
                <c:pt idx="0">
                  <c:v>Высокий уровень</c:v>
                </c:pt>
                <c:pt idx="2">
                  <c:v>Средний уровень </c:v>
                </c:pt>
                <c:pt idx="4">
                  <c:v>Низкий уровень</c:v>
                </c:pt>
              </c:strCache>
            </c:strRef>
          </c:cat>
          <c:val>
            <c:numRef>
              <c:f>Лист1!$K$3:$P$3</c:f>
              <c:numCache>
                <c:formatCode>General</c:formatCode>
                <c:ptCount val="6"/>
                <c:pt idx="0" formatCode="0%">
                  <c:v>0.1</c:v>
                </c:pt>
                <c:pt idx="2" formatCode="0%">
                  <c:v>0.31000000000000089</c:v>
                </c:pt>
                <c:pt idx="4" formatCode="0%">
                  <c:v>0.59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965-4DFB-BC29-9BEEF7C6073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-25"/>
        <c:axId val="49097728"/>
        <c:axId val="49103616"/>
      </c:barChart>
      <c:catAx>
        <c:axId val="490977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49103616"/>
        <c:crosses val="autoZero"/>
        <c:auto val="1"/>
        <c:lblAlgn val="ctr"/>
        <c:lblOffset val="100"/>
        <c:noMultiLvlLbl val="0"/>
      </c:catAx>
      <c:valAx>
        <c:axId val="49103616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4909772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6.3818892402949079E-2"/>
          <c:y val="0.35694444444444573"/>
          <c:w val="0.8999998041430759"/>
          <c:h val="8.3717191601050026E-2"/>
        </c:manualLayout>
      </c:layout>
      <c:overlay val="0"/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1400" b="0" baseline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r>
              <a:rPr lang="ru-RU" sz="1400" b="0" baseline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констатирущего</a:t>
            </a:r>
            <a:r>
              <a:rPr lang="ru-RU" sz="1400" b="0" baseline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этапа исследования </a:t>
            </a:r>
            <a:r>
              <a:rPr lang="ru-RU" sz="1400" b="0" baseline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развития творческих  способностей у младших школьников</a:t>
            </a:r>
            <a:endParaRPr lang="ru-RU" sz="1400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 sz="1400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 sz="1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3755926847028241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3.0796995702856694E-2"/>
          <c:y val="0.44147263445099921"/>
          <c:w val="0.93888888888889133"/>
          <c:h val="0.399931831437736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Лист1!$I$7:$J$7</c:f>
              <c:strCache>
                <c:ptCount val="1"/>
                <c:pt idx="0">
                  <c:v>2«А» Экспериментальная группа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Лист1!$K$6:$P$6</c:f>
              <c:strCache>
                <c:ptCount val="5"/>
                <c:pt idx="0">
                  <c:v>Высокий уровень</c:v>
                </c:pt>
                <c:pt idx="2">
                  <c:v>Средний уровень </c:v>
                </c:pt>
                <c:pt idx="4">
                  <c:v>Низкий уровень</c:v>
                </c:pt>
              </c:strCache>
            </c:strRef>
          </c:cat>
          <c:val>
            <c:numRef>
              <c:f>Лист1!$K$7:$P$7</c:f>
              <c:numCache>
                <c:formatCode>General</c:formatCode>
                <c:ptCount val="6"/>
                <c:pt idx="0" formatCode="0%">
                  <c:v>0.1</c:v>
                </c:pt>
                <c:pt idx="2" formatCode="0%">
                  <c:v>0.36000000000000032</c:v>
                </c:pt>
                <c:pt idx="4" formatCode="0%">
                  <c:v>0.54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35-43B8-A089-C50CED6B4A94}"/>
            </c:ext>
          </c:extLst>
        </c:ser>
        <c:ser>
          <c:idx val="1"/>
          <c:order val="1"/>
          <c:tx>
            <c:strRef>
              <c:f>Лист1!$I$8:$J$8</c:f>
              <c:strCache>
                <c:ptCount val="1"/>
                <c:pt idx="0">
                  <c:v>2«Б» Контрольная группа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Лист1!$K$6:$P$6</c:f>
              <c:strCache>
                <c:ptCount val="5"/>
                <c:pt idx="0">
                  <c:v>Высокий уровень</c:v>
                </c:pt>
                <c:pt idx="2">
                  <c:v>Средний уровень </c:v>
                </c:pt>
                <c:pt idx="4">
                  <c:v>Низкий уровень</c:v>
                </c:pt>
              </c:strCache>
            </c:strRef>
          </c:cat>
          <c:val>
            <c:numRef>
              <c:f>Лист1!$K$8:$P$8</c:f>
              <c:numCache>
                <c:formatCode>General</c:formatCode>
                <c:ptCount val="6"/>
                <c:pt idx="0" formatCode="0%">
                  <c:v>0.13</c:v>
                </c:pt>
                <c:pt idx="2" formatCode="0%">
                  <c:v>0.24000000000000021</c:v>
                </c:pt>
                <c:pt idx="4" formatCode="0%">
                  <c:v>0.63000000000000178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135-43B8-A089-C50CED6B4A9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6"/>
        <c:overlap val="-29"/>
        <c:axId val="49478656"/>
        <c:axId val="49226496"/>
      </c:barChart>
      <c:catAx>
        <c:axId val="494786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49226496"/>
        <c:crosses val="autoZero"/>
        <c:auto val="1"/>
        <c:lblAlgn val="ctr"/>
        <c:lblOffset val="100"/>
        <c:noMultiLvlLbl val="0"/>
      </c:catAx>
      <c:valAx>
        <c:axId val="49226496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49478656"/>
        <c:crosses val="autoZero"/>
        <c:crossBetween val="between"/>
      </c:valAx>
    </c:plotArea>
    <c:legend>
      <c:legendPos val="t"/>
      <c:legendEntry>
        <c:idx val="0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5.5575983391766712E-2"/>
          <c:y val="0.26574074074074078"/>
          <c:w val="0.89999993723438798"/>
          <c:h val="8.3562192431233098E-2"/>
        </c:manualLayout>
      </c:layout>
      <c:overlay val="0"/>
      <c:txPr>
        <a:bodyPr/>
        <a:lstStyle/>
        <a:p>
          <a:pPr>
            <a:defRPr sz="11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1400" b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Личностно-креативный компонент.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1400" b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№ 1: "Заверши фигуру" 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1400" b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Э.П. Торренс.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 sz="1600" b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20269907331948009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"/>
          <c:y val="0.37630978419364469"/>
          <c:w val="0.93888888888889088"/>
          <c:h val="0.530858486439198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2«А» Экспериментальная группа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Лист1!$B$1:$D$1</c:f>
              <c:strCache>
                <c:ptCount val="3"/>
                <c:pt idx="0">
                  <c:v>Высокий уровень</c:v>
                </c:pt>
                <c:pt idx="1">
                  <c:v>Средний уровень </c:v>
                </c:pt>
                <c:pt idx="2">
                  <c:v>Низкий уровень </c:v>
                </c:pt>
              </c:strCache>
            </c:strRef>
          </c:cat>
          <c:val>
            <c:numRef>
              <c:f>Лист1!$B$2:$D$2</c:f>
              <c:numCache>
                <c:formatCode>0%</c:formatCode>
                <c:ptCount val="3"/>
                <c:pt idx="0">
                  <c:v>0.43000000000000038</c:v>
                </c:pt>
                <c:pt idx="1">
                  <c:v>0.4</c:v>
                </c:pt>
                <c:pt idx="2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32-4B79-9449-B07BE7D69387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2"Б" Контрольная группа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Лист1!$B$1:$D$1</c:f>
              <c:strCache>
                <c:ptCount val="3"/>
                <c:pt idx="0">
                  <c:v>Высокий уровень</c:v>
                </c:pt>
                <c:pt idx="1">
                  <c:v>Средний уровень </c:v>
                </c:pt>
                <c:pt idx="2">
                  <c:v>Низкий уровень </c:v>
                </c:pt>
              </c:strCache>
            </c:strRef>
          </c:cat>
          <c:val>
            <c:numRef>
              <c:f>Лист1!$B$3:$D$3</c:f>
              <c:numCache>
                <c:formatCode>0%</c:formatCode>
                <c:ptCount val="3"/>
                <c:pt idx="0">
                  <c:v>0.2</c:v>
                </c:pt>
                <c:pt idx="1">
                  <c:v>0.31000000000000066</c:v>
                </c:pt>
                <c:pt idx="2">
                  <c:v>0.49000000000000032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432-4B79-9449-B07BE7D6938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98295168"/>
        <c:axId val="98313344"/>
      </c:barChart>
      <c:catAx>
        <c:axId val="982951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98313344"/>
        <c:crosses val="autoZero"/>
        <c:auto val="1"/>
        <c:lblAlgn val="ctr"/>
        <c:lblOffset val="100"/>
        <c:noMultiLvlLbl val="0"/>
      </c:catAx>
      <c:valAx>
        <c:axId val="9831334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one"/>
        <c:crossAx val="9829516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2.2064670329924249E-2"/>
          <c:y val="0.28307607587592798"/>
          <c:w val="0.89999993401121414"/>
          <c:h val="8.3526453977193493E-2"/>
        </c:manualLayout>
      </c:layout>
      <c:overlay val="0"/>
      <c:txPr>
        <a:bodyPr/>
        <a:lstStyle/>
        <a:p>
          <a:pPr>
            <a:defRPr sz="11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1400" b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Дивергентный компонент.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1400" b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</a:t>
            </a:r>
            <a:r>
              <a:rPr lang="ru-RU" sz="1400" b="0" baseline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№2: "Какие предметы спрятаны в рисунках" Р.С. Немов.</a:t>
            </a:r>
            <a:endParaRPr lang="ru-RU" sz="1400" b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 sz="1600" b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9.3751587855159968E-2"/>
          <c:y val="1.850170430561622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"/>
          <c:y val="0.37630978419364558"/>
          <c:w val="0.93888888888889166"/>
          <c:h val="0.530858486439200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2«А» Экспериментальная группа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Лист1!$B$1:$D$1</c:f>
              <c:strCache>
                <c:ptCount val="3"/>
                <c:pt idx="0">
                  <c:v>Высокий уровень</c:v>
                </c:pt>
                <c:pt idx="1">
                  <c:v>Средний уровень </c:v>
                </c:pt>
                <c:pt idx="2">
                  <c:v>Низкий уровень </c:v>
                </c:pt>
              </c:strCache>
            </c:strRef>
          </c:cat>
          <c:val>
            <c:numRef>
              <c:f>Лист1!$B$2:$D$2</c:f>
              <c:numCache>
                <c:formatCode>0%</c:formatCode>
                <c:ptCount val="3"/>
                <c:pt idx="0">
                  <c:v>0.5</c:v>
                </c:pt>
                <c:pt idx="1">
                  <c:v>0.36000000000000032</c:v>
                </c:pt>
                <c:pt idx="2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3E-49A2-8A1D-4981AE6443C9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2"Б" Контрольная группа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Лист1!$B$1:$D$1</c:f>
              <c:strCache>
                <c:ptCount val="3"/>
                <c:pt idx="0">
                  <c:v>Высокий уровень</c:v>
                </c:pt>
                <c:pt idx="1">
                  <c:v>Средний уровень </c:v>
                </c:pt>
                <c:pt idx="2">
                  <c:v>Низкий уровень </c:v>
                </c:pt>
              </c:strCache>
            </c:strRef>
          </c:cat>
          <c:val>
            <c:numRef>
              <c:f>Лист1!$B$3:$D$3</c:f>
              <c:numCache>
                <c:formatCode>0%</c:formatCode>
                <c:ptCount val="3"/>
                <c:pt idx="0">
                  <c:v>0.17</c:v>
                </c:pt>
                <c:pt idx="1">
                  <c:v>0.32000000000000123</c:v>
                </c:pt>
                <c:pt idx="2">
                  <c:v>0.51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B3E-49A2-8A1D-4981AE6443C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98343168"/>
        <c:axId val="98353152"/>
      </c:barChart>
      <c:catAx>
        <c:axId val="983431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98353152"/>
        <c:crosses val="autoZero"/>
        <c:auto val="1"/>
        <c:lblAlgn val="ctr"/>
        <c:lblOffset val="100"/>
        <c:noMultiLvlLbl val="0"/>
      </c:catAx>
      <c:valAx>
        <c:axId val="9835315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one"/>
        <c:crossAx val="9834316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1.6496958715736101E-2"/>
          <c:y val="0.27381671041119859"/>
          <c:w val="0.89999993401121414"/>
          <c:h val="8.3526453977193812E-2"/>
        </c:manualLayout>
      </c:layout>
      <c:overlay val="0"/>
      <c:txPr>
        <a:bodyPr/>
        <a:lstStyle/>
        <a:p>
          <a:pPr>
            <a:defRPr sz="11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1400" b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Деятельностный компонент.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1400" b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№3: "графический диктант"</a:t>
            </a:r>
            <a:r>
              <a:rPr lang="ru-RU" sz="1400" b="0" baseline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Д.Б.Эльконина</a:t>
            </a:r>
            <a:endParaRPr lang="ru-RU" sz="1400" b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 sz="1600" b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9746385003940509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1111111111111123E-2"/>
          <c:y val="0.49598571011957088"/>
          <c:w val="0.89706980613918685"/>
          <c:h val="0.30375218722659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Лист1!$I$2:$J$2</c:f>
              <c:strCache>
                <c:ptCount val="1"/>
                <c:pt idx="0">
                  <c:v>2«А» Экспериментальная группа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Лист1!$K$1:$P$1</c:f>
              <c:strCache>
                <c:ptCount val="5"/>
                <c:pt idx="0">
                  <c:v>Высокий уровень</c:v>
                </c:pt>
                <c:pt idx="2">
                  <c:v>Средний уровень </c:v>
                </c:pt>
                <c:pt idx="4">
                  <c:v>Низкий уровень</c:v>
                </c:pt>
              </c:strCache>
            </c:strRef>
          </c:cat>
          <c:val>
            <c:numRef>
              <c:f>Лист1!$K$2:$P$2</c:f>
              <c:numCache>
                <c:formatCode>General</c:formatCode>
                <c:ptCount val="6"/>
                <c:pt idx="0" formatCode="0%">
                  <c:v>0.47000000000000008</c:v>
                </c:pt>
                <c:pt idx="2" formatCode="0%">
                  <c:v>0.36000000000000032</c:v>
                </c:pt>
                <c:pt idx="4" formatCode="0%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97-4BD4-82FF-46C2D95394DD}"/>
            </c:ext>
          </c:extLst>
        </c:ser>
        <c:ser>
          <c:idx val="1"/>
          <c:order val="1"/>
          <c:tx>
            <c:strRef>
              <c:f>Лист1!$I$3:$J$3</c:f>
              <c:strCache>
                <c:ptCount val="1"/>
                <c:pt idx="0">
                  <c:v>2«Б» контрольная группа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Лист1!$K$1:$P$1</c:f>
              <c:strCache>
                <c:ptCount val="5"/>
                <c:pt idx="0">
                  <c:v>Высокий уровень</c:v>
                </c:pt>
                <c:pt idx="2">
                  <c:v>Средний уровень </c:v>
                </c:pt>
                <c:pt idx="4">
                  <c:v>Низкий уровень</c:v>
                </c:pt>
              </c:strCache>
            </c:strRef>
          </c:cat>
          <c:val>
            <c:numRef>
              <c:f>Лист1!$K$3:$P$3</c:f>
              <c:numCache>
                <c:formatCode>General</c:formatCode>
                <c:ptCount val="6"/>
                <c:pt idx="0" formatCode="0%">
                  <c:v>0.2</c:v>
                </c:pt>
                <c:pt idx="2" formatCode="0%">
                  <c:v>0.35000000000000031</c:v>
                </c:pt>
                <c:pt idx="4" formatCode="0%">
                  <c:v>0.45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897-4BD4-82FF-46C2D95394D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-25"/>
        <c:axId val="49497216"/>
        <c:axId val="49498752"/>
      </c:barChart>
      <c:catAx>
        <c:axId val="494972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49498752"/>
        <c:crosses val="autoZero"/>
        <c:auto val="1"/>
        <c:lblAlgn val="ctr"/>
        <c:lblOffset val="100"/>
        <c:noMultiLvlLbl val="0"/>
      </c:catAx>
      <c:valAx>
        <c:axId val="49498752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4949721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6.3818892402949079E-2"/>
          <c:y val="0.35694444444444595"/>
          <c:w val="0.89999980414307656"/>
          <c:h val="8.3717191601050026E-2"/>
        </c:manualLayout>
      </c:layout>
      <c:overlay val="0"/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1400" b="0" baseline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контрольного исследования уровня развития творческих  способностей у младших школьников</a:t>
            </a:r>
            <a:endParaRPr lang="ru-RU" sz="1400" b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 sz="1400" b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 sz="140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3755926847028241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3.6116866636409582E-2"/>
          <c:y val="0.44621266520465019"/>
          <c:w val="0.93888888888889166"/>
          <c:h val="0.399931831437736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Лист1!$I$7:$J$7</c:f>
              <c:strCache>
                <c:ptCount val="1"/>
                <c:pt idx="0">
                  <c:v>2«А» Экспериментальная группа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Лист1!$K$6:$P$6</c:f>
              <c:strCache>
                <c:ptCount val="5"/>
                <c:pt idx="0">
                  <c:v>Высокий уровень</c:v>
                </c:pt>
                <c:pt idx="2">
                  <c:v>Средний уровень </c:v>
                </c:pt>
                <c:pt idx="4">
                  <c:v>Низкий уровень</c:v>
                </c:pt>
              </c:strCache>
            </c:strRef>
          </c:cat>
          <c:val>
            <c:numRef>
              <c:f>Лист1!$K$7:$P$7</c:f>
              <c:numCache>
                <c:formatCode>General</c:formatCode>
                <c:ptCount val="6"/>
                <c:pt idx="0" formatCode="0%">
                  <c:v>0.46</c:v>
                </c:pt>
                <c:pt idx="2" formatCode="0%">
                  <c:v>0.4</c:v>
                </c:pt>
                <c:pt idx="4" formatCode="0%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8C-4245-94A6-095D564FAC98}"/>
            </c:ext>
          </c:extLst>
        </c:ser>
        <c:ser>
          <c:idx val="1"/>
          <c:order val="1"/>
          <c:tx>
            <c:strRef>
              <c:f>Лист1!$I$8:$J$8</c:f>
              <c:strCache>
                <c:ptCount val="1"/>
                <c:pt idx="0">
                  <c:v>2«Б» Контрольная группа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Лист1!$K$6:$P$6</c:f>
              <c:strCache>
                <c:ptCount val="5"/>
                <c:pt idx="0">
                  <c:v>Высокий уровень</c:v>
                </c:pt>
                <c:pt idx="2">
                  <c:v>Средний уровень </c:v>
                </c:pt>
                <c:pt idx="4">
                  <c:v>Низкий уровень</c:v>
                </c:pt>
              </c:strCache>
            </c:strRef>
          </c:cat>
          <c:val>
            <c:numRef>
              <c:f>Лист1!$K$8:$P$8</c:f>
              <c:numCache>
                <c:formatCode>General</c:formatCode>
                <c:ptCount val="6"/>
                <c:pt idx="0" formatCode="0%">
                  <c:v>0.13</c:v>
                </c:pt>
                <c:pt idx="2" formatCode="0%">
                  <c:v>0.38000000000000123</c:v>
                </c:pt>
                <c:pt idx="4" formatCode="0%">
                  <c:v>0.49000000000000032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68C-4245-94A6-095D564FAC9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6"/>
        <c:overlap val="-29"/>
        <c:axId val="98784384"/>
        <c:axId val="98785920"/>
      </c:barChart>
      <c:catAx>
        <c:axId val="987843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98785920"/>
        <c:crosses val="autoZero"/>
        <c:auto val="1"/>
        <c:lblAlgn val="ctr"/>
        <c:lblOffset val="100"/>
        <c:noMultiLvlLbl val="0"/>
      </c:catAx>
      <c:valAx>
        <c:axId val="9878592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98784384"/>
        <c:crosses val="autoZero"/>
        <c:crossBetween val="between"/>
      </c:valAx>
    </c:plotArea>
    <c:legend>
      <c:legendPos val="t"/>
      <c:legendEntry>
        <c:idx val="0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5.5575983391766712E-2"/>
          <c:y val="0.26574074074074078"/>
          <c:w val="0.89999993723438865"/>
          <c:h val="8.3562192431233195E-2"/>
        </c:manualLayout>
      </c:layout>
      <c:overlay val="0"/>
      <c:txPr>
        <a:bodyPr/>
        <a:lstStyle/>
        <a:p>
          <a:pPr>
            <a:defRPr sz="11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04C8C-A16D-40ED-B7C8-20CC6A7D0227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B7048-13AE-42EF-977F-20BE1693D1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232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04C8C-A16D-40ED-B7C8-20CC6A7D0227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B7048-13AE-42EF-977F-20BE1693D1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184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04C8C-A16D-40ED-B7C8-20CC6A7D0227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B7048-13AE-42EF-977F-20BE1693D1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577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04C8C-A16D-40ED-B7C8-20CC6A7D0227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B7048-13AE-42EF-977F-20BE1693D1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2811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04C8C-A16D-40ED-B7C8-20CC6A7D0227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B7048-13AE-42EF-977F-20BE1693D1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643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04C8C-A16D-40ED-B7C8-20CC6A7D0227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B7048-13AE-42EF-977F-20BE1693D1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8927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04C8C-A16D-40ED-B7C8-20CC6A7D0227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B7048-13AE-42EF-977F-20BE1693D1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6276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04C8C-A16D-40ED-B7C8-20CC6A7D0227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B7048-13AE-42EF-977F-20BE1693D1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8853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04C8C-A16D-40ED-B7C8-20CC6A7D0227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B7048-13AE-42EF-977F-20BE1693D1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607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04C8C-A16D-40ED-B7C8-20CC6A7D0227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B7048-13AE-42EF-977F-20BE1693D1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4075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04C8C-A16D-40ED-B7C8-20CC6A7D0227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B7048-13AE-42EF-977F-20BE1693D1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415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804C8C-A16D-40ED-B7C8-20CC6A7D0227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6B7048-13AE-42EF-977F-20BE1693D1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261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3328" y="391588"/>
            <a:ext cx="1598971" cy="706792"/>
          </a:xfrm>
          <a:prstGeom prst="rect">
            <a:avLst/>
          </a:prstGeom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514837" y="2279175"/>
            <a:ext cx="10515600" cy="183805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творческих способностей у младших школьников посредством 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бумагопластики во 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внеурочной 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358530" y="466666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514837" y="532769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33045" y="4676319"/>
            <a:ext cx="99489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</a:t>
            </a: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Студентка 5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курса, гр. 3118056081 Черемнова Валентина Андреевна 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Научный руководитель: </a:t>
            </a: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ст. преподаватель Багапова Надежда Владимировна  </a:t>
            </a:r>
            <a:endParaRPr lang="ru-RU" sz="16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55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7222" y="6213254"/>
            <a:ext cx="1057557" cy="467471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0" y="617517"/>
            <a:ext cx="12192000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1"/>
          <p:cNvSpPr txBox="1">
            <a:spLocks/>
          </p:cNvSpPr>
          <p:nvPr/>
        </p:nvSpPr>
        <p:spPr>
          <a:xfrm>
            <a:off x="301124" y="131506"/>
            <a:ext cx="7325803" cy="2328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диагностического исследования</a:t>
            </a:r>
            <a:endParaRPr lang="ru-RU" sz="28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27753" y="5586385"/>
            <a:ext cx="51972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творческих способностей у младших школьников посредством бумагопластики во внеурочной деятельности </a:t>
            </a:r>
            <a:endParaRPr lang="ru-RU" sz="1200" b="1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ustomShape 6"/>
          <p:cNvSpPr/>
          <p:nvPr/>
        </p:nvSpPr>
        <p:spPr>
          <a:xfrm>
            <a:off x="520647" y="5666623"/>
            <a:ext cx="1921913" cy="455400"/>
          </a:xfrm>
          <a:prstGeom prst="rect">
            <a:avLst/>
          </a:prstGeom>
          <a:noFill/>
          <a:ln w="9360">
            <a:noFill/>
          </a:ln>
          <a:effectLst/>
        </p:spPr>
        <p:txBody>
          <a:bodyPr lIns="81629" tIns="40815" rIns="81629" bIns="40815"/>
          <a:lstStyle/>
          <a:p>
            <a:pPr defTabSz="829361">
              <a:defRPr/>
            </a:pPr>
            <a:r>
              <a:rPr lang="ru-RU" sz="1300" b="1" kern="0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 </a:t>
            </a:r>
            <a:r>
              <a:rPr lang="ru-RU" sz="1300" b="1" kern="0" spc="-1" dirty="0" smtClean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1300" b="1" kern="0" spc="-1" dirty="0"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829361">
              <a:defRPr/>
            </a:pPr>
            <a:r>
              <a:rPr lang="ru-RU" sz="1300" b="1" kern="0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Тюмень, </a:t>
            </a:r>
            <a:r>
              <a:rPr lang="ru-RU" sz="1300" b="1" kern="0" spc="-1" dirty="0" smtClean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endParaRPr lang="ru-RU" sz="1300" b="1" kern="0" spc="-1" dirty="0"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ustomShape 6"/>
          <p:cNvSpPr/>
          <p:nvPr/>
        </p:nvSpPr>
        <p:spPr>
          <a:xfrm>
            <a:off x="9070677" y="5642085"/>
            <a:ext cx="1921913" cy="455400"/>
          </a:xfrm>
          <a:prstGeom prst="rect">
            <a:avLst/>
          </a:prstGeom>
          <a:noFill/>
          <a:ln w="9360">
            <a:noFill/>
          </a:ln>
          <a:effectLst/>
        </p:spPr>
        <p:txBody>
          <a:bodyPr lIns="81629" tIns="40815" rIns="81629" bIns="40815"/>
          <a:lstStyle/>
          <a:p>
            <a:pPr defTabSz="829361">
              <a:defRPr/>
            </a:pPr>
            <a:r>
              <a:rPr lang="ru-RU" sz="1300" b="1" kern="0" spc="-1" dirty="0" smtClean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Черемнова Валентина Андреевна</a:t>
            </a:r>
            <a:endParaRPr lang="ru-RU" sz="1300" b="1" kern="0" spc="-1" dirty="0"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5690299"/>
              </p:ext>
            </p:extLst>
          </p:nvPr>
        </p:nvGraphicFramePr>
        <p:xfrm>
          <a:off x="397042" y="900347"/>
          <a:ext cx="11249526" cy="4765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04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736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654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4601">
                <a:tc>
                  <a:txBody>
                    <a:bodyPr/>
                    <a:lstStyle/>
                    <a:p>
                      <a:r>
                        <a:rPr lang="ru-RU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Компонент изучаемого процесса</a:t>
                      </a:r>
                      <a:endParaRPr lang="ru-RU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Диагностические показатели</a:t>
                      </a:r>
                      <a:endParaRPr lang="ru-RU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Диагностический инструментарий (методики/шкалы методик, автор)</a:t>
                      </a:r>
                      <a:endParaRPr lang="ru-RU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9065"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Личностно-креативный </a:t>
                      </a:r>
                      <a:endParaRPr lang="ru-RU" b="0" i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Творческий потенциал; Воображение; </a:t>
                      </a:r>
                    </a:p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Критичность; </a:t>
                      </a:r>
                    </a:p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Поиск новых решений; </a:t>
                      </a:r>
                    </a:p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Независимость.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Методика № 1: «Заверши фигуру» Э.П. Торренс </a:t>
                      </a:r>
                      <a:endParaRPr lang="ru-RU" b="0" i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2803"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Дивергентный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Творческое мышление; </a:t>
                      </a:r>
                    </a:p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Находчивость; </a:t>
                      </a:r>
                    </a:p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Оригинальность;</a:t>
                      </a:r>
                    </a:p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Интеллектуальная активность</a:t>
                      </a:r>
                    </a:p>
                    <a:p>
                      <a:endParaRPr lang="ru-RU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Методика № 2. «Какие</a:t>
                      </a:r>
                      <a:r>
                        <a:rPr lang="ru-RU" sz="18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предметы спрятаны в картинках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Р.С.</a:t>
                      </a:r>
                      <a:r>
                        <a:rPr lang="ru-RU" sz="18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Немов</a:t>
                      </a:r>
                      <a:endParaRPr lang="ru-RU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27659"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Деятельностный </a:t>
                      </a:r>
                    </a:p>
                    <a:p>
                      <a:endParaRPr lang="ru-RU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Творческая самостоятельность; Освоение способов творческой деятельности; </a:t>
                      </a:r>
                    </a:p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Качество выполняемых действий; </a:t>
                      </a:r>
                    </a:p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Гибкий выбор стратегии поведения.</a:t>
                      </a:r>
                      <a:endParaRPr lang="ru-RU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Методика №3: «Графический диктант»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Д.Б. </a:t>
                      </a:r>
                      <a:r>
                        <a:rPr lang="ru-RU" sz="1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Эльконин</a:t>
                      </a:r>
                      <a:endParaRPr lang="ru-RU" sz="1800" b="0" i="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140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7222" y="6213254"/>
            <a:ext cx="1057557" cy="467471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0" y="617517"/>
            <a:ext cx="12192000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1"/>
          <p:cNvSpPr txBox="1">
            <a:spLocks/>
          </p:cNvSpPr>
          <p:nvPr/>
        </p:nvSpPr>
        <p:spPr>
          <a:xfrm>
            <a:off x="301124" y="131506"/>
            <a:ext cx="7325803" cy="2328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констатирующего исследования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27753" y="5586385"/>
            <a:ext cx="51972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творческих способностей у младших школьников посредством бумагопластики во внеурочной деятельности </a:t>
            </a:r>
            <a:endParaRPr lang="ru-RU" sz="1200" b="1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ustomShape 6"/>
          <p:cNvSpPr/>
          <p:nvPr/>
        </p:nvSpPr>
        <p:spPr>
          <a:xfrm>
            <a:off x="520647" y="5666623"/>
            <a:ext cx="1921913" cy="455400"/>
          </a:xfrm>
          <a:prstGeom prst="rect">
            <a:avLst/>
          </a:prstGeom>
          <a:noFill/>
          <a:ln w="9360">
            <a:noFill/>
          </a:ln>
          <a:effectLst/>
        </p:spPr>
        <p:txBody>
          <a:bodyPr lIns="81629" tIns="40815" rIns="81629" bIns="40815"/>
          <a:lstStyle/>
          <a:p>
            <a:pPr defTabSz="829361">
              <a:defRPr/>
            </a:pPr>
            <a:r>
              <a:rPr lang="ru-RU" sz="1300" b="1" kern="0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 </a:t>
            </a:r>
            <a:r>
              <a:rPr lang="ru-RU" sz="1300" b="1" kern="0" spc="-1" dirty="0" smtClean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ru-RU" sz="1300" b="1" kern="0" spc="-1" dirty="0"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829361">
              <a:defRPr/>
            </a:pPr>
            <a:r>
              <a:rPr lang="ru-RU" sz="1300" b="1" kern="0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Тюмень, </a:t>
            </a:r>
            <a:r>
              <a:rPr lang="ru-RU" sz="1300" b="1" kern="0" spc="-1" dirty="0" smtClean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endParaRPr lang="ru-RU" sz="1300" b="1" kern="0" spc="-1" dirty="0"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ustomShape 6"/>
          <p:cNvSpPr/>
          <p:nvPr/>
        </p:nvSpPr>
        <p:spPr>
          <a:xfrm>
            <a:off x="9070677" y="5642085"/>
            <a:ext cx="1921913" cy="455400"/>
          </a:xfrm>
          <a:prstGeom prst="rect">
            <a:avLst/>
          </a:prstGeom>
          <a:noFill/>
          <a:ln w="9360">
            <a:noFill/>
          </a:ln>
          <a:effectLst/>
        </p:spPr>
        <p:txBody>
          <a:bodyPr lIns="81629" tIns="40815" rIns="81629" bIns="40815"/>
          <a:lstStyle/>
          <a:p>
            <a:pPr defTabSz="829361">
              <a:defRPr/>
            </a:pPr>
            <a:r>
              <a:rPr lang="ru-RU" sz="1300" b="1" kern="0" spc="-1" dirty="0" smtClean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Черемнова Валентина Андреевна</a:t>
            </a:r>
            <a:endParaRPr lang="ru-RU" sz="1300" b="1" kern="0" spc="-1" dirty="0"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906953" y="1039446"/>
            <a:ext cx="8124679" cy="70338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диагностики на констатирующем этапе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 (28 э / 29 к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январь 2023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г., %.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0938018"/>
              </p:ext>
            </p:extLst>
          </p:nvPr>
        </p:nvGraphicFramePr>
        <p:xfrm>
          <a:off x="516107" y="4407216"/>
          <a:ext cx="10620521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88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201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915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Критерий Манна-Уитни, при р≤0,05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U</a:t>
                      </a:r>
                      <a:r>
                        <a:rPr lang="en-US" sz="1800" baseline="-25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800" baseline="-25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эмп.</a:t>
                      </a: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393,5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U</a:t>
                      </a:r>
                      <a:r>
                        <a:rPr lang="ru-RU" sz="1800" baseline="-25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крит.</a:t>
                      </a:r>
                      <a:r>
                        <a:rPr lang="ru-RU" sz="18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302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U</a:t>
                      </a:r>
                      <a:r>
                        <a:rPr lang="en-US" sz="1800" baseline="-25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800" baseline="-250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эмп</a:t>
                      </a:r>
                      <a:r>
                        <a:rPr lang="ru-RU" sz="1800" baseline="-25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387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,5 &gt;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U</a:t>
                      </a:r>
                      <a:r>
                        <a:rPr lang="ru-RU" sz="1800" baseline="-25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крит.</a:t>
                      </a:r>
                      <a:r>
                        <a:rPr lang="ru-RU" sz="18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302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U</a:t>
                      </a:r>
                      <a:r>
                        <a:rPr lang="en-US" sz="1800" baseline="-25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800" baseline="-250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эмп</a:t>
                      </a:r>
                      <a:r>
                        <a:rPr lang="ru-RU" sz="1800" baseline="-25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 &gt;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U</a:t>
                      </a:r>
                      <a:r>
                        <a:rPr lang="ru-RU" sz="1800" baseline="-250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крит</a:t>
                      </a:r>
                      <a:r>
                        <a:rPr lang="ru-RU" sz="1800" baseline="-25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r>
                        <a:rPr lang="ru-RU" sz="18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302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4" name="Диаграмма 13"/>
          <p:cNvGraphicFramePr/>
          <p:nvPr/>
        </p:nvGraphicFramePr>
        <p:xfrm>
          <a:off x="309666" y="1804738"/>
          <a:ext cx="3444188" cy="26221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Диаграмма 14"/>
          <p:cNvGraphicFramePr/>
          <p:nvPr/>
        </p:nvGraphicFramePr>
        <p:xfrm>
          <a:off x="3814973" y="1876927"/>
          <a:ext cx="4198059" cy="2491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" name="Диаграмма 15"/>
          <p:cNvGraphicFramePr/>
          <p:nvPr/>
        </p:nvGraphicFramePr>
        <p:xfrm>
          <a:off x="7772400" y="1968592"/>
          <a:ext cx="3796592" cy="2559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13086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7222" y="6213254"/>
            <a:ext cx="1057557" cy="467471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0" y="617517"/>
            <a:ext cx="12192000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1"/>
          <p:cNvSpPr txBox="1">
            <a:spLocks/>
          </p:cNvSpPr>
          <p:nvPr/>
        </p:nvSpPr>
        <p:spPr>
          <a:xfrm>
            <a:off x="301124" y="131506"/>
            <a:ext cx="7325803" cy="2328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констатирующего исследования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27753" y="5586385"/>
            <a:ext cx="51972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творческих способностей у младших школьников посредством бумагопластики во внеурочной деятельности </a:t>
            </a:r>
            <a:endParaRPr lang="ru-RU" sz="1200" b="1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ustomShape 6"/>
          <p:cNvSpPr/>
          <p:nvPr/>
        </p:nvSpPr>
        <p:spPr>
          <a:xfrm>
            <a:off x="520647" y="5666623"/>
            <a:ext cx="1921913" cy="455400"/>
          </a:xfrm>
          <a:prstGeom prst="rect">
            <a:avLst/>
          </a:prstGeom>
          <a:noFill/>
          <a:ln w="9360">
            <a:noFill/>
          </a:ln>
          <a:effectLst/>
        </p:spPr>
        <p:txBody>
          <a:bodyPr lIns="81629" tIns="40815" rIns="81629" bIns="40815"/>
          <a:lstStyle/>
          <a:p>
            <a:pPr defTabSz="829361">
              <a:defRPr/>
            </a:pPr>
            <a:r>
              <a:rPr lang="ru-RU" sz="1300" b="1" kern="0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 </a:t>
            </a:r>
            <a:r>
              <a:rPr lang="ru-RU" sz="1300" b="1" kern="0" spc="-1" dirty="0" smtClean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ru-RU" sz="1300" b="1" kern="0" spc="-1" dirty="0"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829361">
              <a:defRPr/>
            </a:pPr>
            <a:r>
              <a:rPr lang="ru-RU" sz="1300" b="1" kern="0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Тюмень, </a:t>
            </a:r>
            <a:r>
              <a:rPr lang="ru-RU" sz="1300" b="1" kern="0" spc="-1" dirty="0" smtClean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endParaRPr lang="ru-RU" sz="1300" b="1" kern="0" spc="-1" dirty="0"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ustomShape 6"/>
          <p:cNvSpPr/>
          <p:nvPr/>
        </p:nvSpPr>
        <p:spPr>
          <a:xfrm>
            <a:off x="9070677" y="5642085"/>
            <a:ext cx="1921913" cy="455400"/>
          </a:xfrm>
          <a:prstGeom prst="rect">
            <a:avLst/>
          </a:prstGeom>
          <a:noFill/>
          <a:ln w="9360">
            <a:noFill/>
          </a:ln>
          <a:effectLst/>
        </p:spPr>
        <p:txBody>
          <a:bodyPr lIns="81629" tIns="40815" rIns="81629" bIns="40815"/>
          <a:lstStyle/>
          <a:p>
            <a:pPr defTabSz="829361">
              <a:defRPr/>
            </a:pPr>
            <a:r>
              <a:rPr lang="ru-RU" sz="1300" b="1" kern="0" spc="-1" dirty="0" smtClean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Черемнова Валентина Андреевна</a:t>
            </a:r>
            <a:endParaRPr lang="ru-RU" sz="1300" b="1" kern="0" spc="-1" dirty="0"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906953" y="1039446"/>
            <a:ext cx="8124679" cy="70338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развития творческих способностей у младших школьников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=57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28э/29к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январь 2023г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%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611470"/>
              </p:ext>
            </p:extLst>
          </p:nvPr>
        </p:nvGraphicFramePr>
        <p:xfrm>
          <a:off x="3079262" y="4407216"/>
          <a:ext cx="54864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Критерий Манна-Уитни, при р≤0,05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U</a:t>
                      </a:r>
                      <a:r>
                        <a:rPr lang="en-US" sz="1800" baseline="-25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800" baseline="-250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эмп</a:t>
                      </a:r>
                      <a:r>
                        <a:rPr lang="ru-RU" sz="1800" baseline="-25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381 &gt;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U</a:t>
                      </a:r>
                      <a:r>
                        <a:rPr lang="ru-RU" sz="1800" baseline="-25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крит.</a:t>
                      </a:r>
                      <a:r>
                        <a:rPr lang="ru-RU" sz="18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302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" name="Диаграмма 10"/>
          <p:cNvGraphicFramePr/>
          <p:nvPr/>
        </p:nvGraphicFramePr>
        <p:xfrm>
          <a:off x="3520740" y="1786689"/>
          <a:ext cx="4476751" cy="2514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63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7222" y="6213254"/>
            <a:ext cx="1057557" cy="467471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0" y="617517"/>
            <a:ext cx="12192000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1"/>
          <p:cNvSpPr txBox="1">
            <a:spLocks/>
          </p:cNvSpPr>
          <p:nvPr/>
        </p:nvSpPr>
        <p:spPr>
          <a:xfrm>
            <a:off x="301124" y="131506"/>
            <a:ext cx="7325803" cy="2328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формирующей работы 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27753" y="5586385"/>
            <a:ext cx="51972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творческих способностей у младших школьников посредством бумагопластики во внеурочной деятельности </a:t>
            </a:r>
            <a:endParaRPr lang="ru-RU" sz="1200" b="1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ustomShape 6"/>
          <p:cNvSpPr/>
          <p:nvPr/>
        </p:nvSpPr>
        <p:spPr>
          <a:xfrm>
            <a:off x="520647" y="5666623"/>
            <a:ext cx="1921913" cy="455400"/>
          </a:xfrm>
          <a:prstGeom prst="rect">
            <a:avLst/>
          </a:prstGeom>
          <a:noFill/>
          <a:ln w="9360">
            <a:noFill/>
          </a:ln>
          <a:effectLst/>
        </p:spPr>
        <p:txBody>
          <a:bodyPr lIns="81629" tIns="40815" rIns="81629" bIns="40815"/>
          <a:lstStyle/>
          <a:p>
            <a:pPr defTabSz="829361">
              <a:defRPr/>
            </a:pPr>
            <a:r>
              <a:rPr lang="ru-RU" sz="1300" b="1" kern="0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 </a:t>
            </a:r>
            <a:r>
              <a:rPr lang="ru-RU" sz="1300" b="1" kern="0" spc="-1" dirty="0" smtClean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ru-RU" sz="1300" b="1" kern="0" spc="-1" dirty="0"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829361">
              <a:defRPr/>
            </a:pPr>
            <a:r>
              <a:rPr lang="ru-RU" sz="1300" b="1" kern="0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Тюмень, </a:t>
            </a:r>
            <a:r>
              <a:rPr lang="ru-RU" sz="1300" b="1" kern="0" spc="-1" dirty="0" smtClean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endParaRPr lang="ru-RU" sz="1300" b="1" kern="0" spc="-1" dirty="0"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ustomShape 6"/>
          <p:cNvSpPr/>
          <p:nvPr/>
        </p:nvSpPr>
        <p:spPr>
          <a:xfrm>
            <a:off x="9070677" y="5642085"/>
            <a:ext cx="1921913" cy="606315"/>
          </a:xfrm>
          <a:prstGeom prst="rect">
            <a:avLst/>
          </a:prstGeom>
          <a:noFill/>
          <a:ln w="9360">
            <a:noFill/>
          </a:ln>
          <a:effectLst/>
        </p:spPr>
        <p:txBody>
          <a:bodyPr lIns="81629" tIns="40815" rIns="81629" bIns="40815"/>
          <a:lstStyle/>
          <a:p>
            <a:pPr defTabSz="829361">
              <a:defRPr/>
            </a:pPr>
            <a:r>
              <a:rPr lang="ru-RU" sz="1300" b="1" kern="0" spc="-1" dirty="0" smtClean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Черемнова Валентина Андреевна </a:t>
            </a:r>
            <a:endParaRPr lang="ru-RU" sz="1300" b="1" kern="0" spc="-1" dirty="0"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893066"/>
            <a:ext cx="11797393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повысить уровень творческих способностей младших школьников посредством бумагопластики. во внеурочной деятельности </a:t>
            </a:r>
          </a:p>
          <a:p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программы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-разработать комплекс уроков для развития творческих способностей младших школьников с помощью бумагопластики;</a:t>
            </a: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-развитие у младших школьников творческих способностей, воображения и творческого мышления.</a:t>
            </a:r>
          </a:p>
          <a:p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проведения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январь – март 2023 года.</a:t>
            </a:r>
          </a:p>
          <a:p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Независимая переменная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развитие творческих способностей с применением бумагопластики (квиллинг, аппликация, оригами, модульное оригами, скрапбукинг, торцевание, бумажная флористика, мятая бумага)  </a:t>
            </a:r>
          </a:p>
          <a:p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Принципы, лежащие в основе построения комплекса занятий:</a:t>
            </a:r>
          </a:p>
          <a:p>
            <a:pPr marL="342900" indent="-342900">
              <a:buAutoNum type="arabicPeriod"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Наглядности </a:t>
            </a:r>
          </a:p>
          <a:p>
            <a:pPr marL="342900" indent="-342900">
              <a:buAutoNum type="arabicPeriod"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Доступности </a:t>
            </a:r>
          </a:p>
          <a:p>
            <a:pPr marL="342900" indent="-342900">
              <a:buAutoNum type="arabicPeriod"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Творчества и самостоятельности</a:t>
            </a:r>
          </a:p>
          <a:p>
            <a:pPr marL="342900" lvl="0" indent="-342900">
              <a:buFontTx/>
              <a:buAutoNum type="arabicPeriod"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Систематичности и последовательности </a:t>
            </a:r>
          </a:p>
          <a:p>
            <a:pPr marL="342900" indent="-342900"/>
            <a:endPara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20646" y="617517"/>
            <a:ext cx="114237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формирующего эксперимента по развитию творческих способностей у младших школьников посредством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бумагопластики во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внеурочной деятельности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«Самоделки из бумаги».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6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7222" y="6213254"/>
            <a:ext cx="1057557" cy="467471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0" y="617517"/>
            <a:ext cx="12192000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1"/>
          <p:cNvSpPr txBox="1">
            <a:spLocks/>
          </p:cNvSpPr>
          <p:nvPr/>
        </p:nvSpPr>
        <p:spPr>
          <a:xfrm>
            <a:off x="301124" y="131506"/>
            <a:ext cx="7325803" cy="2328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формирующей работы 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27752" y="5678854"/>
            <a:ext cx="51972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творческих способностей у младших школьников посредством бумагопластики во внеурочной деятельности </a:t>
            </a:r>
            <a:endParaRPr lang="ru-RU" sz="1200" b="1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ustomShape 6"/>
          <p:cNvSpPr/>
          <p:nvPr/>
        </p:nvSpPr>
        <p:spPr>
          <a:xfrm>
            <a:off x="520646" y="5869785"/>
            <a:ext cx="1921913" cy="455400"/>
          </a:xfrm>
          <a:prstGeom prst="rect">
            <a:avLst/>
          </a:prstGeom>
          <a:noFill/>
          <a:ln w="9360">
            <a:noFill/>
          </a:ln>
          <a:effectLst/>
        </p:spPr>
        <p:txBody>
          <a:bodyPr lIns="81629" tIns="40815" rIns="81629" bIns="40815"/>
          <a:lstStyle/>
          <a:p>
            <a:pPr defTabSz="829361">
              <a:defRPr/>
            </a:pPr>
            <a:r>
              <a:rPr lang="ru-RU" sz="1300" b="1" kern="0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 </a:t>
            </a:r>
            <a:r>
              <a:rPr lang="ru-RU" sz="1300" b="1" kern="0" spc="-1" dirty="0" smtClean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ru-RU" sz="1300" b="1" kern="0" spc="-1" dirty="0"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829361">
              <a:defRPr/>
            </a:pPr>
            <a:r>
              <a:rPr lang="ru-RU" sz="1300" b="1" kern="0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Тюмень, </a:t>
            </a:r>
            <a:r>
              <a:rPr lang="ru-RU" sz="1300" b="1" kern="0" spc="-1" dirty="0" smtClean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endParaRPr lang="ru-RU" sz="1300" b="1" kern="0" spc="-1" dirty="0"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ustomShape 6"/>
          <p:cNvSpPr/>
          <p:nvPr/>
        </p:nvSpPr>
        <p:spPr>
          <a:xfrm>
            <a:off x="9070676" y="5869785"/>
            <a:ext cx="1921913" cy="455400"/>
          </a:xfrm>
          <a:prstGeom prst="rect">
            <a:avLst/>
          </a:prstGeom>
          <a:noFill/>
          <a:ln w="9360">
            <a:noFill/>
          </a:ln>
          <a:effectLst/>
        </p:spPr>
        <p:txBody>
          <a:bodyPr lIns="81629" tIns="40815" rIns="81629" bIns="40815"/>
          <a:lstStyle/>
          <a:p>
            <a:pPr defTabSz="829361">
              <a:defRPr/>
            </a:pPr>
            <a:r>
              <a:rPr lang="ru-RU" sz="1300" b="1" kern="0" spc="-1" dirty="0" smtClean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Черемнова Валентина Андреевна</a:t>
            </a:r>
            <a:endParaRPr lang="ru-RU" sz="1300" b="1" kern="0" spc="-1" dirty="0"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24593" y="692228"/>
            <a:ext cx="1016799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План внеурочных занятий: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0767748"/>
              </p:ext>
            </p:extLst>
          </p:nvPr>
        </p:nvGraphicFramePr>
        <p:xfrm>
          <a:off x="2176028" y="1045971"/>
          <a:ext cx="7870092" cy="47184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84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853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11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51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10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занятия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0270" marR="202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занятия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0270" marR="202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часов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0270" marR="202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Количество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занятий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0270" marR="2027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10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0270" marR="202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Мозаичная аппликация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«А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квариум» из обрывных кусочков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бумаги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0270" marR="202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 мин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0270" marR="202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0270" marR="2027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6773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Личностно - креативный компонент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0270" marR="2027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72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0270" marR="202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Аппликация из мятой бумаги «Природа нашего края»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0270" marR="202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 мин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0270" marR="2027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270" marR="2027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10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0270" marR="202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Аппликация в технике торцевание «Подводный мир за стеклом»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0270" marR="202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 мин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0270" marR="2027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270" marR="2027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6773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Эмоционально – ценностный компонент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0270" marR="2027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10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0270" marR="2027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Аппликация в технике квиллинг «Цветок» 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0270" marR="202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 мин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0270" marR="2027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270" marR="2027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00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0270" marR="202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Оригами «Зайчик»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0270" marR="202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 мин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0270" marR="2027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270" marR="2027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6773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Деятельностный компонент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0270" marR="2027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10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0270" marR="2027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Бумажная флористика «Букет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вазе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0270" marR="202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 мин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0270" marR="202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0270" marR="2027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610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0270" marR="2027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Открытка к «8 марта» по технике скрапбукинг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0270" marR="202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 мин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0270" marR="2027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270" marR="2027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610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0270" marR="2027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Модульное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оригами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«Птица» 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0270" marR="202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 мин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0270" marR="2027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270" marR="2027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420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7222" y="6213254"/>
            <a:ext cx="1057557" cy="467471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0" y="617517"/>
            <a:ext cx="12192000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1"/>
          <p:cNvSpPr txBox="1">
            <a:spLocks/>
          </p:cNvSpPr>
          <p:nvPr/>
        </p:nvSpPr>
        <p:spPr>
          <a:xfrm>
            <a:off x="301124" y="131506"/>
            <a:ext cx="7325803" cy="2328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формирующей работы 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27752" y="5678854"/>
            <a:ext cx="51972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творческих способностей у младших школьников посредством бумагопластики во внеурочной деятельности </a:t>
            </a:r>
            <a:endParaRPr lang="ru-RU" sz="1200" b="1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ustomShape 6"/>
          <p:cNvSpPr/>
          <p:nvPr/>
        </p:nvSpPr>
        <p:spPr>
          <a:xfrm>
            <a:off x="520646" y="5869785"/>
            <a:ext cx="1921913" cy="455400"/>
          </a:xfrm>
          <a:prstGeom prst="rect">
            <a:avLst/>
          </a:prstGeom>
          <a:noFill/>
          <a:ln w="9360">
            <a:noFill/>
          </a:ln>
          <a:effectLst/>
        </p:spPr>
        <p:txBody>
          <a:bodyPr lIns="81629" tIns="40815" rIns="81629" bIns="40815"/>
          <a:lstStyle/>
          <a:p>
            <a:pPr defTabSz="829361">
              <a:defRPr/>
            </a:pPr>
            <a:r>
              <a:rPr lang="ru-RU" sz="1300" b="1" kern="0" spc="-1" dirty="0" smtClean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 15</a:t>
            </a:r>
          </a:p>
          <a:p>
            <a:pPr defTabSz="829361">
              <a:defRPr/>
            </a:pPr>
            <a:r>
              <a:rPr lang="ru-RU" sz="1300" b="1" kern="0" spc="-1" dirty="0" smtClean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Тюмень, 2023 </a:t>
            </a:r>
            <a:endParaRPr lang="ru-RU" sz="1300" b="1" kern="0" spc="-1" dirty="0"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ustomShape 6"/>
          <p:cNvSpPr/>
          <p:nvPr/>
        </p:nvSpPr>
        <p:spPr>
          <a:xfrm>
            <a:off x="9070676" y="5869785"/>
            <a:ext cx="1921913" cy="455400"/>
          </a:xfrm>
          <a:prstGeom prst="rect">
            <a:avLst/>
          </a:prstGeom>
          <a:noFill/>
          <a:ln w="9360">
            <a:noFill/>
          </a:ln>
          <a:effectLst/>
        </p:spPr>
        <p:txBody>
          <a:bodyPr lIns="81629" tIns="40815" rIns="81629" bIns="40815"/>
          <a:lstStyle/>
          <a:p>
            <a:pPr defTabSz="829361">
              <a:defRPr/>
            </a:pPr>
            <a:r>
              <a:rPr lang="ru-RU" sz="1300" b="1" kern="0" spc="-1" dirty="0" smtClean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Черемнова Валентина Андреевна</a:t>
            </a:r>
            <a:endParaRPr lang="ru-RU" sz="1300" b="1" kern="0" spc="-1" dirty="0"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7" name="Picture 1" descr="C:\Users\User\Downloads\IMG-20230425-WA0009 (4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10800000">
            <a:off x="2667000" y="986969"/>
            <a:ext cx="6593114" cy="37674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9490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7222" y="6213254"/>
            <a:ext cx="1057557" cy="467471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0" y="617517"/>
            <a:ext cx="12192000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1"/>
          <p:cNvSpPr txBox="1">
            <a:spLocks/>
          </p:cNvSpPr>
          <p:nvPr/>
        </p:nvSpPr>
        <p:spPr>
          <a:xfrm>
            <a:off x="301124" y="131506"/>
            <a:ext cx="7325803" cy="2328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контрольной 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27753" y="5586385"/>
            <a:ext cx="51972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творческих способностей у младших школьников посредством бумагопластики во внеурочной деятельности </a:t>
            </a:r>
            <a:endParaRPr lang="ru-RU" sz="1200" b="1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ustomShape 6"/>
          <p:cNvSpPr/>
          <p:nvPr/>
        </p:nvSpPr>
        <p:spPr>
          <a:xfrm>
            <a:off x="520647" y="5666623"/>
            <a:ext cx="1921913" cy="455400"/>
          </a:xfrm>
          <a:prstGeom prst="rect">
            <a:avLst/>
          </a:prstGeom>
          <a:noFill/>
          <a:ln w="9360">
            <a:noFill/>
          </a:ln>
          <a:effectLst/>
        </p:spPr>
        <p:txBody>
          <a:bodyPr lIns="81629" tIns="40815" rIns="81629" bIns="40815"/>
          <a:lstStyle/>
          <a:p>
            <a:pPr defTabSz="829361">
              <a:defRPr/>
            </a:pPr>
            <a:r>
              <a:rPr lang="ru-RU" sz="1300" b="1" kern="0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 </a:t>
            </a:r>
            <a:r>
              <a:rPr lang="ru-RU" sz="1300" b="1" kern="0" spc="-1" dirty="0" smtClean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ru-RU" sz="1300" b="1" kern="0" spc="-1" dirty="0"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829361">
              <a:defRPr/>
            </a:pPr>
            <a:r>
              <a:rPr lang="ru-RU" sz="1300" b="1" kern="0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Тюмень, </a:t>
            </a:r>
            <a:r>
              <a:rPr lang="ru-RU" sz="1300" b="1" kern="0" spc="-1" dirty="0" smtClean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endParaRPr lang="ru-RU" sz="1300" b="1" kern="0" spc="-1" dirty="0"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ustomShape 6"/>
          <p:cNvSpPr/>
          <p:nvPr/>
        </p:nvSpPr>
        <p:spPr>
          <a:xfrm>
            <a:off x="9070677" y="5642085"/>
            <a:ext cx="1921913" cy="455400"/>
          </a:xfrm>
          <a:prstGeom prst="rect">
            <a:avLst/>
          </a:prstGeom>
          <a:noFill/>
          <a:ln w="9360">
            <a:noFill/>
          </a:ln>
          <a:effectLst/>
        </p:spPr>
        <p:txBody>
          <a:bodyPr lIns="81629" tIns="40815" rIns="81629" bIns="40815"/>
          <a:lstStyle/>
          <a:p>
            <a:pPr defTabSz="829361">
              <a:defRPr/>
            </a:pPr>
            <a:r>
              <a:rPr lang="ru-RU" sz="1300" b="1" kern="0" spc="-1" dirty="0" smtClean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Черемнова Валентина Андреевна</a:t>
            </a:r>
            <a:endParaRPr lang="ru-RU" sz="1300" b="1" kern="0" spc="-1" dirty="0"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906953" y="1039446"/>
            <a:ext cx="8124679" cy="70338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диагностики на контрольном этапе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 э / 29 к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март 2023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г., %.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9528160"/>
              </p:ext>
            </p:extLst>
          </p:nvPr>
        </p:nvGraphicFramePr>
        <p:xfrm>
          <a:off x="520648" y="4266539"/>
          <a:ext cx="1107984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55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24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Критерий Манна-Уитни, при р≤0,05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U</a:t>
                      </a:r>
                      <a:r>
                        <a:rPr lang="en-US" sz="1800" baseline="-25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800" baseline="-250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эмп</a:t>
                      </a:r>
                      <a:r>
                        <a:rPr lang="ru-RU" sz="1800" baseline="-25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261,5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&lt;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U</a:t>
                      </a:r>
                      <a:r>
                        <a:rPr lang="ru-RU" sz="1800" baseline="-25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крит.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302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U</a:t>
                      </a:r>
                      <a:r>
                        <a:rPr lang="en-US" sz="1800" baseline="-25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800" baseline="-250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эмп</a:t>
                      </a:r>
                      <a:r>
                        <a:rPr lang="ru-RU" sz="1800" baseline="-25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216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&lt;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U</a:t>
                      </a:r>
                      <a:r>
                        <a:rPr lang="ru-RU" sz="1800" baseline="-25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крит.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302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U</a:t>
                      </a:r>
                      <a:r>
                        <a:rPr lang="en-US" sz="1800" baseline="-25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800" baseline="-250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эмп</a:t>
                      </a:r>
                      <a:r>
                        <a:rPr lang="ru-RU" sz="1800" baseline="-25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261,5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&lt;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U</a:t>
                      </a:r>
                      <a:r>
                        <a:rPr lang="ru-RU" sz="1800" baseline="-25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крит.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302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3" name="Диаграмма 12"/>
          <p:cNvGraphicFramePr/>
          <p:nvPr/>
        </p:nvGraphicFramePr>
        <p:xfrm>
          <a:off x="174174" y="1915886"/>
          <a:ext cx="3657598" cy="22787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Диаграмма 14"/>
          <p:cNvGraphicFramePr/>
          <p:nvPr/>
        </p:nvGraphicFramePr>
        <p:xfrm>
          <a:off x="3902060" y="1886857"/>
          <a:ext cx="3892111" cy="23077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" name="Диаграмма 15"/>
          <p:cNvGraphicFramePr/>
          <p:nvPr/>
        </p:nvGraphicFramePr>
        <p:xfrm>
          <a:off x="7518400" y="1843315"/>
          <a:ext cx="4102572" cy="2481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90188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7222" y="6213254"/>
            <a:ext cx="1057557" cy="467471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0" y="617517"/>
            <a:ext cx="12192000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1"/>
          <p:cNvSpPr txBox="1">
            <a:spLocks/>
          </p:cNvSpPr>
          <p:nvPr/>
        </p:nvSpPr>
        <p:spPr>
          <a:xfrm>
            <a:off x="301124" y="131506"/>
            <a:ext cx="7325803" cy="2328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контрольной работы 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27753" y="5586385"/>
            <a:ext cx="51972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творческих способностей у младших школьников посредством бумагопластики во внеурочной деятельности </a:t>
            </a:r>
            <a:endParaRPr lang="ru-RU" sz="1200" b="1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ustomShape 6"/>
          <p:cNvSpPr/>
          <p:nvPr/>
        </p:nvSpPr>
        <p:spPr>
          <a:xfrm>
            <a:off x="520647" y="5666623"/>
            <a:ext cx="1921913" cy="455400"/>
          </a:xfrm>
          <a:prstGeom prst="rect">
            <a:avLst/>
          </a:prstGeom>
          <a:noFill/>
          <a:ln w="9360">
            <a:noFill/>
          </a:ln>
          <a:effectLst/>
        </p:spPr>
        <p:txBody>
          <a:bodyPr lIns="81629" tIns="40815" rIns="81629" bIns="40815"/>
          <a:lstStyle/>
          <a:p>
            <a:pPr defTabSz="829361">
              <a:defRPr/>
            </a:pPr>
            <a:r>
              <a:rPr lang="ru-RU" sz="1300" b="1" kern="0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 </a:t>
            </a:r>
            <a:r>
              <a:rPr lang="ru-RU" sz="1300" b="1" kern="0" spc="-1" dirty="0" smtClean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ru-RU" sz="1300" b="1" kern="0" spc="-1" dirty="0"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829361">
              <a:defRPr/>
            </a:pPr>
            <a:r>
              <a:rPr lang="ru-RU" sz="1300" b="1" kern="0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Тюмень, </a:t>
            </a:r>
            <a:r>
              <a:rPr lang="ru-RU" sz="1300" b="1" kern="0" spc="-1" dirty="0" smtClean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endParaRPr lang="ru-RU" sz="1300" b="1" kern="0" spc="-1" dirty="0"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ustomShape 6"/>
          <p:cNvSpPr/>
          <p:nvPr/>
        </p:nvSpPr>
        <p:spPr>
          <a:xfrm>
            <a:off x="9070677" y="5642085"/>
            <a:ext cx="1921913" cy="455400"/>
          </a:xfrm>
          <a:prstGeom prst="rect">
            <a:avLst/>
          </a:prstGeom>
          <a:noFill/>
          <a:ln w="9360">
            <a:noFill/>
          </a:ln>
          <a:effectLst/>
        </p:spPr>
        <p:txBody>
          <a:bodyPr lIns="81629" tIns="40815" rIns="81629" bIns="40815"/>
          <a:lstStyle/>
          <a:p>
            <a:pPr defTabSz="829361">
              <a:defRPr/>
            </a:pPr>
            <a:r>
              <a:rPr lang="ru-RU" sz="1300" b="1" kern="0" spc="-1" dirty="0" smtClean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Черемнова Валентина Андреевна</a:t>
            </a:r>
            <a:endParaRPr lang="ru-RU" sz="1300" b="1" kern="0" spc="-1" dirty="0"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60954" y="764848"/>
            <a:ext cx="8170984" cy="92333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развития творческих способностей  у младших школьников (интегративный показатель),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n=57 (28э/29к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март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%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0806360"/>
              </p:ext>
            </p:extLst>
          </p:nvPr>
        </p:nvGraphicFramePr>
        <p:xfrm>
          <a:off x="1903633" y="4740682"/>
          <a:ext cx="8128000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endParaRPr lang="ru-RU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" name="Диаграмма 10"/>
          <p:cNvGraphicFramePr/>
          <p:nvPr/>
        </p:nvGraphicFramePr>
        <p:xfrm>
          <a:off x="3592566" y="1740955"/>
          <a:ext cx="4774639" cy="2679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8077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71789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Для подтверждения гипотезы необходимо провести сравнение по критерию Манна - Уитни и критерию Ф. Вилкоксона.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Рис. 1.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Критерий Манна-Уитни 2 «А» класса (экспериментальная группа) и 2 «Б» класса (контрольная группа) </a:t>
            </a:r>
            <a:r>
              <a:rPr lang="ru-RU" sz="1800" b="1" i="1" u="sng" dirty="0" smtClean="0">
                <a:latin typeface="Times New Roman" pitchFamily="18" charset="0"/>
                <a:cs typeface="Times New Roman" pitchFamily="18" charset="0"/>
              </a:rPr>
              <a:t>до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проведения экспериментальной деятельности по развитию творческих способностей у младших школьников.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Рис. 2 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Критерий Манна – Уитни 2 «А» класса (экспериментальная группа) и 2 «Б» класс (контрольная группа)</a:t>
            </a:r>
            <a:r>
              <a:rPr lang="ru-RU" sz="1800" b="1" u="sng" dirty="0" smtClean="0">
                <a:latin typeface="Times New Roman" pitchFamily="18" charset="0"/>
                <a:cs typeface="Times New Roman" pitchFamily="18" charset="0"/>
              </a:rPr>
              <a:t> после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проведения экспериментальной деятельности по развитию творческих способностей младших школьников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06401" y="1262743"/>
            <a:ext cx="4310742" cy="1494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406400" y="2904869"/>
            <a:ext cx="4513943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Рис. 1. Согласно расчетам, U-критерий Манна-Уитни равен 381.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Критическое значение U-критерия Манна-Уитни при заданной численности сравниваемых групп составляет 302.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381 &gt; 302, следовательно различия уровня признака в сравниваемых группах статистически не значимы (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&gt;0,05).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4686" y="1275200"/>
            <a:ext cx="4357914" cy="1598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6081485" y="3023268"/>
            <a:ext cx="496388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Рис.2. Расчеты показали, что U-критерий Манна-Уитни равен 218,5.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Критическое значение U-критерия Манна-Уитни при заданной численности сравниваемых групп составляет 302.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218,5 ≤ 302, следовательно различия уровня признака в сравниваемых группах статистически значимы (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&lt;0,05).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3860800" y="5597768"/>
            <a:ext cx="465908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РАЗВИТИЕ ТВОРЧЕСКИХ СПОСОБНОСТЕЙ У МЛАДШИХ ШКОЛЬНИКОВ</a:t>
            </a:r>
            <a:r>
              <a:rPr kumimoji="0" lang="ru-RU" sz="1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ПОСРЕДСТВОМ БУМАГОПЛАСТИКИ ВО ВНЕУРОЧНОЙ ДЕЯТЕЛЬНОСТИ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67222" y="6213254"/>
            <a:ext cx="1057557" cy="467471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682170" y="5689379"/>
            <a:ext cx="177074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29361">
              <a:defRPr/>
            </a:pPr>
            <a:r>
              <a:rPr lang="ru-RU" sz="1300" b="1" kern="0" spc="-1" dirty="0" smtClean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 18</a:t>
            </a:r>
          </a:p>
          <a:p>
            <a:pPr defTabSz="829361">
              <a:defRPr/>
            </a:pPr>
            <a:r>
              <a:rPr lang="ru-RU" sz="1300" b="1" kern="0" spc="-1" dirty="0" smtClean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Тюмень, 2023 </a:t>
            </a:r>
            <a:endParaRPr lang="ru-RU" sz="1300" b="1" kern="0" spc="-1" dirty="0"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695543" y="5668219"/>
            <a:ext cx="198845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29361">
              <a:defRPr/>
            </a:pPr>
            <a:r>
              <a:rPr lang="ru-RU" sz="1300" b="1" kern="0" spc="-1" dirty="0" smtClean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Черемнова Валентина Андреевна</a:t>
            </a:r>
            <a:endParaRPr lang="ru-RU" sz="1300" b="1" kern="0" spc="-1" dirty="0"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449943" y="5025275"/>
            <a:ext cx="4484914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Результаты оказались в зоне не значимости, так как у обоих классов по результатам первичной диагностики был низкий уровень развития творческих способностей.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110513" y="4513943"/>
            <a:ext cx="4963887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Результаты расчетов оказались в зоне значимости, так как, что после реализации программы в 2 «А» классе (экспериментальная группа) уровень творческих способностей у младших школьников повысился, а у 2 «Б» (контрольная группа) изменений не произошло, их результаты остались на низком уровн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Рис. 3.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Критерий Фрэнка Вилкоксона 2 «Б» класс (контрольная группа) </a:t>
            </a:r>
            <a:r>
              <a:rPr lang="ru-RU" sz="1600" b="1" i="1" u="sng" dirty="0" smtClean="0">
                <a:latin typeface="Times New Roman" pitchFamily="18" charset="0"/>
                <a:cs typeface="Times New Roman" pitchFamily="18" charset="0"/>
              </a:rPr>
              <a:t>до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600" b="1" i="1" u="sng" dirty="0" smtClean="0">
                <a:latin typeface="Times New Roman" pitchFamily="18" charset="0"/>
                <a:cs typeface="Times New Roman" pitchFamily="18" charset="0"/>
              </a:rPr>
              <a:t>после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проведения экспериментальной деятельности по развитию творческих способностей у младших школьников. 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Рис. 4.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Критерий Фрэнка Вилкоксона 2 «А» класс (экспериментальная группа) </a:t>
            </a:r>
            <a:r>
              <a:rPr lang="ru-RU" sz="1600" b="1" i="1" u="sng" dirty="0" smtClean="0">
                <a:latin typeface="Times New Roman" pitchFamily="18" charset="0"/>
                <a:cs typeface="Times New Roman" pitchFamily="18" charset="0"/>
              </a:rPr>
              <a:t>до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600" b="1" i="1" u="sng" dirty="0" smtClean="0">
                <a:latin typeface="Times New Roman" pitchFamily="18" charset="0"/>
                <a:cs typeface="Times New Roman" pitchFamily="18" charset="0"/>
              </a:rPr>
              <a:t>после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проведения экспериментальной деятельности по развитию творческих способностей у младших школьников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57941" y="5747657"/>
            <a:ext cx="14949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29361">
              <a:defRPr/>
            </a:pPr>
            <a:r>
              <a:rPr lang="ru-RU" sz="1200" b="1" kern="0" spc="-1" dirty="0" smtClean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 19 </a:t>
            </a:r>
          </a:p>
          <a:p>
            <a:pPr defTabSz="829361">
              <a:defRPr/>
            </a:pPr>
            <a:r>
              <a:rPr lang="ru-RU" sz="1200" b="1" kern="0" spc="-1" dirty="0" smtClean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Тюмень, 2023 </a:t>
            </a:r>
            <a:endParaRPr lang="ru-RU" sz="1200" b="1" kern="0" spc="-1" dirty="0"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67222" y="6213254"/>
            <a:ext cx="1057557" cy="46747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280228" y="5528494"/>
            <a:ext cx="52251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РАЗВИТИЕ ТВОРЧЕСКИХ СПОСОБНОСТЕЙ У МЛАДШИХ ШКОЛЬНИКОВ ПОСРЕДСТВОМ БУМАГОПЛАСТИКИ ВО ВНЕУРОЧНОЙ ДЕЯТЕЛЬНОСТИ</a:t>
            </a:r>
            <a:endParaRPr lang="ru-RU" sz="12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448800" y="5755305"/>
            <a:ext cx="24093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29361">
              <a:defRPr/>
            </a:pPr>
            <a:r>
              <a:rPr lang="ru-RU" sz="1200" b="1" kern="0" spc="-1" dirty="0" smtClean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Черемнова Валентина Андреевна</a:t>
            </a:r>
            <a:endParaRPr lang="ru-RU" sz="1200" b="1" kern="0" spc="-1" dirty="0"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85370" y="270639"/>
            <a:ext cx="104793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" name="Содержимое 9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501231"/>
            <a:ext cx="4953000" cy="1561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119" y="1480456"/>
            <a:ext cx="4706937" cy="1625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870856" y="3158856"/>
            <a:ext cx="4862287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Рис.3.Т-критерий Вилкоксона равен 110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Критическое значение Т-критерий Вилкоксона при заданной численности сравниваемых групп составляет 140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140&gt;110, следовательно различия уровня признака в сравниваемых группах статистически не значимы (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&gt;0,05).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Результаты контрольной группы оказались в зоне не значимости, так как в 2 «Б» классе не проводилась реализация программы по развитию творческих способностей, поэтому они обладают низким уровнем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5965371" y="3198754"/>
            <a:ext cx="522514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Рис.4. Т-критерий Вилкоксона равен 45.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Критическое значение Т-критерий Вилкоксона при заданной численности сравниваемых групп составляет 130.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45 ≤ 130, следовательно различия уровня признака в сравниваемых группах статистически значимы (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&gt;0,05).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Результаты 2 «А» класса (экспериментальной группы) оказались в зоне значимости, это связано с тем, что после реализации программы уровень творческих способностей у младших школьников повысился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464457" y="4869320"/>
            <a:ext cx="1104537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Можно сделать вывод, что после реализации программы развития творческих способностей младших школьников «самоделки из бумаги» результаты экспериментальной группы улучшились, а результаты контрольной группы остались почти неизменными. Цели и задачи экспериментальной деятельности, считаю, выполненными. Гипотеза подтверждена.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7222" y="6213254"/>
            <a:ext cx="1057557" cy="467471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0" y="617517"/>
            <a:ext cx="12192000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1"/>
          <p:cNvSpPr txBox="1">
            <a:spLocks/>
          </p:cNvSpPr>
          <p:nvPr/>
        </p:nvSpPr>
        <p:spPr>
          <a:xfrm>
            <a:off x="345033" y="129369"/>
            <a:ext cx="7325803" cy="2328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исследования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27753" y="5586385"/>
            <a:ext cx="51972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творческих способностей у младших школьников посредством </a:t>
            </a:r>
            <a:r>
              <a:rPr lang="ru-RU" sz="12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бумагопластики  </a:t>
            </a:r>
            <a:r>
              <a:rPr lang="ru-RU" sz="12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внеурочной </a:t>
            </a:r>
            <a:r>
              <a:rPr lang="ru-RU" sz="12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</a:t>
            </a:r>
            <a:endParaRPr lang="ru-RU" sz="1200" b="1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ustomShape 6"/>
          <p:cNvSpPr/>
          <p:nvPr/>
        </p:nvSpPr>
        <p:spPr>
          <a:xfrm>
            <a:off x="520647" y="5666623"/>
            <a:ext cx="1921913" cy="455400"/>
          </a:xfrm>
          <a:prstGeom prst="rect">
            <a:avLst/>
          </a:prstGeom>
          <a:noFill/>
          <a:ln w="9360">
            <a:noFill/>
          </a:ln>
          <a:effectLst/>
        </p:spPr>
        <p:txBody>
          <a:bodyPr lIns="81629" tIns="40815" rIns="81629" bIns="40815"/>
          <a:lstStyle/>
          <a:p>
            <a:pPr defTabSz="829361">
              <a:defRPr/>
            </a:pPr>
            <a:r>
              <a:rPr lang="ru-RU" sz="1300" b="1" kern="0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 2</a:t>
            </a:r>
          </a:p>
          <a:p>
            <a:pPr defTabSz="829361">
              <a:defRPr/>
            </a:pPr>
            <a:r>
              <a:rPr lang="ru-RU" sz="1300" b="1" kern="0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Тюмень, </a:t>
            </a:r>
            <a:r>
              <a:rPr lang="ru-RU" sz="1300" b="1" kern="0" spc="-1" dirty="0" smtClean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endParaRPr lang="ru-RU" sz="1300" b="1" kern="0" spc="-1" dirty="0"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ustomShape 6"/>
          <p:cNvSpPr/>
          <p:nvPr/>
        </p:nvSpPr>
        <p:spPr>
          <a:xfrm>
            <a:off x="9070677" y="5642085"/>
            <a:ext cx="1921913" cy="455400"/>
          </a:xfrm>
          <a:prstGeom prst="rect">
            <a:avLst/>
          </a:prstGeom>
          <a:noFill/>
          <a:ln w="9360">
            <a:noFill/>
          </a:ln>
          <a:effectLst/>
        </p:spPr>
        <p:txBody>
          <a:bodyPr lIns="81629" tIns="40815" rIns="81629" bIns="40815"/>
          <a:lstStyle/>
          <a:p>
            <a:pPr defTabSz="829361">
              <a:defRPr/>
            </a:pPr>
            <a:r>
              <a:rPr lang="ru-RU" sz="1300" b="1" kern="0" spc="-1" dirty="0" smtClean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Черемнова Валентина Андреевна</a:t>
            </a:r>
            <a:endParaRPr lang="ru-RU" sz="1300" b="1" kern="0" spc="-1" dirty="0"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98" y="786568"/>
            <a:ext cx="1801154" cy="2387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67941" y="909660"/>
            <a:ext cx="78723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развития творческих способностей младших школьников была отмечена в Федеральном законе от 29.12.2012 года № 273-ФЗ « Об образовании в Российской Федерации». Где указано, что образование – это единый целенаправленный процесс воспитания и обучения, который способствует интеллектуальному, духовно-нравственному, творческому, физическому и профессиональному развитию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А так же 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ст. 48 п.4 указано, что педагог обязан развивать у обучающихся творческие способности.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25231" y="3647511"/>
            <a:ext cx="771153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Федеральном государственном образовательном стандарте начального общего образование прописано, что образовательная программа должна быть направлена на формирование общей культуры, духовно-нравственное, социальное, личностное развитие обучающихся, что поможет создать основу для развития творческих способностей, саморазвитию и самосовершенствованию школьников.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3162225"/>
              </p:ext>
            </p:extLst>
          </p:nvPr>
        </p:nvGraphicFramePr>
        <p:xfrm>
          <a:off x="2618154" y="961292"/>
          <a:ext cx="7745046" cy="1922585"/>
        </p:xfrm>
        <a:graphic>
          <a:graphicData uri="http://schemas.openxmlformats.org/drawingml/2006/table">
            <a:tbl>
              <a:tblPr/>
              <a:tblGrid>
                <a:gridCol w="77450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2258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2383604"/>
              </p:ext>
            </p:extLst>
          </p:nvPr>
        </p:nvGraphicFramePr>
        <p:xfrm>
          <a:off x="664308" y="3720123"/>
          <a:ext cx="8612554" cy="1625600"/>
        </p:xfrm>
        <a:graphic>
          <a:graphicData uri="http://schemas.openxmlformats.org/drawingml/2006/table">
            <a:tbl>
              <a:tblPr/>
              <a:tblGrid>
                <a:gridCol w="86125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6256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2639" y="3810299"/>
            <a:ext cx="19050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333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3328" y="391588"/>
            <a:ext cx="1598971" cy="706792"/>
          </a:xfrm>
          <a:prstGeom prst="rect">
            <a:avLst/>
          </a:prstGeom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514837" y="279166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творческих способностей у младших школьников посредством бумагопластики во внеурочной деятельности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358530" y="466666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514837" y="532769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33045" y="4676319"/>
            <a:ext cx="99489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</a:t>
            </a: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Студентка 5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курса, гр. 3118056081  Черемнова Валентина Андреевна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Научный руководитель: </a:t>
            </a: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ст. преподаватель Багапова Надежда Владимировна  </a:t>
            </a:r>
            <a:endParaRPr lang="ru-RU" sz="16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26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7222" y="6213254"/>
            <a:ext cx="1057557" cy="467471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0" y="617517"/>
            <a:ext cx="12192000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1"/>
          <p:cNvSpPr txBox="1">
            <a:spLocks/>
          </p:cNvSpPr>
          <p:nvPr/>
        </p:nvSpPr>
        <p:spPr>
          <a:xfrm>
            <a:off x="301124" y="131506"/>
            <a:ext cx="7325803" cy="2328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Противоречие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27753" y="5586385"/>
            <a:ext cx="51972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творческих способностей у младших школьников посредством </a:t>
            </a:r>
            <a:r>
              <a:rPr lang="ru-RU" sz="12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бумагопластики во </a:t>
            </a:r>
            <a:r>
              <a:rPr lang="ru-RU" sz="12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внеурочной </a:t>
            </a:r>
            <a:r>
              <a:rPr lang="ru-RU" sz="12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</a:t>
            </a:r>
            <a:endParaRPr lang="ru-RU" sz="1200" b="1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ustomShape 6"/>
          <p:cNvSpPr/>
          <p:nvPr/>
        </p:nvSpPr>
        <p:spPr>
          <a:xfrm>
            <a:off x="520647" y="5666623"/>
            <a:ext cx="1921913" cy="455400"/>
          </a:xfrm>
          <a:prstGeom prst="rect">
            <a:avLst/>
          </a:prstGeom>
          <a:noFill/>
          <a:ln w="9360">
            <a:noFill/>
          </a:ln>
          <a:effectLst/>
        </p:spPr>
        <p:txBody>
          <a:bodyPr lIns="81629" tIns="40815" rIns="81629" bIns="40815"/>
          <a:lstStyle/>
          <a:p>
            <a:pPr defTabSz="829361">
              <a:defRPr/>
            </a:pPr>
            <a:r>
              <a:rPr lang="ru-RU" sz="1300" b="1" kern="0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 </a:t>
            </a:r>
            <a:r>
              <a:rPr lang="ru-RU" sz="1300" b="1" kern="0" spc="-1" dirty="0" smtClean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1300" b="1" kern="0" spc="-1" dirty="0"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829361">
              <a:defRPr/>
            </a:pPr>
            <a:r>
              <a:rPr lang="ru-RU" sz="1300" b="1" kern="0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Тюмень, </a:t>
            </a:r>
            <a:r>
              <a:rPr lang="ru-RU" sz="1300" b="1" kern="0" spc="-1" dirty="0" smtClean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endParaRPr lang="ru-RU" sz="1300" b="1" kern="0" spc="-1" dirty="0"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ustomShape 6"/>
          <p:cNvSpPr/>
          <p:nvPr/>
        </p:nvSpPr>
        <p:spPr>
          <a:xfrm>
            <a:off x="9070677" y="5642085"/>
            <a:ext cx="1921913" cy="455400"/>
          </a:xfrm>
          <a:prstGeom prst="rect">
            <a:avLst/>
          </a:prstGeom>
          <a:noFill/>
          <a:ln w="9360">
            <a:noFill/>
          </a:ln>
          <a:effectLst/>
        </p:spPr>
        <p:txBody>
          <a:bodyPr lIns="81629" tIns="40815" rIns="81629" bIns="40815"/>
          <a:lstStyle/>
          <a:p>
            <a:pPr defTabSz="829361">
              <a:defRPr/>
            </a:pPr>
            <a:r>
              <a:rPr lang="ru-RU" sz="1300" b="1" kern="0" spc="-1" dirty="0" smtClean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Черемнова Валентина Андреевна</a:t>
            </a:r>
            <a:endParaRPr lang="ru-RU" sz="1300" b="1" kern="0" spc="-1" dirty="0"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1245314" y="1032018"/>
            <a:ext cx="4321908" cy="2110052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Необходимость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применения эффективных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форм, методов и методик  по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 творческих способностей </a:t>
            </a:r>
          </a:p>
        </p:txBody>
      </p:sp>
      <p:sp>
        <p:nvSpPr>
          <p:cNvPr id="5" name="Стрелка вправо 4"/>
          <p:cNvSpPr/>
          <p:nvPr/>
        </p:nvSpPr>
        <p:spPr>
          <a:xfrm rot="10800000">
            <a:off x="5947506" y="1032017"/>
            <a:ext cx="5338114" cy="2110053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478434" y="1562571"/>
            <a:ext cx="39311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Недостаточность использования техник бумагопластики 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общеобразовательном процессе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73722" y="3962400"/>
            <a:ext cx="10635849" cy="146929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процесс развития творческих способностей у детей младшего школьного возраста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образовательных учреждениях во внеурочной деятельности?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58824" y="3269733"/>
            <a:ext cx="18500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роблема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990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7221" y="6349723"/>
            <a:ext cx="1057557" cy="467471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0" y="617517"/>
            <a:ext cx="12192000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1"/>
          <p:cNvSpPr txBox="1">
            <a:spLocks/>
          </p:cNvSpPr>
          <p:nvPr/>
        </p:nvSpPr>
        <p:spPr>
          <a:xfrm>
            <a:off x="301124" y="131506"/>
            <a:ext cx="7325803" cy="2328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Объект, предмет, цель исследования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497383" y="5739739"/>
            <a:ext cx="51972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творческих способностей у младших школьников посредством </a:t>
            </a:r>
            <a:r>
              <a:rPr lang="ru-RU" sz="12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бумагопластики во </a:t>
            </a:r>
            <a:r>
              <a:rPr lang="ru-RU" sz="12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внеурочной </a:t>
            </a:r>
            <a:r>
              <a:rPr lang="ru-RU" sz="12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</a:t>
            </a:r>
            <a:endParaRPr lang="ru-RU" sz="1200" b="1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ustomShape 6"/>
          <p:cNvSpPr/>
          <p:nvPr/>
        </p:nvSpPr>
        <p:spPr>
          <a:xfrm>
            <a:off x="520647" y="5894323"/>
            <a:ext cx="1921913" cy="455400"/>
          </a:xfrm>
          <a:prstGeom prst="rect">
            <a:avLst/>
          </a:prstGeom>
          <a:noFill/>
          <a:ln w="9360">
            <a:noFill/>
          </a:ln>
          <a:effectLst/>
        </p:spPr>
        <p:txBody>
          <a:bodyPr lIns="81629" tIns="40815" rIns="81629" bIns="40815"/>
          <a:lstStyle/>
          <a:p>
            <a:pPr defTabSz="829361">
              <a:defRPr/>
            </a:pPr>
            <a:r>
              <a:rPr lang="ru-RU" sz="1300" b="1" kern="0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 </a:t>
            </a:r>
            <a:r>
              <a:rPr lang="ru-RU" sz="1300" b="1" kern="0" spc="-1" dirty="0" smtClean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1300" b="1" kern="0" spc="-1" dirty="0"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829361">
              <a:defRPr/>
            </a:pPr>
            <a:r>
              <a:rPr lang="ru-RU" sz="1300" b="1" kern="0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Тюмень, </a:t>
            </a:r>
            <a:r>
              <a:rPr lang="ru-RU" sz="1300" b="1" kern="0" spc="-1" dirty="0" smtClean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endParaRPr lang="ru-RU" sz="1300" b="1" kern="0" spc="-1" dirty="0"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ustomShape 6"/>
          <p:cNvSpPr/>
          <p:nvPr/>
        </p:nvSpPr>
        <p:spPr>
          <a:xfrm>
            <a:off x="9614801" y="5783508"/>
            <a:ext cx="1921913" cy="455400"/>
          </a:xfrm>
          <a:prstGeom prst="rect">
            <a:avLst/>
          </a:prstGeom>
          <a:noFill/>
          <a:ln w="9360">
            <a:noFill/>
          </a:ln>
          <a:effectLst/>
        </p:spPr>
        <p:txBody>
          <a:bodyPr lIns="81629" tIns="40815" rIns="81629" bIns="40815"/>
          <a:lstStyle/>
          <a:p>
            <a:pPr defTabSz="829361">
              <a:defRPr/>
            </a:pPr>
            <a:r>
              <a:rPr lang="ru-RU" sz="1300" b="1" kern="0" spc="-1" dirty="0" smtClean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Черемнова Валентина Андреевна</a:t>
            </a:r>
            <a:endParaRPr lang="ru-RU" sz="1300" b="1" kern="0" spc="-1" dirty="0"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243201" y="613331"/>
            <a:ext cx="926088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Скругленный прямоугольник 17"/>
          <p:cNvSpPr/>
          <p:nvPr/>
        </p:nvSpPr>
        <p:spPr>
          <a:xfrm>
            <a:off x="1966998" y="798114"/>
            <a:ext cx="9186275" cy="1326151"/>
          </a:xfrm>
          <a:prstGeom prst="roundRect">
            <a:avLst/>
          </a:prstGeom>
          <a:solidFill>
            <a:srgbClr val="DFF6F7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90000"/>
              </a:lnSpc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Объект: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развития творческих способностей младших школьников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внеурочной деятельности.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971482" y="2253268"/>
            <a:ext cx="9306591" cy="155485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Предмет: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искусство бумагопластики , как средство развития творческих способностей младших школьников во внеурочной деятельности</a:t>
            </a:r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966998" y="4037170"/>
            <a:ext cx="9380112" cy="152854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теоретическое обоснование, разработка  и апробирование комплекса занятий по бумагопластике во внеурочной деятельности, направленного на развитие творческих способностей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младших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школьников</a:t>
            </a:r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2" descr="C:\Users\Димася\Pictures\Инфографика – dashed заметки_files\thumbnail_15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715" y="962215"/>
            <a:ext cx="1905000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https://3.bp.blogspot.com/-6elOHpQR6CA/TuPrXG2FwmI/AAAAAAAAHYg/i7T5TbUD92g/s1600/financial_data_zoom_in_magnify_1600_cl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431" y="2741021"/>
            <a:ext cx="1794431" cy="1233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reklama_analitic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82" y="4258573"/>
            <a:ext cx="1770916" cy="1652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687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7222" y="6213254"/>
            <a:ext cx="1057557" cy="467471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0" y="617517"/>
            <a:ext cx="12192000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1"/>
          <p:cNvSpPr txBox="1">
            <a:spLocks/>
          </p:cNvSpPr>
          <p:nvPr/>
        </p:nvSpPr>
        <p:spPr>
          <a:xfrm>
            <a:off x="301124" y="131506"/>
            <a:ext cx="7325803" cy="2328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Гипотеза исследования 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27753" y="5586385"/>
            <a:ext cx="51972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творческих способностей у младших школьников посредством бумагопластики во внеурочной деятельности </a:t>
            </a:r>
            <a:endParaRPr lang="ru-RU" sz="1200" b="1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ustomShape 6"/>
          <p:cNvSpPr/>
          <p:nvPr/>
        </p:nvSpPr>
        <p:spPr>
          <a:xfrm>
            <a:off x="520647" y="5666623"/>
            <a:ext cx="1921913" cy="455400"/>
          </a:xfrm>
          <a:prstGeom prst="rect">
            <a:avLst/>
          </a:prstGeom>
          <a:noFill/>
          <a:ln w="9360">
            <a:noFill/>
          </a:ln>
          <a:effectLst/>
        </p:spPr>
        <p:txBody>
          <a:bodyPr lIns="81629" tIns="40815" rIns="81629" bIns="40815"/>
          <a:lstStyle/>
          <a:p>
            <a:pPr defTabSz="829361">
              <a:defRPr/>
            </a:pPr>
            <a:r>
              <a:rPr lang="ru-RU" sz="1300" b="1" kern="0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 </a:t>
            </a:r>
            <a:r>
              <a:rPr lang="ru-RU" sz="1300" b="1" kern="0" spc="-1" dirty="0" smtClean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1300" b="1" kern="0" spc="-1" dirty="0"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829361">
              <a:defRPr/>
            </a:pPr>
            <a:r>
              <a:rPr lang="ru-RU" sz="1300" b="1" kern="0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Тюмень, </a:t>
            </a:r>
            <a:r>
              <a:rPr lang="ru-RU" sz="1300" b="1" kern="0" spc="-1" dirty="0" smtClean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endParaRPr lang="ru-RU" sz="1300" b="1" kern="0" spc="-1" dirty="0"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ustomShape 6"/>
          <p:cNvSpPr/>
          <p:nvPr/>
        </p:nvSpPr>
        <p:spPr>
          <a:xfrm>
            <a:off x="9070677" y="5642085"/>
            <a:ext cx="1921913" cy="455400"/>
          </a:xfrm>
          <a:prstGeom prst="rect">
            <a:avLst/>
          </a:prstGeom>
          <a:noFill/>
          <a:ln w="9360">
            <a:noFill/>
          </a:ln>
          <a:effectLst/>
        </p:spPr>
        <p:txBody>
          <a:bodyPr lIns="81629" tIns="40815" rIns="81629" bIns="40815"/>
          <a:lstStyle/>
          <a:p>
            <a:pPr defTabSz="829361">
              <a:defRPr/>
            </a:pPr>
            <a:r>
              <a:rPr lang="ru-RU" sz="1300" b="1" kern="0" spc="-1" dirty="0" smtClean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Черемнова Валентина Андреевна</a:t>
            </a:r>
            <a:endParaRPr lang="ru-RU" sz="1300" b="1" kern="0" spc="-1" dirty="0"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55342" y="958641"/>
            <a:ext cx="10172700" cy="108654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творческих способностей у младших школьников во внеурочной деятельности будет успешным, если: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30950" y="2705631"/>
            <a:ext cx="10172700" cy="239994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применить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 разработанный комплекс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занятий, который включает в себя,  такие техники бумагопластики, как 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мозаичная аппликация, аппликация из мятой бумаги, .аппликация в технике торцевание, квиллинг, оригами, бумажная флористика, модульное оригами, скрапбукинг.</a:t>
            </a:r>
          </a:p>
        </p:txBody>
      </p:sp>
      <p:sp>
        <p:nvSpPr>
          <p:cNvPr id="9" name="Выгнутая вправо стрелка 8"/>
          <p:cNvSpPr/>
          <p:nvPr/>
        </p:nvSpPr>
        <p:spPr>
          <a:xfrm>
            <a:off x="9523291" y="1939995"/>
            <a:ext cx="1901066" cy="130853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05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7222" y="6213254"/>
            <a:ext cx="1057557" cy="467471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0" y="617517"/>
            <a:ext cx="12192000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1"/>
          <p:cNvSpPr txBox="1">
            <a:spLocks/>
          </p:cNvSpPr>
          <p:nvPr/>
        </p:nvSpPr>
        <p:spPr>
          <a:xfrm>
            <a:off x="301124" y="131506"/>
            <a:ext cx="7325803" cy="2328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Теоретико-методологическая база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27753" y="5586385"/>
            <a:ext cx="51972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творческих способностей у младших школьников посредством бумагопластики во внеурочной деятельности </a:t>
            </a:r>
            <a:endParaRPr lang="ru-RU" sz="1200" b="1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ustomShape 6"/>
          <p:cNvSpPr/>
          <p:nvPr/>
        </p:nvSpPr>
        <p:spPr>
          <a:xfrm>
            <a:off x="520647" y="5666623"/>
            <a:ext cx="1921913" cy="455400"/>
          </a:xfrm>
          <a:prstGeom prst="rect">
            <a:avLst/>
          </a:prstGeom>
          <a:noFill/>
          <a:ln w="9360">
            <a:noFill/>
          </a:ln>
          <a:effectLst/>
        </p:spPr>
        <p:txBody>
          <a:bodyPr lIns="81629" tIns="40815" rIns="81629" bIns="40815"/>
          <a:lstStyle/>
          <a:p>
            <a:pPr defTabSz="829361">
              <a:defRPr/>
            </a:pPr>
            <a:r>
              <a:rPr lang="ru-RU" sz="1300" b="1" kern="0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 </a:t>
            </a:r>
            <a:r>
              <a:rPr lang="ru-RU" sz="1300" b="1" kern="0" spc="-1" dirty="0" smtClean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1300" b="1" kern="0" spc="-1" dirty="0"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829361">
              <a:defRPr/>
            </a:pPr>
            <a:r>
              <a:rPr lang="ru-RU" sz="1300" b="1" kern="0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Тюмень, </a:t>
            </a:r>
            <a:r>
              <a:rPr lang="ru-RU" sz="1300" b="1" kern="0" spc="-1" dirty="0" smtClean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endParaRPr lang="ru-RU" sz="1300" b="1" kern="0" spc="-1" dirty="0"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ustomShape 6"/>
          <p:cNvSpPr/>
          <p:nvPr/>
        </p:nvSpPr>
        <p:spPr>
          <a:xfrm>
            <a:off x="9070677" y="5642085"/>
            <a:ext cx="1921913" cy="455400"/>
          </a:xfrm>
          <a:prstGeom prst="rect">
            <a:avLst/>
          </a:prstGeom>
          <a:noFill/>
          <a:ln w="9360">
            <a:noFill/>
          </a:ln>
          <a:effectLst/>
        </p:spPr>
        <p:txBody>
          <a:bodyPr lIns="81629" tIns="40815" rIns="81629" bIns="40815"/>
          <a:lstStyle/>
          <a:p>
            <a:pPr defTabSz="829361">
              <a:defRPr/>
            </a:pPr>
            <a:r>
              <a:rPr lang="ru-RU" sz="1300" b="1" kern="0" spc="-1" dirty="0" smtClean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Черемнова Валентина Андреевна</a:t>
            </a:r>
            <a:endParaRPr lang="ru-RU" sz="1300" b="1" kern="0" spc="-1" dirty="0"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034716" y="1485900"/>
            <a:ext cx="9196495" cy="313508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dirty="0"/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Концепция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творческого развития (Л.С. Выготский);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Принцип креативности (Э.П. Торренс); 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Принцип творческих качеств (Р.С. Немов);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Теория творчества и творческой личности (Д.Б.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Эльконин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85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7222" y="6213254"/>
            <a:ext cx="1057557" cy="467471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0" y="617517"/>
            <a:ext cx="12192000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1"/>
          <p:cNvSpPr txBox="1">
            <a:spLocks/>
          </p:cNvSpPr>
          <p:nvPr/>
        </p:nvSpPr>
        <p:spPr>
          <a:xfrm>
            <a:off x="301124" y="131506"/>
            <a:ext cx="9349062" cy="2328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Базовые теоретические положения исследования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27753" y="5586385"/>
            <a:ext cx="51972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творческих способностей у младших школьников посредством бумагопластики во внеурочной деятельности </a:t>
            </a:r>
            <a:endParaRPr lang="ru-RU" sz="1200" b="1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ustomShape 6"/>
          <p:cNvSpPr/>
          <p:nvPr/>
        </p:nvSpPr>
        <p:spPr>
          <a:xfrm>
            <a:off x="520647" y="5666623"/>
            <a:ext cx="1921913" cy="455400"/>
          </a:xfrm>
          <a:prstGeom prst="rect">
            <a:avLst/>
          </a:prstGeom>
          <a:noFill/>
          <a:ln w="9360">
            <a:noFill/>
          </a:ln>
          <a:effectLst/>
        </p:spPr>
        <p:txBody>
          <a:bodyPr lIns="81629" tIns="40815" rIns="81629" bIns="40815"/>
          <a:lstStyle/>
          <a:p>
            <a:pPr defTabSz="829361">
              <a:defRPr/>
            </a:pPr>
            <a:r>
              <a:rPr lang="ru-RU" sz="1300" b="1" kern="0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 </a:t>
            </a:r>
            <a:r>
              <a:rPr lang="ru-RU" sz="1300" b="1" kern="0" spc="-1" dirty="0" smtClean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1300" b="1" kern="0" spc="-1" dirty="0"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829361">
              <a:defRPr/>
            </a:pPr>
            <a:r>
              <a:rPr lang="ru-RU" sz="1300" b="1" kern="0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Тюмень, </a:t>
            </a:r>
            <a:r>
              <a:rPr lang="ru-RU" sz="1300" b="1" kern="0" spc="-1" dirty="0" smtClean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endParaRPr lang="ru-RU" sz="1300" b="1" kern="0" spc="-1" dirty="0"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ustomShape 6"/>
          <p:cNvSpPr/>
          <p:nvPr/>
        </p:nvSpPr>
        <p:spPr>
          <a:xfrm>
            <a:off x="9070677" y="5642085"/>
            <a:ext cx="1921913" cy="455400"/>
          </a:xfrm>
          <a:prstGeom prst="rect">
            <a:avLst/>
          </a:prstGeom>
          <a:noFill/>
          <a:ln w="9360">
            <a:noFill/>
          </a:ln>
          <a:effectLst/>
        </p:spPr>
        <p:txBody>
          <a:bodyPr lIns="81629" tIns="40815" rIns="81629" bIns="40815"/>
          <a:lstStyle/>
          <a:p>
            <a:pPr defTabSz="829361">
              <a:defRPr/>
            </a:pPr>
            <a:r>
              <a:rPr lang="ru-RU" sz="1300" b="1" kern="0" spc="-1" dirty="0" smtClean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Черемнова Валентина Андреевна</a:t>
            </a:r>
            <a:endParaRPr lang="ru-RU" sz="1300" b="1" kern="0" spc="-1" dirty="0"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48457" y="2815390"/>
            <a:ext cx="10471944" cy="98659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Бумагопластика- это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искусство художественного моделирования из бумаги объемных композиций на плоскости создания на основе моделей трехмерных бумажных фигур (Е.А. Шилкова)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24394" y="895109"/>
            <a:ext cx="10471943" cy="184427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Творческие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процесс индивидуальных особенностей человека, который проявляется в творческой деятельности с помощью стремления и эмоциональном отношении к творчеству, умении владеть выразительными средствами для создания своей работы, применении самостоятельности, воображения и упорства при создании чего-либо нового, в творческой деятельности. (Л.С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Выготский)  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85011" y="3922296"/>
            <a:ext cx="10607579" cy="152502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Внеурочная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образовательная деятельность, осуществляемая в формах, отличающихся от урочной системы, и направленная на достижение планируемых результатов освоения основной образовательной программы. Кружки, соревнования, исследования, художественные студии, спортивные клубы и секции, юношеские организации (ФГОС НОО)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39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7222" y="6213254"/>
            <a:ext cx="1057557" cy="467471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0" y="617517"/>
            <a:ext cx="12192000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1"/>
          <p:cNvSpPr txBox="1">
            <a:spLocks/>
          </p:cNvSpPr>
          <p:nvPr/>
        </p:nvSpPr>
        <p:spPr>
          <a:xfrm>
            <a:off x="301124" y="131506"/>
            <a:ext cx="7325803" cy="2328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Базовые теоретические положения исследования</a:t>
            </a:r>
            <a:endParaRPr lang="ru-RU" sz="20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27753" y="5586385"/>
            <a:ext cx="51972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творческих способностей у младших школьников посредством бумагопластики во внеурочной деятельности </a:t>
            </a:r>
            <a:endParaRPr lang="ru-RU" sz="1200" b="1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ustomShape 6"/>
          <p:cNvSpPr/>
          <p:nvPr/>
        </p:nvSpPr>
        <p:spPr>
          <a:xfrm>
            <a:off x="520647" y="5666623"/>
            <a:ext cx="1921913" cy="455400"/>
          </a:xfrm>
          <a:prstGeom prst="rect">
            <a:avLst/>
          </a:prstGeom>
          <a:noFill/>
          <a:ln w="9360">
            <a:noFill/>
          </a:ln>
          <a:effectLst/>
        </p:spPr>
        <p:txBody>
          <a:bodyPr lIns="81629" tIns="40815" rIns="81629" bIns="40815"/>
          <a:lstStyle/>
          <a:p>
            <a:pPr defTabSz="829361">
              <a:defRPr/>
            </a:pPr>
            <a:r>
              <a:rPr lang="ru-RU" sz="1300" b="1" kern="0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 </a:t>
            </a:r>
            <a:r>
              <a:rPr lang="ru-RU" sz="1300" b="1" kern="0" spc="-1" dirty="0" smtClean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1300" b="1" kern="0" spc="-1" dirty="0"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829361">
              <a:defRPr/>
            </a:pPr>
            <a:r>
              <a:rPr lang="ru-RU" sz="1300" b="1" kern="0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Тюмень, </a:t>
            </a:r>
            <a:r>
              <a:rPr lang="ru-RU" sz="1300" b="1" kern="0" spc="-1" dirty="0" smtClean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endParaRPr lang="ru-RU" sz="1300" b="1" kern="0" spc="-1" dirty="0"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ustomShape 6"/>
          <p:cNvSpPr/>
          <p:nvPr/>
        </p:nvSpPr>
        <p:spPr>
          <a:xfrm>
            <a:off x="9070677" y="5642085"/>
            <a:ext cx="1921913" cy="455400"/>
          </a:xfrm>
          <a:prstGeom prst="rect">
            <a:avLst/>
          </a:prstGeom>
          <a:noFill/>
          <a:ln w="9360">
            <a:noFill/>
          </a:ln>
          <a:effectLst/>
        </p:spPr>
        <p:txBody>
          <a:bodyPr lIns="81629" tIns="40815" rIns="81629" bIns="40815"/>
          <a:lstStyle/>
          <a:p>
            <a:pPr defTabSz="829361">
              <a:defRPr/>
            </a:pPr>
            <a:r>
              <a:rPr lang="ru-RU" sz="1300" b="1" kern="0" spc="-1" dirty="0" smtClean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Черемнова Валентина Андреевна</a:t>
            </a:r>
            <a:endParaRPr lang="ru-RU" sz="1300" b="1" kern="0" spc="-1" dirty="0"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2"/>
          <p:cNvGrpSpPr>
            <a:grpSpLocks/>
          </p:cNvGrpSpPr>
          <p:nvPr/>
        </p:nvGrpSpPr>
        <p:grpSpPr bwMode="auto">
          <a:xfrm>
            <a:off x="372562" y="753843"/>
            <a:ext cx="11144338" cy="4832886"/>
            <a:chOff x="481" y="4791"/>
            <a:chExt cx="11900" cy="5968"/>
          </a:xfrm>
        </p:grpSpPr>
        <p:sp>
          <p:nvSpPr>
            <p:cNvPr id="10" name="Rectangle 3"/>
            <p:cNvSpPr>
              <a:spLocks noChangeArrowheads="1"/>
            </p:cNvSpPr>
            <p:nvPr/>
          </p:nvSpPr>
          <p:spPr bwMode="auto">
            <a:xfrm>
              <a:off x="481" y="8256"/>
              <a:ext cx="3503" cy="183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ts val="1141"/>
                </a:spcAft>
              </a:pPr>
              <a:endParaRPr lang="ru-RU" sz="1800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ctangle 4"/>
            <p:cNvSpPr>
              <a:spLocks noChangeArrowheads="1"/>
            </p:cNvSpPr>
            <p:nvPr/>
          </p:nvSpPr>
          <p:spPr bwMode="auto">
            <a:xfrm>
              <a:off x="4350" y="8616"/>
              <a:ext cx="3336" cy="14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ts val="1141"/>
                </a:spcAft>
              </a:pPr>
              <a:endParaRPr lang="ru-RU" sz="1800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Rectangle 5"/>
            <p:cNvSpPr>
              <a:spLocks noChangeArrowheads="1"/>
            </p:cNvSpPr>
            <p:nvPr/>
          </p:nvSpPr>
          <p:spPr bwMode="auto">
            <a:xfrm>
              <a:off x="8352" y="8256"/>
              <a:ext cx="4029" cy="250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ts val="1141"/>
                </a:spcAft>
              </a:pPr>
              <a:r>
                <a:rPr lang="ru-RU" sz="1800" dirty="0" smtClean="0">
                  <a:latin typeface="Times New Roman" pitchFamily="18" charset="0"/>
                  <a:cs typeface="Arial" pitchFamily="34" charset="0"/>
                </a:rPr>
                <a:t>.</a:t>
              </a:r>
              <a:endParaRPr lang="ru-RU" sz="1800" dirty="0" smtClean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4" name="Group 6"/>
            <p:cNvGrpSpPr>
              <a:grpSpLocks/>
            </p:cNvGrpSpPr>
            <p:nvPr/>
          </p:nvGrpSpPr>
          <p:grpSpPr bwMode="auto">
            <a:xfrm>
              <a:off x="754" y="4791"/>
              <a:ext cx="10107" cy="3433"/>
              <a:chOff x="754" y="4791"/>
              <a:chExt cx="10107" cy="3433"/>
            </a:xfrm>
          </p:grpSpPr>
          <p:sp>
            <p:nvSpPr>
              <p:cNvPr id="17" name="Oval 7"/>
              <p:cNvSpPr>
                <a:spLocks noChangeArrowheads="1"/>
              </p:cNvSpPr>
              <p:nvPr/>
            </p:nvSpPr>
            <p:spPr bwMode="auto">
              <a:xfrm>
                <a:off x="3805" y="4791"/>
                <a:ext cx="4668" cy="1785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ts val="1141"/>
                  </a:spcAft>
                </a:pPr>
                <a:endParaRPr lang="ru-RU" sz="3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" name="Rectangle 8"/>
              <p:cNvSpPr>
                <a:spLocks noChangeArrowheads="1"/>
              </p:cNvSpPr>
              <p:nvPr/>
            </p:nvSpPr>
            <p:spPr bwMode="auto">
              <a:xfrm>
                <a:off x="754" y="6816"/>
                <a:ext cx="3230" cy="868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headEnd/>
                <a:tailEnd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</a:pPr>
                <a:r>
                  <a:rPr kumimoji="0" lang="ru-RU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Личностно – креативный  </a:t>
                </a:r>
              </a:p>
              <a:p>
                <a:pPr algn="ctr" fontAlgn="base">
                  <a:spcBef>
                    <a:spcPct val="0"/>
                  </a:spcBef>
                </a:pPr>
                <a:r>
                  <a:rPr kumimoji="0" lang="ru-RU" sz="1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( </a:t>
                </a:r>
                <a:r>
                  <a:rPr kumimoji="0" lang="ru-RU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Э.П. Торренс.)</a:t>
                </a:r>
                <a:endPara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" name="Rectangle 9"/>
              <p:cNvSpPr>
                <a:spLocks noChangeArrowheads="1"/>
              </p:cNvSpPr>
              <p:nvPr/>
            </p:nvSpPr>
            <p:spPr bwMode="auto">
              <a:xfrm>
                <a:off x="8317" y="6857"/>
                <a:ext cx="2544" cy="108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headEnd/>
                <a:tailEnd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ts val="1141"/>
                  </a:spcAft>
                </a:pPr>
                <a:endPara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" name="Rectangle 10"/>
              <p:cNvSpPr>
                <a:spLocks noChangeArrowheads="1"/>
              </p:cNvSpPr>
              <p:nvPr/>
            </p:nvSpPr>
            <p:spPr bwMode="auto">
              <a:xfrm>
                <a:off x="4974" y="7144"/>
                <a:ext cx="2544" cy="108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>
                    <a:lumMod val="20000"/>
                    <a:lumOff val="80000"/>
                  </a:schemeClr>
                </a:solidFill>
                <a:headEnd/>
                <a:tailEnd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ts val="1141"/>
                  </a:spcAft>
                </a:pPr>
                <a:r>
                  <a:rPr lang="ru-RU" b="1" dirty="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rPr>
                  <a:t>Дивергентный </a:t>
                </a:r>
                <a:endParaRPr lang="ru-RU" b="1" dirty="0" smtClean="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ts val="1141"/>
                  </a:spcAft>
                </a:pPr>
                <a:r>
                  <a:rPr lang="ru-RU" b="1" dirty="0" smtClean="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rPr>
                  <a:t>(Р.С. Немов.) </a:t>
                </a:r>
                <a:endPara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21" name="AutoShape 11"/>
              <p:cNvCxnSpPr>
                <a:cxnSpLocks noChangeShapeType="1"/>
              </p:cNvCxnSpPr>
              <p:nvPr/>
            </p:nvCxnSpPr>
            <p:spPr bwMode="auto">
              <a:xfrm flipH="1">
                <a:off x="2928" y="6576"/>
                <a:ext cx="3240" cy="24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2" name="AutoShape 12"/>
              <p:cNvCxnSpPr>
                <a:cxnSpLocks noChangeShapeType="1"/>
              </p:cNvCxnSpPr>
              <p:nvPr/>
            </p:nvCxnSpPr>
            <p:spPr bwMode="auto">
              <a:xfrm>
                <a:off x="6168" y="6576"/>
                <a:ext cx="0" cy="60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3" name="AutoShape 13"/>
              <p:cNvCxnSpPr>
                <a:cxnSpLocks noChangeShapeType="1"/>
              </p:cNvCxnSpPr>
              <p:nvPr/>
            </p:nvCxnSpPr>
            <p:spPr bwMode="auto">
              <a:xfrm>
                <a:off x="6168" y="6576"/>
                <a:ext cx="3432" cy="24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</p:grpSp>
        <p:cxnSp>
          <p:nvCxnSpPr>
            <p:cNvPr id="15" name="AutoShape 15"/>
            <p:cNvCxnSpPr>
              <a:cxnSpLocks noChangeShapeType="1"/>
            </p:cNvCxnSpPr>
            <p:nvPr/>
          </p:nvCxnSpPr>
          <p:spPr bwMode="auto">
            <a:xfrm>
              <a:off x="6168" y="8256"/>
              <a:ext cx="0" cy="36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6" name="AutoShape 16"/>
            <p:cNvCxnSpPr>
              <a:cxnSpLocks noChangeShapeType="1"/>
            </p:cNvCxnSpPr>
            <p:nvPr/>
          </p:nvCxnSpPr>
          <p:spPr bwMode="auto">
            <a:xfrm>
              <a:off x="9720" y="7896"/>
              <a:ext cx="0" cy="36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</p:grpSp>
      <p:sp>
        <p:nvSpPr>
          <p:cNvPr id="3" name="Прямоугольник 2"/>
          <p:cNvSpPr/>
          <p:nvPr/>
        </p:nvSpPr>
        <p:spPr>
          <a:xfrm>
            <a:off x="4039039" y="1149520"/>
            <a:ext cx="31241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Компоненты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творческих способностей 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16105" y="3637232"/>
            <a:ext cx="328962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ворческий потенциал; Воображение;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Критичность;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 новых решений;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Независимость.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018547" y="3832058"/>
            <a:ext cx="32966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Творческое мышление;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Находчивость;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Оригинальность;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Интеллектуальная активность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877754" y="2541016"/>
            <a:ext cx="21359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Деятельностный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(Д.Б.Эльконин.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7787289" y="3555061"/>
            <a:ext cx="37733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самостоятельность;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способов творческой деятельности;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ачество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выполняемых действий;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ибкий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 стратегии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поведения.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AutoShape 15"/>
          <p:cNvCxnSpPr>
            <a:cxnSpLocks noChangeShapeType="1"/>
          </p:cNvCxnSpPr>
          <p:nvPr/>
        </p:nvCxnSpPr>
        <p:spPr bwMode="auto">
          <a:xfrm>
            <a:off x="2099659" y="3187347"/>
            <a:ext cx="0" cy="29152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208519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7222" y="6213254"/>
            <a:ext cx="1057557" cy="467471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0" y="617517"/>
            <a:ext cx="12192000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1"/>
          <p:cNvSpPr txBox="1">
            <a:spLocks/>
          </p:cNvSpPr>
          <p:nvPr/>
        </p:nvSpPr>
        <p:spPr>
          <a:xfrm>
            <a:off x="301124" y="131506"/>
            <a:ext cx="7325803" cy="2328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База исследования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27753" y="5586385"/>
            <a:ext cx="51972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творческих способностей у младших школьников посредством бумагопластики во внеурочной деятельности </a:t>
            </a:r>
            <a:endParaRPr lang="ru-RU" sz="1200" b="1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ustomShape 6"/>
          <p:cNvSpPr/>
          <p:nvPr/>
        </p:nvSpPr>
        <p:spPr>
          <a:xfrm>
            <a:off x="520647" y="5666623"/>
            <a:ext cx="1921913" cy="455400"/>
          </a:xfrm>
          <a:prstGeom prst="rect">
            <a:avLst/>
          </a:prstGeom>
          <a:noFill/>
          <a:ln w="9360">
            <a:noFill/>
          </a:ln>
          <a:effectLst/>
        </p:spPr>
        <p:txBody>
          <a:bodyPr lIns="81629" tIns="40815" rIns="81629" bIns="40815"/>
          <a:lstStyle/>
          <a:p>
            <a:pPr defTabSz="829361">
              <a:defRPr/>
            </a:pPr>
            <a:r>
              <a:rPr lang="ru-RU" sz="1300" b="1" kern="0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 9</a:t>
            </a:r>
          </a:p>
          <a:p>
            <a:pPr defTabSz="829361">
              <a:defRPr/>
            </a:pPr>
            <a:r>
              <a:rPr lang="ru-RU" sz="1300" b="1" kern="0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Тюмень, </a:t>
            </a:r>
            <a:r>
              <a:rPr lang="ru-RU" sz="1300" b="1" kern="0" spc="-1" dirty="0" smtClean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endParaRPr lang="ru-RU" sz="1300" b="1" kern="0" spc="-1" dirty="0"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ustomShape 6"/>
          <p:cNvSpPr/>
          <p:nvPr/>
        </p:nvSpPr>
        <p:spPr>
          <a:xfrm>
            <a:off x="9070677" y="5642085"/>
            <a:ext cx="1921913" cy="455400"/>
          </a:xfrm>
          <a:prstGeom prst="rect">
            <a:avLst/>
          </a:prstGeom>
          <a:noFill/>
          <a:ln w="9360">
            <a:noFill/>
          </a:ln>
          <a:effectLst/>
        </p:spPr>
        <p:txBody>
          <a:bodyPr lIns="81629" tIns="40815" rIns="81629" bIns="40815"/>
          <a:lstStyle/>
          <a:p>
            <a:pPr defTabSz="829361">
              <a:defRPr/>
            </a:pPr>
            <a:r>
              <a:rPr lang="ru-RU" sz="1300" b="1" kern="0" spc="-1" dirty="0" smtClean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Черемнова Валентина Андреевна</a:t>
            </a:r>
            <a:endParaRPr lang="ru-RU" sz="1300" b="1" kern="0" spc="-1" dirty="0"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52737" y="3557681"/>
            <a:ext cx="7747261" cy="83098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4" tIns="45712" rIns="91424" bIns="45712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Количество учащихся, принимавших участие в исследовании: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2024238"/>
              </p:ext>
            </p:extLst>
          </p:nvPr>
        </p:nvGraphicFramePr>
        <p:xfrm>
          <a:off x="1287150" y="4499972"/>
          <a:ext cx="9242652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213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213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Экспериментальный класс 2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«А»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Контрольный класс 2 «Б»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20647" y="1284904"/>
            <a:ext cx="53057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бщеобразовательное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чреждение гимназия имени Ф.К. Салманова,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Сургут, Тюменская обл..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4" name="Picture 4" descr="https://avatars.mds.yandex.net/get-altay/1886165/2a0000016e607ebd96f918763780decbd454/XX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78317" y="770021"/>
            <a:ext cx="4307304" cy="23822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500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931</TotalTime>
  <Words>1933</Words>
  <Application>Microsoft Office PowerPoint</Application>
  <PresentationFormat>Широкоэкранный</PresentationFormat>
  <Paragraphs>272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Для подтверждения гипотезы необходимо провести сравнение по критерию Манна - Уитни и критерию Ф. Вилкоксона. Рис. 1. Критерий Манна-Уитни 2 «А» класса (экспериментальная группа) и 2 «Б» класса (контрольная группа) до проведения экспериментальной деятельности по развитию творческих способностей у младших школьников. Рис. 2 . Критерий Манна – Уитни 2 «А» класса (экспериментальная группа) и 2 «Б» класс (контрольная группа) после проведения экспериментальной деятельности по развитию творческих способностей младших школьников </vt:lpstr>
      <vt:lpstr>Рис. 3. Критерий Фрэнка Вилкоксона 2 «Б» класс (контрольная группа) до и после проведения экспериментальной деятельности по развитию творческих способностей у младших школьников. . Рис. 4. Критерий Фрэнка Вилкоксона 2 «А» класс (экспериментальная группа) до и после проведения экспериментальной деятельности по развитию творческих способностей у младших школьников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Мищенко Олег Юрьевич</dc:creator>
  <cp:lastModifiedBy>User</cp:lastModifiedBy>
  <cp:revision>126</cp:revision>
  <dcterms:created xsi:type="dcterms:W3CDTF">2021-01-25T10:59:14Z</dcterms:created>
  <dcterms:modified xsi:type="dcterms:W3CDTF">2023-04-26T11:04:49Z</dcterms:modified>
</cp:coreProperties>
</file>