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47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17B10-6274-44BE-8630-7E8C154F6585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757BD-C0C8-44DC-8B28-1E83B1B9A8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1FA23-D09B-4969-B80F-0614FA7417D3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E2E6-CD92-4B03-9601-FA67B627A4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C:\Users\Lena\Videos\&#1082;&#1086;&#1089;&#1084;&#1086;&#1089;\Belka%20and%20Strelka%20in%20space%20(&#1041;&#1077;&#1083;&#1082;&#1072;%20&#1080;%20&#1057;&#1090;&#1088;&#1077;&#1083;&#1082;&#1072;%20&#1074;%20&#1082;&#1086;&#1089;&#1084;&#1086;&#1089;)%20(online-video-cutter.com)%20(1)%20(online-video-cutter.com).mp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ena\Videos\&#1082;&#1086;&#1089;&#1084;&#1086;&#1089;\1%20&#1087;&#1086;&#1083;&#1105;&#1090;.mp4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ena\Videos\4%20&#1086;&#1082;&#1090;&#1103;&#1073;&#1088;&#1103;%201957%20&#1075;&#1086;&#1076;&#1072;%20&#1073;&#1099;&#1083;%20&#1079;&#1072;&#1087;&#1091;&#1097;&#1077;&#1085;%20&#1087;&#1077;&#1088;&#1074;&#1099;&#1081;%20&#1080;&#1089;&#1082;&#1091;&#1089;&#1089;&#1090;&#1074;&#1077;&#1085;&#1085;&#1099;&#1081;%20&#1089;&#1087;&#1091;&#1090;&#1085;&#1080;&#1082;%20&#1047;&#1077;&#1084;&#1083;&#1080;.mp4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340768"/>
            <a:ext cx="63607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12 апреля – </a:t>
            </a:r>
          </a:p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День космонавтики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 descr="148062363_FP_SS__1_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81200"/>
            <a:ext cx="4876800" cy="4876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3717032"/>
            <a:ext cx="733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Отправляемся в космос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Первоначально в космос отправляли лишь животных. Белка и Стрелка — собаки-космонавты, совершившие первый орбитальный космический полёт на корабле «Спутник - 5» 19 августа 1960 года. Полёт продолжался более 25 часов. За это время корабль совершил 17 полных витков вокруг Земли. Белка и успешно вернулись на Землю.</a:t>
            </a:r>
          </a:p>
          <a:p>
            <a:endParaRPr lang="ru-RU" dirty="0"/>
          </a:p>
        </p:txBody>
      </p:sp>
      <p:sp>
        <p:nvSpPr>
          <p:cNvPr id="34818" name="AutoShape 2" descr="https://www.bethowen.ru/upload/iblock/9d5/9d5cf2134a76ee4089e7bb08211396a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9d5cf2134a76ee4089e7bb08211396a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348880"/>
            <a:ext cx="5832648" cy="38459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74846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12 апреля 1961 года произошло событие мирового масштаба:</a:t>
            </a:r>
          </a:p>
          <a:p>
            <a:pPr algn="ctr"/>
            <a:r>
              <a:rPr lang="ru-RU" b="1" dirty="0" smtClean="0"/>
              <a:t> в </a:t>
            </a:r>
            <a:r>
              <a:rPr lang="ru-RU" sz="2000" b="1" i="1" dirty="0" smtClean="0">
                <a:solidFill>
                  <a:srgbClr val="FFFF00"/>
                </a:solidFill>
              </a:rPr>
              <a:t>9:07 по московскому времени </a:t>
            </a:r>
            <a:r>
              <a:rPr lang="ru-RU" b="1" dirty="0" smtClean="0"/>
              <a:t>с космодрома Байконур стартовала</a:t>
            </a:r>
          </a:p>
          <a:p>
            <a:pPr algn="ctr"/>
            <a:r>
              <a:rPr lang="ru-RU" b="1" dirty="0" smtClean="0"/>
              <a:t> ракета-носитель «Восток», которая впервые в истории доставила в космос корабль с человеком на борту</a:t>
            </a:r>
            <a:r>
              <a:rPr lang="ru-RU" dirty="0" smtClean="0"/>
              <a:t> </a:t>
            </a:r>
            <a:r>
              <a:rPr lang="ru-RU" b="1" dirty="0" smtClean="0"/>
              <a:t>которого находился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первый космонавт планеты Юрий Гагарин. </a:t>
            </a:r>
          </a:p>
          <a:p>
            <a:r>
              <a:rPr lang="ru-RU" b="1" dirty="0" smtClean="0"/>
              <a:t>Полет длился 1 час и 48 минут. Гагарин проводил эксперименты, вел бортовой дневник, докладывал на Землю в мельчайших подробностях  все, что происходило. </a:t>
            </a:r>
          </a:p>
        </p:txBody>
      </p:sp>
      <p:pic>
        <p:nvPicPr>
          <p:cNvPr id="3" name="Рисунок 2" descr="8644b36cbe596aeb1887f17d8fd5e351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2924944"/>
            <a:ext cx="5868144" cy="36675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139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115616" y="548680"/>
            <a:ext cx="3023624" cy="226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DSC09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239074"/>
            <a:ext cx="2903827" cy="2178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9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548680"/>
            <a:ext cx="2736304" cy="3445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DSC091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3068960"/>
            <a:ext cx="2664296" cy="35513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312" y="728472"/>
            <a:ext cx="7199376" cy="5401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170381">
            <a:off x="148205" y="4281205"/>
            <a:ext cx="45079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Путешествие</a:t>
            </a:r>
            <a:endParaRPr lang="ru-RU" sz="6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3068960"/>
            <a:ext cx="6959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endParaRPr lang="ru-RU" sz="7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094467">
            <a:off x="4656493" y="2704762"/>
            <a:ext cx="398133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космос</a:t>
            </a:r>
            <a:endParaRPr lang="ru-RU" sz="8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На планете чудеса: Океаны и леса, Кислород есть в атмосфере, </a:t>
            </a:r>
            <a:endParaRPr lang="ru-RU" dirty="0" smtClean="0"/>
          </a:p>
          <a:p>
            <a:pPr lvl="0"/>
            <a:r>
              <a:rPr lang="ru-RU" dirty="0" smtClean="0"/>
              <a:t>Дышат </a:t>
            </a:r>
            <a:r>
              <a:rPr lang="ru-RU" dirty="0"/>
              <a:t>люди им и звери.</a:t>
            </a:r>
          </a:p>
        </p:txBody>
      </p:sp>
      <p:pic>
        <p:nvPicPr>
          <p:cNvPr id="3" name="Рисунок 2" descr="Earth-spinning-rotating-animation-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548680"/>
            <a:ext cx="1862319" cy="1719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764704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В небе виден желтый </a:t>
            </a:r>
            <a:r>
              <a:rPr lang="ru-RU" dirty="0" smtClean="0"/>
              <a:t>круг</a:t>
            </a:r>
          </a:p>
          <a:p>
            <a:pPr lvl="0"/>
            <a:r>
              <a:rPr lang="ru-RU" dirty="0" smtClean="0"/>
              <a:t> </a:t>
            </a:r>
            <a:r>
              <a:rPr lang="ru-RU" dirty="0"/>
              <a:t>И лучи, как нити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 </a:t>
            </a:r>
            <a:r>
              <a:rPr lang="ru-RU" dirty="0"/>
              <a:t>Вертится Земля вокруг, Словно на магните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солнце гиф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32656"/>
            <a:ext cx="2127450" cy="21328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68144" y="3020759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небе вы не замечали</a:t>
            </a:r>
            <a:r>
              <a:rPr lang="ru-RU" dirty="0" smtClean="0"/>
              <a:t>?</a:t>
            </a:r>
          </a:p>
          <a:p>
            <a:r>
              <a:rPr lang="ru-RU" dirty="0" smtClean="0"/>
              <a:t> </a:t>
            </a:r>
            <a:r>
              <a:rPr lang="ru-RU" dirty="0"/>
              <a:t>Был он буквой «О» вначале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Превратился а букву «С</a:t>
            </a:r>
            <a:r>
              <a:rPr lang="ru-RU" dirty="0" smtClean="0"/>
              <a:t>»,</a:t>
            </a:r>
          </a:p>
          <a:p>
            <a:r>
              <a:rPr lang="ru-RU" dirty="0" smtClean="0"/>
              <a:t> </a:t>
            </a:r>
            <a:r>
              <a:rPr lang="ru-RU" dirty="0"/>
              <a:t>А к утру совсем исчез.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068960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Ночью с Солнцем я меняюсь И на небе зажигаюсь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Сыплю мягкими лучами, Словно серебром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Полной быть могу ночами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А могу — серпом. </a:t>
            </a:r>
          </a:p>
        </p:txBody>
      </p:sp>
      <p:pic>
        <p:nvPicPr>
          <p:cNvPr id="15" name="Рисунок 14" descr="AnimationEclipseOct2704Q24m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1853" y="2852936"/>
            <a:ext cx="2544283" cy="19082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352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космосе сквозь толщу лет </a:t>
            </a:r>
            <a:endParaRPr lang="ru-RU" dirty="0" smtClean="0"/>
          </a:p>
          <a:p>
            <a:r>
              <a:rPr lang="ru-RU" dirty="0" smtClean="0"/>
              <a:t>Ледяной </a:t>
            </a:r>
            <a:r>
              <a:rPr lang="ru-RU" dirty="0"/>
              <a:t>летит объект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Хвост его — полоска света, А зовут объект… </a:t>
            </a:r>
          </a:p>
        </p:txBody>
      </p:sp>
      <p:pic>
        <p:nvPicPr>
          <p:cNvPr id="17" name="Рисунок 16" descr="99px_ru_animacii_23284_padaushaja_kometa_na_nochnom_neb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941168"/>
            <a:ext cx="2957314" cy="166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Там все знаки зодиака- Водолея, девы, рака. </a:t>
            </a:r>
            <a:endParaRPr lang="ru-RU" dirty="0" smtClean="0"/>
          </a:p>
          <a:p>
            <a:r>
              <a:rPr lang="ru-RU" dirty="0" smtClean="0"/>
              <a:t>Светят  ночью, светят днём</a:t>
            </a:r>
            <a:r>
              <a:rPr lang="ru-RU" dirty="0"/>
              <a:t>, Туда смотрит астроном. </a:t>
            </a:r>
          </a:p>
        </p:txBody>
      </p:sp>
      <p:pic>
        <p:nvPicPr>
          <p:cNvPr id="3" name="Рисунок 2" descr="outerspace-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620688"/>
            <a:ext cx="3024336" cy="17011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00192" y="1412776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 какого ковша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пьют, не едят,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только на него глядят? </a:t>
            </a:r>
          </a:p>
        </p:txBody>
      </p:sp>
      <p:pic>
        <p:nvPicPr>
          <p:cNvPr id="6" name="Рисунок 5" descr="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708920"/>
            <a:ext cx="2570842" cy="2008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3140968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Есть специальная труба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В ней Вселенная видна, Видят звезд калейдоскоп Астрономы в … </a:t>
            </a:r>
          </a:p>
        </p:txBody>
      </p:sp>
      <p:pic>
        <p:nvPicPr>
          <p:cNvPr id="8" name="Рисунок 7" descr="NfNa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2420888"/>
            <a:ext cx="1970139" cy="25922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Специальный космический есть аппарат, Сигналы на Землю он шлет всем подряд. Как одинокий таинственный путник, Летит по орбите искусственный </a:t>
            </a:r>
          </a:p>
        </p:txBody>
      </p:sp>
      <p:pic>
        <p:nvPicPr>
          <p:cNvPr id="10" name="Рисунок 9" descr="orig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3333"/>
              </a:clrFrom>
              <a:clrTo>
                <a:srgbClr val="00333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4869160"/>
            <a:ext cx="2880320" cy="167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На корабле воздушном, </a:t>
            </a:r>
            <a:endParaRPr lang="ru-RU" sz="2000" dirty="0" smtClean="0"/>
          </a:p>
          <a:p>
            <a:pPr lvl="0"/>
            <a:r>
              <a:rPr lang="ru-RU" sz="2000" dirty="0" smtClean="0"/>
              <a:t>Космическом</a:t>
            </a:r>
            <a:r>
              <a:rPr lang="ru-RU" sz="2000" dirty="0"/>
              <a:t>, послушном, </a:t>
            </a:r>
            <a:endParaRPr lang="ru-RU" sz="2000" dirty="0" smtClean="0"/>
          </a:p>
          <a:p>
            <a:pPr lvl="0"/>
            <a:r>
              <a:rPr lang="ru-RU" sz="2000" dirty="0" smtClean="0"/>
              <a:t>Мы</a:t>
            </a:r>
            <a:r>
              <a:rPr lang="ru-RU" sz="2000" dirty="0"/>
              <a:t>, обгоняя ветер, Несемся на…</a:t>
            </a:r>
          </a:p>
        </p:txBody>
      </p:sp>
      <p:pic>
        <p:nvPicPr>
          <p:cNvPr id="3" name="Рисунок 2" descr="outerspace-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620688"/>
            <a:ext cx="3089920" cy="2317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3212976"/>
            <a:ext cx="29523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Самый первый в Космосе </a:t>
            </a:r>
            <a:endParaRPr lang="ru-RU" sz="2800" dirty="0" smtClean="0"/>
          </a:p>
          <a:p>
            <a:r>
              <a:rPr lang="ru-RU" sz="2800" dirty="0" smtClean="0"/>
              <a:t>Летел </a:t>
            </a:r>
            <a:r>
              <a:rPr lang="ru-RU" sz="2800" dirty="0"/>
              <a:t>с огромной </a:t>
            </a:r>
            <a:r>
              <a:rPr lang="ru-RU" sz="2800" dirty="0" smtClean="0"/>
              <a:t>скоростью</a:t>
            </a:r>
          </a:p>
          <a:p>
            <a:r>
              <a:rPr lang="ru-RU" sz="2800" dirty="0" smtClean="0"/>
              <a:t>Отважный </a:t>
            </a:r>
            <a:r>
              <a:rPr lang="ru-RU" sz="2800" dirty="0"/>
              <a:t>русский парень </a:t>
            </a:r>
            <a:endParaRPr lang="ru-RU" sz="2800" dirty="0" smtClean="0"/>
          </a:p>
          <a:p>
            <a:r>
              <a:rPr lang="ru-RU" sz="2800" dirty="0" smtClean="0"/>
              <a:t>Наш </a:t>
            </a:r>
            <a:r>
              <a:rPr lang="ru-RU" sz="2800" dirty="0"/>
              <a:t>космонавт </a:t>
            </a:r>
          </a:p>
        </p:txBody>
      </p:sp>
      <p:pic>
        <p:nvPicPr>
          <p:cNvPr id="5" name="Рисунок 4" descr="8644b36cbe596aeb1887f17d8fd5e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356992"/>
            <a:ext cx="483893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95536" y="188640"/>
            <a:ext cx="3168352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700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 незапамятных времен люди смотрели на звездное небо, любовались мерцанием бесчисленных звёзд.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Величие Космоса поражало человека, ему мучительно хотелось раскрыть Тайну происхождения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Космической Вечности.</a:t>
            </a:r>
            <a:r>
              <a:rPr lang="ru-RU" sz="1600" b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 	Древние люди, наблюдая за звездным небом , отмечали на нем выразительные группы звезд – созвездия.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716016" y="3730389"/>
            <a:ext cx="417646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500" dirty="0" smtClean="0"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2000" b="1" dirty="0">
                <a:latin typeface="Georgia" pitchFamily="18" charset="0"/>
                <a:ea typeface="Calibri" pitchFamily="34" charset="0"/>
                <a:cs typeface="Times New Roman" pitchFamily="18" charset="0"/>
              </a:rPr>
              <a:t>помощью созвездий людям легче было ориентироваться во времени и в пространстве, моряки водили по звёздам свои корабли.</a:t>
            </a:r>
          </a:p>
        </p:txBody>
      </p:sp>
      <p:pic>
        <p:nvPicPr>
          <p:cNvPr id="5" name="Рисунок 4" descr="1670625925_32-kartinkin-net-p-vse-sozvezdiya-kartinki-pinterest-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76672"/>
            <a:ext cx="4700522" cy="33843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c02e71ce4b4b9dfddbe768a62554f64f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308788"/>
            <a:ext cx="4067944" cy="22885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 начале XVII века появился </a:t>
            </a:r>
            <a:r>
              <a:rPr lang="ru-RU" b="1" dirty="0"/>
              <a:t>п</a:t>
            </a:r>
            <a:r>
              <a:rPr lang="ru-RU" b="1" dirty="0" smtClean="0"/>
              <a:t>ервый телескоп. </a:t>
            </a:r>
            <a:r>
              <a:rPr lang="ru-RU" b="1" dirty="0"/>
              <a:t>Он был построен в 1609 году итальянским астрономом Галилео Галилеем</a:t>
            </a:r>
            <a:r>
              <a:rPr lang="ru-RU" dirty="0"/>
              <a:t>. </a:t>
            </a:r>
            <a:r>
              <a:rPr lang="ru-RU" b="1" dirty="0"/>
              <a:t>Телескоп имел скромные размеры (длина трубы 1245 мм, диаметр объектива 53 </a:t>
            </a:r>
            <a:r>
              <a:rPr lang="ru-RU" b="1" dirty="0" smtClean="0"/>
              <a:t>мм), и </a:t>
            </a:r>
            <a:r>
              <a:rPr lang="ru-RU" b="1" dirty="0"/>
              <a:t>30-кратное увеличение</a:t>
            </a:r>
          </a:p>
        </p:txBody>
      </p:sp>
      <p:pic>
        <p:nvPicPr>
          <p:cNvPr id="3" name="Рисунок 2" descr="0u21618cd0-6c8916ec-1618cf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336704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168896"/>
            <a:ext cx="475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Всерьез за изучение космоса, взялся в нашей стране глухой учёный  - самоучка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Константин Эдуардович  Циолковский .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Он начал задумываться о теории полёта в безвоздушное пространство.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5081989"/>
            <a:ext cx="38164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Он подготовил рабочие чертежи вариантов “специальных реактивных устройств”,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как для перевозки грузов, так и для транспортировки человека,</a:t>
            </a:r>
          </a:p>
        </p:txBody>
      </p:sp>
      <p:pic>
        <p:nvPicPr>
          <p:cNvPr id="1028" name="Picture 4" descr="https://bloknot.ru/wp-content/uploads/2017/09/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2365642" cy="2378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nvex"/>
            <a:contourClr>
              <a:srgbClr val="C0C0C0"/>
            </a:contourClr>
          </a:sp3d>
        </p:spPr>
      </p:pic>
      <p:pic>
        <p:nvPicPr>
          <p:cNvPr id="1030" name="Picture 6" descr="https://avatars.dzeninfra.ru/get-zen_doc/5233501/pub_61b8f96d4aac0d28c30e147a_61b8fba58d149b62f6be27f0/scale_1200"/>
          <p:cNvPicPr>
            <a:picLocks noChangeAspect="1" noChangeArrowheads="1"/>
          </p:cNvPicPr>
          <p:nvPr/>
        </p:nvPicPr>
        <p:blipFill>
          <a:blip r:embed="rId3" cstate="print"/>
          <a:srcRect l="16544" r="13971"/>
          <a:stretch>
            <a:fillRect/>
          </a:stretch>
        </p:blipFill>
        <p:spPr bwMode="auto">
          <a:xfrm>
            <a:off x="5508104" y="260648"/>
            <a:ext cx="3024336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oolSlant"/>
            <a:contourClr>
              <a:srgbClr val="C0C0C0"/>
            </a:contourClr>
          </a:sp3d>
        </p:spPr>
      </p:pic>
      <p:pic>
        <p:nvPicPr>
          <p:cNvPr id="1032" name="Picture 8" descr="https://present5.com/presentation/31217817_437073018/image-5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11890" t="58742" r="11048" b="3823"/>
          <a:stretch>
            <a:fillRect/>
          </a:stretch>
        </p:blipFill>
        <p:spPr bwMode="auto">
          <a:xfrm rot="20450351">
            <a:off x="3842691" y="3828458"/>
            <a:ext cx="4940858" cy="1800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artDeco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548680"/>
            <a:ext cx="4032448" cy="187743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</a:rPr>
              <a:t>Приемником  К.Э. Циолковского</a:t>
            </a:r>
          </a:p>
          <a:p>
            <a:pPr algn="ctr"/>
            <a:r>
              <a:rPr lang="ru-RU" sz="2000" b="1" dirty="0" smtClean="0">
                <a:latin typeface="Arial Narrow" pitchFamily="34" charset="0"/>
              </a:rPr>
              <a:t> можно считать </a:t>
            </a:r>
          </a:p>
          <a:p>
            <a:pPr algn="ctr"/>
            <a:r>
              <a:rPr lang="ru-RU" sz="2000" b="1" dirty="0" smtClean="0">
                <a:latin typeface="Arial Narrow" pitchFamily="34" charset="0"/>
              </a:rPr>
              <a:t>учёного и конструктора 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 Narrow" pitchFamily="34" charset="0"/>
              </a:rPr>
              <a:t>Сергея Павловича Королёва.</a:t>
            </a:r>
            <a:endParaRPr lang="ru-RU" sz="28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924944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itchFamily="34" charset="0"/>
              </a:rPr>
              <a:t>Его встреча с Циолковским, произошла в Калуге в 1929 году по дороге из Одессы в Москву. </a:t>
            </a:r>
          </a:p>
          <a:p>
            <a:r>
              <a:rPr lang="ru-RU" b="1" dirty="0" smtClean="0">
                <a:latin typeface="Arial Narrow" pitchFamily="34" charset="0"/>
              </a:rPr>
              <a:t>«Циолковский потряс меня тогда своей непоколебимой верой в возможность космоплавания, — много лет спустя вспоминал конструктор, — я ушел от него с одной единственной мыслью: строить ракеты и летать на них. Всем смыслом жизни для меня стало одно — пробиться к звездам».</a:t>
            </a:r>
          </a:p>
          <a:p>
            <a:endParaRPr lang="ru-RU" dirty="0"/>
          </a:p>
        </p:txBody>
      </p:sp>
      <p:sp>
        <p:nvSpPr>
          <p:cNvPr id="32770" name="AutoShape 2" descr="https://korolev.msr.mosreg.ru/files/image/06/66/37/lg!cs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korolev.msr.mosreg.ru/files/image/06/66/37/lg!cs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lg!c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3279279" cy="21673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564904"/>
            <a:ext cx="470452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relaxedInset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0728"/>
            <a:ext cx="8496944" cy="956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Arial Narrow" pitchFamily="34" charset="0"/>
              </a:rPr>
              <a:t>4 октября 1957 года спроектированная Сергеем Королёвым ракета вывела на земную орбиту первый в истории искусственный спутник.</a:t>
            </a:r>
            <a:endParaRPr lang="ru-RU" sz="2000" b="1" dirty="0">
              <a:latin typeface="Arial Narrow" pitchFamily="34" charset="0"/>
            </a:endParaRPr>
          </a:p>
        </p:txBody>
      </p:sp>
      <p:pic>
        <p:nvPicPr>
          <p:cNvPr id="33794" name="Picture 2" descr="https://avatars.mds.yandex.net/get-zen-vh/6208953/2a00000181a808b1f4e19a75c14a19d8a068/ori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80405"/>
              </a:clrFrom>
              <a:clrTo>
                <a:srgbClr val="0804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132856"/>
            <a:ext cx="8369599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488</Words>
  <Application>Microsoft Office PowerPoint</Application>
  <PresentationFormat>Экран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Lena</dc:creator>
  <cp:lastModifiedBy>Lena</cp:lastModifiedBy>
  <cp:revision>69</cp:revision>
  <dcterms:created xsi:type="dcterms:W3CDTF">2023-03-15T06:31:43Z</dcterms:created>
  <dcterms:modified xsi:type="dcterms:W3CDTF">2023-04-20T09:19:22Z</dcterms:modified>
</cp:coreProperties>
</file>