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4"/>
  </p:sldMasterIdLst>
  <p:notesMasterIdLst>
    <p:notesMasterId r:id="rId24"/>
  </p:notesMasterIdLst>
  <p:handoutMasterIdLst>
    <p:handoutMasterId r:id="rId25"/>
  </p:handoutMasterIdLst>
  <p:sldIdLst>
    <p:sldId id="279" r:id="rId5"/>
    <p:sldId id="277" r:id="rId6"/>
    <p:sldId id="280" r:id="rId7"/>
    <p:sldId id="295" r:id="rId8"/>
    <p:sldId id="296" r:id="rId9"/>
    <p:sldId id="297" r:id="rId10"/>
    <p:sldId id="298" r:id="rId11"/>
    <p:sldId id="299" r:id="rId12"/>
    <p:sldId id="283" r:id="rId13"/>
    <p:sldId id="284" r:id="rId14"/>
    <p:sldId id="286" r:id="rId15"/>
    <p:sldId id="285" r:id="rId16"/>
    <p:sldId id="287" r:id="rId17"/>
    <p:sldId id="290" r:id="rId18"/>
    <p:sldId id="288" r:id="rId19"/>
    <p:sldId id="289" r:id="rId20"/>
    <p:sldId id="291" r:id="rId21"/>
    <p:sldId id="293" r:id="rId22"/>
    <p:sldId id="294" r:id="rId2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39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80" autoAdjust="0"/>
  </p:normalViewPr>
  <p:slideViewPr>
    <p:cSldViewPr>
      <p:cViewPr varScale="1">
        <p:scale>
          <a:sx n="68" d="100"/>
          <a:sy n="68" d="100"/>
        </p:scale>
        <p:origin x="822" y="72"/>
      </p:cViewPr>
      <p:guideLst>
        <p:guide pos="3839"/>
        <p:guide orient="horz" pos="2160"/>
        <p:guide pos="39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4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4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7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48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0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63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7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4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4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8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1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/>
              <a:t>02.08.2016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3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2B2E3-4252-4D24-A3D6-5D0D561F56B1}" type="datetimeFigureOut">
              <a:rPr lang="ru-RU" smtClean="0"/>
              <a:t>19.01.2023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ACEF-2A8C-402F-8872-8F00B78D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8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US"/>
              <a:t>02.08.2016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0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9161670" cy="5411688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53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«Преодоление трудностей у обучающихся с особыми образовательными возможностями, возникающих в процессе формирования письменной речи»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учитель – логопед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высшей квалификационной категории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ГБОУ «Образовательный центр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«Бухта Казачья»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Доркина Ангелина Владимировна</a:t>
            </a:r>
            <a:br>
              <a:rPr lang="ru-RU" sz="1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Таблица 4">
            <a:extLst>
              <a:ext uri="{FF2B5EF4-FFF2-40B4-BE49-F238E27FC236}">
                <a16:creationId xmlns:a16="http://schemas.microsoft.com/office/drawing/2014/main" id="{A2E9F886-6A2A-4FE9-A619-4942D6127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3893" y="1196752"/>
            <a:ext cx="7416824" cy="436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56BCE02-A6FD-4757-8F63-745AAB64E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876" y="1196752"/>
            <a:ext cx="7781334" cy="43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4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C40D8B-B12C-47E0-9805-41E5754D1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19" y="816638"/>
            <a:ext cx="8882461" cy="518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83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819DB85-F76E-4D56-B152-0A5E43B8F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609600"/>
            <a:ext cx="8945646" cy="87518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развитие фонематического слуха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661AEE6-F867-45E1-941C-CF068E05A2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860" y="1628800"/>
            <a:ext cx="7848872" cy="432048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Упражнение «Назовите слова»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слова, которые начинаются на звук 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(а, т, о, р и т.д.);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слова, которые заканчиваются на звук 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(п, и, о, с и т.д.);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назовите слова, в середине которых есть звук 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(л, н, э, г и т.д.).</a:t>
            </a:r>
          </a:p>
          <a:p>
            <a:pPr marL="0" indent="0">
              <a:buNone/>
            </a:pP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Упражнение  «Хлопки»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сейчас я буду называть вам слова, а вы, как только услышите слово, которое начинается со звука 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о, г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т.д.), сразу хлопайте в ладоши: 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дача, кошка, шапка, лиса, дорога, жук, окно, волосы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 Варианты задания: «поймать» звук, на который слово заканчивается или который слышим в середине слова. </a:t>
            </a:r>
          </a:p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сейчас я буду называть вам слова, а вы, как только услышите слово, в котором есть звук 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хлопните в ладоши 1 раз, а если звук 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 раза: 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корова, кисель, гора, норка, гитара, сапог, сук, рука, догнал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т.д.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F592281-827C-4550-98EA-2D2EC3E86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9756" y="260649"/>
            <a:ext cx="9505056" cy="5544616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 «Играем со словом»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придумайте слово, которое начинается (оканчивается) на такой же звук, как и в слове «лягушка», «флаг», «стол»;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назовите, какой звук первый (последний) в слове «луч», «сила», «диван»;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назовите все звуки по порядку в слове «небо», «туча», «крыша»;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какой звук в слове «рыбка» («стул», «ковёр») стоит вторым, четвёртым, первым, третьим? 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Упражнение  «Новое слово»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 сейчас назову вам слово, а вы попробуете изменить второй звук так, чтобы получилось новое слово: </a:t>
            </a:r>
            <a:r>
              <a:rPr lang="ru-RU" sz="6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дым, сок, пил, мел.</a:t>
            </a: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 сейчас назову вам слово, а вы попробуете изменить первый звук так, чтобы получилось новое слово: </a:t>
            </a:r>
            <a:r>
              <a:rPr lang="ru-RU" sz="6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точка, лук, лак, день, педаль, макет.  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ru-RU" sz="6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 сейчас назову вам слово, а вы попробуете изменить последний звук так, чтобы получилось новое слово: </a:t>
            </a:r>
            <a:r>
              <a:rPr lang="ru-RU" sz="6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сыр, сон, мак, стоп. </a:t>
            </a:r>
            <a:endParaRPr lang="ru-RU" sz="6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8684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982D7D-FF0B-4BD8-9499-B115D8BD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620688"/>
            <a:ext cx="84969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</a:t>
            </a:r>
            <a:b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лексико-грамматического строя и связной речи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BEB8C-B003-4271-AA89-F8120CF29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8" y="1556792"/>
            <a:ext cx="9145016" cy="44845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Упражнение «Догадайтесь»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Выгляну… солнц….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Обрадо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молод…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синич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в лес. Старый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вороб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что рано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пташеч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ещё будут моро….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Упражнение «Составьте предложение»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придумайте предложения, используя следующие словосочетания: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забавный щенок, спелая ягода, лесное озеро.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слова в предложении перепутались, надо расставить их на свои места: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дымок, идёт, трубы, из; стоят, вазе, цветы, 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Упражнение «Путаница»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послушайте предложения и скажите, всё ли в них верно: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Варенье сварило маму из ягод. Ружьё выстрелило из охотника. В помидорах и огурцах растут огороды.</a:t>
            </a:r>
          </a:p>
        </p:txBody>
      </p:sp>
    </p:spTree>
    <p:extLst>
      <p:ext uri="{BB962C8B-B14F-4D97-AF65-F5344CB8AC3E}">
        <p14:creationId xmlns:p14="http://schemas.microsoft.com/office/powerpoint/2010/main" val="2526999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BDB3F6-3F65-4A95-808A-977AE43C5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764" y="620689"/>
            <a:ext cx="9145016" cy="5184576"/>
          </a:xfrm>
        </p:spPr>
        <p:txBody>
          <a:bodyPr>
            <a:normAutofit fontScale="92500" lnSpcReduction="20000"/>
          </a:bodyPr>
          <a:lstStyle/>
          <a:p>
            <a:pPr indent="0" algn="ctr">
              <a:spcAft>
                <a:spcPts val="1000"/>
              </a:spcAft>
              <a:buNone/>
            </a:pPr>
            <a:r>
              <a:rPr lang="ru-RU" sz="1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Упражнение  «Действие»</a:t>
            </a:r>
            <a:endParaRPr lang="ru-RU" sz="17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1000"/>
              </a:spcAft>
              <a:buNone/>
            </a:pP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- я буду называть слова, а вы говорить, что этот предмет может делать: </a:t>
            </a:r>
            <a:r>
              <a:rPr lang="ru-RU" sz="17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метель – метёт, гром, ветер, снег, дождь, солнце.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Важно, чтобы подбирали как можно больше слов, обозначающих действие. «А что ещё делает солнце? Оно ведь не только светит?»</a:t>
            </a:r>
          </a:p>
          <a:p>
            <a:pPr marL="0" indent="0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Упражнение  «Слова-неприятели»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скажи наоборот: отдыхать, повесить, печалиться, начальный, усталый, детский, лёгкий, близкий и т.д.</a:t>
            </a:r>
          </a:p>
          <a:p>
            <a:pPr marL="0" indent="0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«Пропавшие слова»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сейчас я прочитаю вам рассказ, но некоторые слова в нём потерялись. Попробуйте их отыскать.</a:t>
            </a: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Тишина царит в дремучем _____ . Чёрные _____ затянули солнце. Птицы умолкли. Вот-вот пойдёт _____ .</a:t>
            </a:r>
          </a:p>
          <a:p>
            <a:pPr marL="0" indent="0">
              <a:buNone/>
            </a:pP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«Один и много»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назову один предмет, а вы измените слово так, чтобы стало много: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озеро, имя, друг, человек, стол.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я буду говорить слово, обозначающее много предметов, а вы – один: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молодцы, когти.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Упражнение  «Назови ласково»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скажите, как будет называться маленький предмет: </a:t>
            </a:r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мяч – мячик, рука, флаг, шапка, солнце, стул.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4891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3ED63-2792-4A4D-BB34-7A0774752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416" y="548679"/>
            <a:ext cx="8594173" cy="1368153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основанные на скоординированных движениях тела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F0FA-93A3-4E4E-A0D2-EE156BFD6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9" y="2348880"/>
            <a:ext cx="4248472" cy="22947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lv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межполушарной специализации; развитие межполушарного взаимодействия; синхронизация работы полушарий; развитие мелкой 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моторики;развитие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способностей; развитие памяти, внимания, речи; развитие мышления; устранение дислексии.</a:t>
            </a:r>
          </a:p>
          <a:p>
            <a:pPr marL="0" lvl="0" indent="0">
              <a:buNone/>
            </a:pP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Колечко</a:t>
            </a:r>
          </a:p>
          <a:p>
            <a:pPr marL="0" lv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Перебирай­те пальцы рук, соединяя в кольцо с большим пальцем по­следовательно указательный, средний и т.д. Проба выпол­няется в прямом (от указательного пальца к мизинцу) и в обратном (от мизинца к указательному пальцу) порядке. Вначале упражнение выполняется каждой рукой отдельно, затем вместе.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41597-FCC0-41D6-A3F8-655CAAC20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2323" y="2348880"/>
            <a:ext cx="3969265" cy="3692483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Зеркальное рисование. </a:t>
            </a:r>
          </a:p>
          <a:p>
            <a:pPr marL="0" lvl="0" indent="0">
              <a:buNone/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 на стол чистый лист бумаги. Возьмите в обе руки по карандашу или фломастеру. Начните рисовать одновременно обеими руками зеркаль­но-симметричные рисунки, буквы. При выполнении этого упражнения почувствуете, как расслабляются глаза и руки. Когда деятельность обоих полушарий синхронизируется, за­метно увеличится эффективность работы всего мозга.</a:t>
            </a:r>
          </a:p>
          <a:p>
            <a:pPr marL="0" lv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Ухо—нос</a:t>
            </a:r>
            <a:r>
              <a:rPr lang="ru-RU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Левой рукой возьмитесь за кончик носа, а правой рукой — за противоположное ухо. Одновременно от­пустите ухо и нос, хлопните в ладоши, поменяйте положе­ние рук «с точностью до наоборот».</a:t>
            </a:r>
          </a:p>
          <a:p>
            <a:endParaRPr lang="ru-RU" dirty="0"/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12BACAC3-1E1A-4F15-961B-BEEBFD13E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68" y="3940406"/>
            <a:ext cx="2304256" cy="113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926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8D68509-CDE8-4E22-9AE9-A2C5A3C1C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836" y="1268760"/>
            <a:ext cx="7272808" cy="33047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«Зеркальце и полочка»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разнородных движений рук с работой глазодвигательных мышц (развитие зрительно-двигательной координации).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«Зеркальце» – ладонь левой руки раскрыта и поставлена вертикально. Большой палец отставлен в сторону. Взгляд направлен в центр ладони.</a:t>
            </a:r>
          </a:p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«Полочка» – ладонь правой руки горизонтальна. Большой палец руки плотно прижат к ладони. Средний палец приставлен к ребру левой ладони у основания мизинца. После команды педагога дети меняют зафиксированное положение «зеркальце – полочка» и наоборот.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760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1ED9E-0293-4F61-93AC-F36F3AA48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158" y="1412776"/>
            <a:ext cx="8594429" cy="3096344"/>
          </a:xfrm>
        </p:spPr>
        <p:txBody>
          <a:bodyPr>
            <a:normAutofit/>
          </a:bodyPr>
          <a:lstStyle/>
          <a:p>
            <a:pPr algn="ctr"/>
            <a:r>
              <a:rPr lang="ru-RU" sz="8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94193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28" y="1621688"/>
            <a:ext cx="8433759" cy="30871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800" dirty="0">
                <a:solidFill>
                  <a:srgbClr val="FF0000"/>
                </a:solidFill>
              </a:rPr>
            </a:b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260649"/>
            <a:ext cx="9217024" cy="6192688"/>
          </a:xfrm>
        </p:spPr>
        <p:txBody>
          <a:bodyPr>
            <a:normAutofit/>
          </a:bodyPr>
          <a:lstStyle/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- ты узнаешь!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Посмотри - ты поймешь!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Сделай - ты научишься!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60392D2-1510-46ED-A2DE-593215D3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396" y="4031507"/>
            <a:ext cx="2226485" cy="22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6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систематизация и углубление знаний учителей начальных классов о причинах возникающих при становлении письменной речи детей младшего школьного возраста, практического освоения приёмами логопедической работы по их коррекции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6611" y="2491837"/>
            <a:ext cx="8784976" cy="22733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ru-RU" sz="3600" dirty="0"/>
          </a:p>
          <a:p>
            <a:pPr marL="0" indent="0">
              <a:lnSpc>
                <a:spcPct val="150000"/>
              </a:lnSpc>
              <a:buNone/>
            </a:pPr>
            <a:endParaRPr lang="ru-RU" sz="3600" dirty="0"/>
          </a:p>
        </p:txBody>
      </p:sp>
      <p:pic>
        <p:nvPicPr>
          <p:cNvPr id="1026" name="Picture 2" descr="http://nachalo4ka.ru/wp-content/uploads/2014/08/pervaya-uchitelnitsa-u-dos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572" y="4795798"/>
            <a:ext cx="1935986" cy="182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3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CF806A-8FDD-47CD-8374-1E6D2325D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804" y="980728"/>
            <a:ext cx="8649783" cy="5060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нарушения характеризуются тем, что: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-возникнув, самостоятельно не исчезают, а закрепляются;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-не соответствуют возрасту говорящего;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-требуют того или иного  коррекционного вмешательства;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-откладывается отпечаток на дальнейшее развитие ребенка. 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требуют особого подхода в коррекции со стороны логопеда, и особого подхода со стороны учителя.</a:t>
            </a:r>
          </a:p>
        </p:txBody>
      </p:sp>
    </p:spTree>
    <p:extLst>
      <p:ext uri="{BB962C8B-B14F-4D97-AF65-F5344CB8AC3E}">
        <p14:creationId xmlns:p14="http://schemas.microsoft.com/office/powerpoint/2010/main" val="5919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5CC65-5D00-475A-87BE-7689FD153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75F80E-23FC-43FB-B5DA-24F09ED2F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Причины возникновения речевых нарушений: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Органические причины-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травмы и болезненные процессы, поражающие различные звенья как собственно речевого аппарата, так и отделов нервной системы.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Функциональными нарушениями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 считаются такие, при которых не отмечается органических изменений в структуре речевых органов или в нервной системе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4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79B13-F377-49A0-9E23-FEAADF311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5" y="816636"/>
            <a:ext cx="7272809" cy="1028187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нарушений	 при разных формах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B875A-8608-4006-A357-A11FEECF1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младших школьников  с проблемами письма наиболее часто встречаются: фонематическая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обусловленная нарушением фонематического восприятия;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аграмматическая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основе который лежит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аграмматизм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устной речи;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языкового анализа и синтеза, при которой ребенок не дифференцирует понятия предложения, слова, слоги и буквы.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Артикуляторно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-акустическая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связана с нарушением произношения звуков родного языка, при этом ребенок пишет так, как произносит звуки.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0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444EE88-AD71-4989-B43E-1BE03EADD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3" y="1052737"/>
            <a:ext cx="8784976" cy="47525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Основными задачами преодоления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являются: преодоление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дисграфических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ошибок на письме и формирование произвольного контроля в процессе выполнения письменной работы.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При коррекции оптической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предлагаются упражнения на развитие зрительного восприятия и узнавания (зрительного гнозиса), на уточнение и расширение объема зрительной памяти; на формирование пространственного восприятия и представлений; на развитие зрительного анализа и синтеза; на дифференциацию смешиваемых букв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При коррекции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языкового анализа и синтеза логопед учит различать понятия «предложение», «слово», «слог», «звук», моделировать различные типы словосочетаний и предложений по аналогиям, подбирать к заданным схемам подходящие предложения, определять количество слов в предложении.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3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979A18-503B-4946-9804-830554B2C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764704"/>
            <a:ext cx="8937815" cy="5276659"/>
          </a:xfrm>
        </p:spPr>
        <p:txBody>
          <a:bodyPr>
            <a:normAutofit/>
          </a:bodyPr>
          <a:lstStyle/>
          <a:p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артикуляторно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акустической и фонематической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задачами логопедической работы являются постановка звуков и уточнение их артикуляции, развитие фонематического слуха, развитие звукового состава слова. Основными методами и приемами являются: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а) различение гласных и согласных;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б) выделение любых звуков из слова;</a:t>
            </a:r>
            <a:b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в) объединение звуков в слоги; г) объединение слогов в слова; д) определение последовательности звуков в слове.</a:t>
            </a:r>
          </a:p>
          <a:p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коррекции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аграмматической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дисграфии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задачей логопедической работы является преодоление </a:t>
            </a:r>
            <a:r>
              <a:rPr lang="ru-RU" sz="1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аграмматизмов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устной речи. На подгрупповых занятиях учитель-логопед формирует навыки словообразования и словоизменения. Основное внимание обращается на умение употреблять в речи категории рода, числа, падежа, правильное использование предлогов.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332656"/>
            <a:ext cx="8594429" cy="13208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Как получается письмо?</a:t>
            </a:r>
          </a:p>
        </p:txBody>
      </p:sp>
      <p:pic>
        <p:nvPicPr>
          <p:cNvPr id="7" name="Таблица 3">
            <a:extLst>
              <a:ext uri="{FF2B5EF4-FFF2-40B4-BE49-F238E27FC236}">
                <a16:creationId xmlns:a16="http://schemas.microsoft.com/office/drawing/2014/main" id="{AAA20BA6-1B7E-4569-B11B-F1DC0C999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1409700"/>
            <a:ext cx="756084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38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elements/1.1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897</TotalTime>
  <Words>1605</Words>
  <Application>Microsoft Office PowerPoint</Application>
  <PresentationFormat>Произвольный</PresentationFormat>
  <Paragraphs>81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Euphemia</vt:lpstr>
      <vt:lpstr>Times New Roman</vt:lpstr>
      <vt:lpstr>Trebuchet MS</vt:lpstr>
      <vt:lpstr>Wingdings 3</vt:lpstr>
      <vt:lpstr>Грань</vt:lpstr>
      <vt:lpstr>  «Преодоление трудностей у обучающихся с особыми образовательными возможностями, возникающих в процессе формирования письменной речи»                                                                                                               Выполнила:                                          учитель – логопед                                                                                высшей квалификационной категории                                                                     ГБОУ «Образовательный центр                                        «Бухта Казачья»                                                                         Доркина Ангелина Владимировна      </vt:lpstr>
      <vt:lpstr>       </vt:lpstr>
      <vt:lpstr>    Цель: систематизация и углубление знаний учителей начальных классов о причинах возникающих при становлении письменной речи детей младшего школьного возраста, практического освоения приёмами логопедической работы по их коррекции.</vt:lpstr>
      <vt:lpstr>Презентация PowerPoint</vt:lpstr>
      <vt:lpstr>Презентация PowerPoint</vt:lpstr>
      <vt:lpstr>Специфика нарушений  при разных формах дисграфии</vt:lpstr>
      <vt:lpstr>Презентация PowerPoint</vt:lpstr>
      <vt:lpstr>Презентация PowerPoint</vt:lpstr>
      <vt:lpstr>                Как получается письмо?</vt:lpstr>
      <vt:lpstr>Презентация PowerPoint</vt:lpstr>
      <vt:lpstr>Презентация PowerPoint</vt:lpstr>
      <vt:lpstr>Презентация PowerPoint</vt:lpstr>
      <vt:lpstr>Упражнения, направленные на развитие фонематического слуха</vt:lpstr>
      <vt:lpstr>Презентация PowerPoint</vt:lpstr>
      <vt:lpstr>Упражнения для развития лексико-грамматического строя и связной речи  </vt:lpstr>
      <vt:lpstr>Презентация PowerPoint</vt:lpstr>
      <vt:lpstr> Упражнения, основанные на скоординированных движениях тела  </vt:lpstr>
      <vt:lpstr>Презентация PowerPoint</vt:lpstr>
      <vt:lpstr>Спасибо за внимание!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Microsoft Office</dc:creator>
  <cp:lastModifiedBy>Учитель</cp:lastModifiedBy>
  <cp:revision>87</cp:revision>
  <cp:lastPrinted>2023-01-18T16:24:06Z</cp:lastPrinted>
  <dcterms:created xsi:type="dcterms:W3CDTF">2018-01-18T13:39:39Z</dcterms:created>
  <dcterms:modified xsi:type="dcterms:W3CDTF">2023-01-19T15:52:46Z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