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8" r:id="rId3"/>
    <p:sldId id="282" r:id="rId4"/>
    <p:sldId id="283" r:id="rId5"/>
    <p:sldId id="262" r:id="rId6"/>
    <p:sldId id="284" r:id="rId7"/>
    <p:sldId id="285" r:id="rId8"/>
    <p:sldId id="281" r:id="rId9"/>
    <p:sldId id="286" r:id="rId10"/>
    <p:sldId id="265" r:id="rId11"/>
    <p:sldId id="288" r:id="rId12"/>
    <p:sldId id="271" r:id="rId13"/>
    <p:sldId id="290" r:id="rId14"/>
    <p:sldId id="289" r:id="rId15"/>
    <p:sldId id="291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FF774"/>
    <a:srgbClr val="274534"/>
    <a:srgbClr val="950D7B"/>
    <a:srgbClr val="82203A"/>
    <a:srgbClr val="9A2644"/>
    <a:srgbClr val="00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49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 логопедов апрель\Новая папка (3)\oboik.ru_6619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121442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ГЛОБАЛЬНОГО ЧТЕНИЯ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96752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ГЛОБАЛЬНОГО ЧТЕНИЯ </a:t>
            </a:r>
          </a:p>
          <a:p>
            <a:pPr algn="ctr">
              <a:defRPr/>
            </a:pPr>
            <a:r>
              <a:rPr lang="ru-RU" alt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 РАС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5892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«Буратино» </a:t>
            </a:r>
          </a:p>
          <a:p>
            <a:pPr algn="ctr">
              <a:defRPr/>
            </a:pPr>
            <a:r>
              <a:rPr lang="ru-RU" alt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ctr">
              <a:defRPr/>
            </a:pPr>
            <a:r>
              <a:rPr lang="ru-RU" alt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-  логопед  Кокырлэ Т.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Лента лицом вверх 8"/>
          <p:cNvSpPr/>
          <p:nvPr/>
        </p:nvSpPr>
        <p:spPr>
          <a:xfrm>
            <a:off x="2214546" y="285728"/>
            <a:ext cx="5521246" cy="85269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МЕТОДИКА </a:t>
            </a:r>
          </a:p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НУРИЕВОЙ Л. Г.</a:t>
            </a:r>
            <a:endParaRPr lang="ru-RU" sz="2400" i="1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1643050"/>
            <a:ext cx="8001056" cy="221457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</a:tabLst>
              <a:defRPr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При о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бучении глобальному чтению необходимо соблюдать постепенность и последовательность. 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Слова, чтению которых предполагается научить ребёнка, должны обозначать известные ему предметы, действия, явления. 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Вводить глобальное чтение можно после того, как ребёнок сможет соотносить предмет с его изображением, сможет подбирать парные предметы или картинки.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3286148" cy="236269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4" descr="http://www.o-krohe.ru/images/article/orig/2017/02/metodika-glena-domana-16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929190" y="4071942"/>
            <a:ext cx="3286148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3000372"/>
            <a:ext cx="936625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3000372"/>
            <a:ext cx="1071570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6215082"/>
            <a:ext cx="1857388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сидит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6215083"/>
            <a:ext cx="1857388" cy="285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стоит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857760"/>
            <a:ext cx="1071570" cy="107533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857760"/>
            <a:ext cx="1072571" cy="10878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857760"/>
            <a:ext cx="1093791" cy="107157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7000892" y="6215082"/>
            <a:ext cx="192882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бежит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4714884"/>
            <a:ext cx="3286148" cy="14287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(составляются предложения к серии сюжетных картинок, на которых одно действующее лицо выполняет разные действия)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3500438"/>
            <a:ext cx="4929222" cy="10001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понимание письменных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нструкций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(составляются предложения, в которых используются разные существительные и один и тот же глагол)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4071942"/>
            <a:ext cx="1785950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глаза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3571876"/>
            <a:ext cx="1575056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нос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72330" y="3571876"/>
            <a:ext cx="1714512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руки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4071942"/>
            <a:ext cx="1646494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уши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2500306"/>
            <a:ext cx="4929222" cy="5715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(подбираются картинки по всем лексическим темам и подписываются)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ad210d92ca327cf40e4d998baa5b99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214554"/>
            <a:ext cx="778616" cy="71438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Users\User\Desktop\b93a6c9d2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64" y="2214555"/>
            <a:ext cx="809631" cy="71438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500034" y="285728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ОБУЧЕНИЕ  ЧТЕНИЮ  ПО  ТРЁМ НАПРАВЛЕНИЯМ:</a:t>
            </a:r>
          </a:p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1. ГЛОБАЛЬНОЕ ЧТЕНИЕ (ЦЕЛЫМИ СЛОВАМИ)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1500174"/>
            <a:ext cx="5072098" cy="50006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автоматизированных 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энграмм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(имя ребёнка,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имена его близких, клички домашних животных)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2132" y="1500175"/>
            <a:ext cx="865187" cy="285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Ваня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72396" y="1500175"/>
            <a:ext cx="1008063" cy="285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1500175"/>
            <a:ext cx="1008063" cy="285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4860032" y="3789040"/>
            <a:ext cx="504056" cy="388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8" idx="2"/>
            <a:endCxn id="27" idx="0"/>
          </p:cNvCxnSpPr>
          <p:nvPr/>
        </p:nvCxnSpPr>
        <p:spPr>
          <a:xfrm>
            <a:off x="4463988" y="3789040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63888" y="3789040"/>
            <a:ext cx="51874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95736" y="285728"/>
            <a:ext cx="4968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2. СЛОГОВОЕ  ЧТЕНИЕ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052736"/>
            <a:ext cx="7056784" cy="3972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слоговых таблиц открытых слогов (принцип лото)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2564904"/>
            <a:ext cx="7992888" cy="3972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слоговых таблиц, составленных из слогов закрытого типа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1772816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5896" y="1772816"/>
            <a:ext cx="93610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772816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6136" y="1772816"/>
            <a:ext cx="93610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4149080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64088" y="4149080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4293096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3212976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5085184"/>
            <a:ext cx="7992888" cy="6480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слоговых таблиц, где буквы написаны на значительном расстоянии  (10 -15 см) друг от друга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87624" y="6021288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47864" y="6021288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32040" y="6021288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6021288"/>
            <a:ext cx="7920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979712" y="659735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724128" y="659735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Рисунок 14" descr="http://obuchalka-dlya-detey.ru/wp-content/uploads/2015/02/Obuchenie-autichnogo-rebenka-chteniyu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760085" cy="173739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Обучение аутичного ребенка чтению"/>
          <p:cNvPicPr/>
          <p:nvPr/>
        </p:nvPicPr>
        <p:blipFill>
          <a:blip r:embed="rId4" cstate="print"/>
          <a:srcRect r="63423"/>
          <a:stretch>
            <a:fillRect/>
          </a:stretch>
        </p:blipFill>
        <p:spPr bwMode="auto">
          <a:xfrm>
            <a:off x="2555776" y="4365104"/>
            <a:ext cx="1656184" cy="22322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27584" y="28572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3. АНАЛИТИКО – СИНТЕТИЧЕСКОЕ ЧТЕНИЕ (ПО БУКВАМ)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124744"/>
            <a:ext cx="5976664" cy="3972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лото для определения первого, последнего звуков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3717032"/>
            <a:ext cx="4752528" cy="3972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684" tIns="50344" rIns="100684" bIns="50344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картинок на заданные звуки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Обучение аутичного ребенка чтению"/>
          <p:cNvPicPr/>
          <p:nvPr/>
        </p:nvPicPr>
        <p:blipFill>
          <a:blip r:embed="rId4" cstate="print"/>
          <a:srcRect l="66793"/>
          <a:stretch>
            <a:fillRect/>
          </a:stretch>
        </p:blipFill>
        <p:spPr bwMode="auto">
          <a:xfrm>
            <a:off x="4644008" y="4365104"/>
            <a:ext cx="1503618" cy="22322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857652" cy="20905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://obuchalka-dlya-detey.ru/wp-content/uploads/2015/09/Kto-chto-delaet-glagolyi-po-Nuriev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643314"/>
            <a:ext cx="3857652" cy="207170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Глаголы с частицей не -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890712" cy="207170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60"/>
            <a:ext cx="3857652" cy="20890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6" y="285728"/>
            <a:ext cx="777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КАРТОЧКИ  ПО  МЕТОДИКЕ НУРИЕВОЙ  Л. Г.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571612"/>
            <a:ext cx="8215370" cy="1714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Таким образом, работа по глобальному чтению нужна для развития коммуникативных навыков у детей,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развития понимания и активизации речи. Эта работа должна пронизывать все предметы учебной деятельности и бытового самообслуживания.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2143108" y="285728"/>
            <a:ext cx="5143536" cy="87720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ВЫВОД : 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User\Desktop\_7V-OE1Yq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4699033" cy="278608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esktop\baby-reading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643314"/>
            <a:ext cx="2214578" cy="280548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Fields_Dandelions_Boys_49257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85720" y="3929066"/>
            <a:ext cx="8643998" cy="264318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7462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Impact"/>
              </a:rPr>
              <a:t> </a:t>
            </a:r>
            <a:r>
              <a:rPr lang="ru-RU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Спасибо  за  внимание !!!</a:t>
            </a:r>
            <a:endParaRPr lang="ru-RU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1857356" y="285728"/>
            <a:ext cx="6786610" cy="87720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ЦЕЛЬ </a:t>
            </a:r>
          </a:p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ГЛОБАЛЬНОГО ЧТЕНИЯ </a:t>
            </a:r>
            <a:endParaRPr lang="ru-RU" sz="2400" i="1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1500174"/>
            <a:ext cx="8001056" cy="29507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Методика глобального чтения позволяет развить у детей с расстройствами аутистического спектра понимание речи, а иногда и вызвать активную речь, а также дать детям возможность общаться, передавать, в первую очередь, свои желания.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Глобальное чтение позволяет выяснить, насколько не говорящий ребёнок понимает обращённую речь, позволяет ему преодолевать негативное отношение к занятиям, даёт уверенность в себе.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00570"/>
            <a:ext cx="3071834" cy="20487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78c90413f73f9f5c7beea1fba1a67a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00570"/>
            <a:ext cx="3071834" cy="204725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нта лицом вверх 6"/>
          <p:cNvSpPr/>
          <p:nvPr/>
        </p:nvSpPr>
        <p:spPr>
          <a:xfrm>
            <a:off x="2000232" y="285728"/>
            <a:ext cx="5715040" cy="87720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ЧТО ЭТО ТАКОЕ?</a:t>
            </a:r>
            <a:endParaRPr lang="ru-RU" sz="2400" i="1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14488"/>
            <a:ext cx="7858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Суть глобального чтения заключается в том, что ребёнок должен научиться узнавать написанные слова целиком, не вычленяя отдельных букв.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аномальный реб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000372"/>
            <a:ext cx="2928958" cy="221457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143248"/>
            <a:ext cx="2928958" cy="221457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6" descr="Глобальное, послоговое и побуквенное чтение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357694"/>
            <a:ext cx="2928958" cy="221457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Лента лицом вверх 6"/>
          <p:cNvSpPr/>
          <p:nvPr/>
        </p:nvSpPr>
        <p:spPr>
          <a:xfrm>
            <a:off x="1928794" y="285728"/>
            <a:ext cx="5715040" cy="87720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i="1" kern="10" dirty="0" smtClean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АВТОР МЕТОДИКИ </a:t>
            </a:r>
          </a:p>
          <a:p>
            <a:pPr algn="ctr">
              <a:defRPr/>
            </a:pPr>
            <a:endParaRPr lang="ru-RU" sz="2400" i="1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2071678"/>
            <a:ext cx="4164541" cy="2379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Глен Доман американский врач нейрофизиолог, автор восстанавливающих методик для детей с поражениями нервной системы и обучающих методик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всех детей.</a:t>
            </a:r>
            <a:endParaRPr kumimoji="0" lang="ru-RU" sz="2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логопед 17-18\аутисты\Glenn_D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71612"/>
            <a:ext cx="3525381" cy="438557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500174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  <a:tab pos="9400947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Принцип методики состоит в том, что ребёнку многократно демонстрируются карточки со словами. Слово написано целиком, а не по буквам или слогам. Методика построена на определенном воздействии на отдельные участки детского мозга.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85728"/>
            <a:ext cx="5715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МЕТОДИКА  ГЛЕНА  ДОМАНА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C:\Users\User\Desktop\t3.jpg"/>
          <p:cNvPicPr>
            <a:picLocks noChangeAspect="1" noChangeArrowheads="1"/>
          </p:cNvPicPr>
          <p:nvPr/>
        </p:nvPicPr>
        <p:blipFill>
          <a:blip r:embed="rId3" cstate="print"/>
          <a:srcRect t="74381"/>
          <a:stretch>
            <a:fillRect/>
          </a:stretch>
        </p:blipFill>
        <p:spPr bwMode="auto">
          <a:xfrm rot="1738693">
            <a:off x="2871298" y="5313217"/>
            <a:ext cx="1714512" cy="5000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User\Desktop\t3.jpg"/>
          <p:cNvPicPr>
            <a:picLocks noChangeAspect="1" noChangeArrowheads="1"/>
          </p:cNvPicPr>
          <p:nvPr/>
        </p:nvPicPr>
        <p:blipFill>
          <a:blip r:embed="rId4" cstate="print"/>
          <a:srcRect t="49256" b="28429"/>
          <a:stretch>
            <a:fillRect/>
          </a:stretch>
        </p:blipFill>
        <p:spPr bwMode="auto">
          <a:xfrm rot="20339780">
            <a:off x="4461784" y="4719784"/>
            <a:ext cx="1714511" cy="5000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User\Desktop\t3.jpg"/>
          <p:cNvPicPr>
            <a:picLocks noChangeAspect="1" noChangeArrowheads="1"/>
          </p:cNvPicPr>
          <p:nvPr/>
        </p:nvPicPr>
        <p:blipFill>
          <a:blip r:embed="rId4" cstate="print"/>
          <a:srcRect t="24133" b="53553"/>
          <a:stretch>
            <a:fillRect/>
          </a:stretch>
        </p:blipFill>
        <p:spPr bwMode="auto">
          <a:xfrm rot="1502415">
            <a:off x="6454642" y="4554155"/>
            <a:ext cx="1714511" cy="5000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User\Desktop\t3.jpg"/>
          <p:cNvPicPr>
            <a:picLocks noChangeAspect="1" noChangeArrowheads="1"/>
          </p:cNvPicPr>
          <p:nvPr/>
        </p:nvPicPr>
        <p:blipFill>
          <a:blip r:embed="rId5" cstate="print"/>
          <a:srcRect b="78677"/>
          <a:stretch>
            <a:fillRect/>
          </a:stretch>
        </p:blipFill>
        <p:spPr bwMode="auto">
          <a:xfrm rot="20803528">
            <a:off x="890281" y="4976652"/>
            <a:ext cx="1714512" cy="48743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bd48ed73cfcfe477baa025257ddbce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00173"/>
            <a:ext cx="2928958" cy="225526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2170557" cy="17859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429000"/>
            <a:ext cx="1857388" cy="24762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Чтение с пелё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000108"/>
            <a:ext cx="3643338" cy="220804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umnitsa.ru/files/images/chten-new-white-2-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3675228" cy="221457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27584" y="260648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КАРТОЧКИ  ПО  МЕТОДИКЕ  ГЛЕНА  ДОМАНА</a:t>
            </a:r>
            <a:endParaRPr lang="ru-RU" sz="2200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78579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начале занятий потребуется 5 карточек одной тематической линии. Каждая карточка показывается ребёнку в течение 5-10 секунд, громко и четко читается название под ней.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Примерно через три занятия, можно начинать заменять карточки  по одной из набора. Показывать ребёнку один набор можно только один раз за занятие. Заниматься нужно не менее 3 раз в день.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eee61474152b5c75d971582a00aa2bc--speech-therapy-menu.jpg"/>
          <p:cNvPicPr>
            <a:picLocks noChangeAspect="1" noChangeArrowheads="1"/>
          </p:cNvPicPr>
          <p:nvPr/>
        </p:nvPicPr>
        <p:blipFill>
          <a:blip r:embed="rId3" cstate="print"/>
          <a:srcRect l="65980" t="75781"/>
          <a:stretch>
            <a:fillRect/>
          </a:stretch>
        </p:blipFill>
        <p:spPr bwMode="auto">
          <a:xfrm>
            <a:off x="2214546" y="3857628"/>
            <a:ext cx="1520820" cy="14763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2eee61474152b5c75d971582a00aa2bc--speech-therapy-menu.jpg"/>
          <p:cNvPicPr>
            <a:picLocks noChangeAspect="1" noChangeArrowheads="1"/>
          </p:cNvPicPr>
          <p:nvPr/>
        </p:nvPicPr>
        <p:blipFill>
          <a:blip r:embed="rId3" cstate="print"/>
          <a:srcRect l="31960" t="76172" r="34481"/>
          <a:stretch>
            <a:fillRect/>
          </a:stretch>
        </p:blipFill>
        <p:spPr bwMode="auto">
          <a:xfrm>
            <a:off x="500034" y="3214686"/>
            <a:ext cx="1500198" cy="145253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Desktop\2eee61474152b5c75d971582a00aa2bc--speech-therapy-menu.jpg"/>
          <p:cNvPicPr>
            <a:picLocks noChangeAspect="1" noChangeArrowheads="1"/>
          </p:cNvPicPr>
          <p:nvPr/>
        </p:nvPicPr>
        <p:blipFill>
          <a:blip r:embed="rId3" cstate="print"/>
          <a:srcRect t="75781" r="68040"/>
          <a:stretch>
            <a:fillRect/>
          </a:stretch>
        </p:blipFill>
        <p:spPr bwMode="auto">
          <a:xfrm>
            <a:off x="5643570" y="3857628"/>
            <a:ext cx="1428760" cy="14763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User\Desktop\2eee61474152b5c75d971582a00aa2bc--speech-therapy-menu.jpg"/>
          <p:cNvPicPr>
            <a:picLocks noChangeAspect="1" noChangeArrowheads="1"/>
          </p:cNvPicPr>
          <p:nvPr/>
        </p:nvPicPr>
        <p:blipFill>
          <a:blip r:embed="rId3" cstate="print"/>
          <a:srcRect l="65519" t="50391" b="23828"/>
          <a:stretch>
            <a:fillRect/>
          </a:stretch>
        </p:blipFill>
        <p:spPr bwMode="auto">
          <a:xfrm>
            <a:off x="4000496" y="3214686"/>
            <a:ext cx="1428760" cy="150019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ser\Desktop\2eee61474152b5c75d971582a00aa2bc--speech-therapy-menu.jpg"/>
          <p:cNvPicPr>
            <a:picLocks noChangeAspect="1" noChangeArrowheads="1"/>
          </p:cNvPicPr>
          <p:nvPr/>
        </p:nvPicPr>
        <p:blipFill>
          <a:blip r:embed="rId3" cstate="print"/>
          <a:srcRect t="51172" r="67578" b="24219"/>
          <a:stretch>
            <a:fillRect/>
          </a:stretch>
        </p:blipFill>
        <p:spPr bwMode="auto">
          <a:xfrm>
            <a:off x="7286644" y="3214686"/>
            <a:ext cx="1449382" cy="150019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Лента лицом вверх 7"/>
          <p:cNvSpPr/>
          <p:nvPr/>
        </p:nvSpPr>
        <p:spPr>
          <a:xfrm>
            <a:off x="1785918" y="285728"/>
            <a:ext cx="6313334" cy="877206"/>
          </a:xfrm>
          <a:prstGeom prst="ribbon2">
            <a:avLst>
              <a:gd name="adj1" fmla="val 16667"/>
              <a:gd name="adj2" fmla="val 712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МЕТОДИКА </a:t>
            </a:r>
          </a:p>
          <a:p>
            <a:pPr algn="ctr">
              <a:defRPr/>
            </a:pPr>
            <a:r>
              <a:rPr lang="ru-RU" sz="2400" i="1" kern="10" dirty="0" smtClean="0"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ЗАЛОМАЕВОЙ Н. Б.</a:t>
            </a:r>
            <a:endParaRPr lang="ru-RU" sz="2400" i="1" kern="10" dirty="0"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428728" cy="12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4432" y="1714488"/>
            <a:ext cx="8789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Отбираются фотографии самого ребёнка и членов его семьи с надписями: "Я", "МАМА", "ПАПА", "БАБУШКА", "ДЕДУШКА", "СЕСТРА", "БРАТ". </a:t>
            </a:r>
          </a:p>
          <a:p>
            <a:pPr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оформляется альбом, куда наклеиваются все фотографии и подписи к ним.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2362" t="11527" r="1973" b="7785"/>
          <a:stretch>
            <a:fillRect/>
          </a:stretch>
        </p:blipFill>
        <p:spPr bwMode="auto">
          <a:xfrm>
            <a:off x="571472" y="3714752"/>
            <a:ext cx="5357850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User\Desktop\1ea28081624d7c7b49bc9ac7993548a6.jpg"/>
          <p:cNvPicPr>
            <a:picLocks noChangeAspect="1" noChangeArrowheads="1"/>
          </p:cNvPicPr>
          <p:nvPr/>
        </p:nvPicPr>
        <p:blipFill>
          <a:blip r:embed="rId5" cstate="print"/>
          <a:srcRect l="9898" t="4399" r="10922"/>
          <a:stretch>
            <a:fillRect/>
          </a:stretch>
        </p:blipFill>
        <p:spPr bwMode="auto">
          <a:xfrm>
            <a:off x="6286512" y="3714752"/>
            <a:ext cx="2143140" cy="20002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 логопедов апрель\Новая папка (3)\s12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4348" y="1000108"/>
            <a:ext cx="3857652" cy="4737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Постепенно набор картинок и табличек увеличивается. Это можно делать двумя способами: </a:t>
            </a:r>
            <a:b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Первый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последовательно осваивать категории предметов.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Второй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предлагать несколько картинок из разных тем,</a:t>
            </a:r>
            <a:r>
              <a:rPr kumimoji="0" lang="ru-RU" sz="20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 этом важно учитывать интересы и привязанности ребёнка, выбирать интересные ему темы.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Содержимое 5" descr="http://www.reacenter.ru/images/__user__/images/1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021004" cy="2387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4" descr="http://www.reacenter.ru/images/__user__/contacts/samara/1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000396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555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73</cp:revision>
  <dcterms:created xsi:type="dcterms:W3CDTF">2019-04-04T16:21:36Z</dcterms:created>
  <dcterms:modified xsi:type="dcterms:W3CDTF">2019-04-11T17:53:38Z</dcterms:modified>
</cp:coreProperties>
</file>