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93" r:id="rId5"/>
    <p:sldId id="292" r:id="rId6"/>
    <p:sldId id="294" r:id="rId7"/>
    <p:sldId id="287" r:id="rId8"/>
    <p:sldId id="29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A6B2D-875C-46C3-B42F-437DC5C375A2}" type="doc">
      <dgm:prSet loTypeId="urn:microsoft.com/office/officeart/2005/8/layout/radial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F19BF01-CD8F-4A88-8217-1DA643AFA00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Творческий подход к познанию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FF1996-D479-424D-8266-988A6AD273A0}" type="parTrans" cxnId="{FC7F139D-74F4-478E-B810-54570321610A}">
      <dgm:prSet/>
      <dgm:spPr/>
      <dgm:t>
        <a:bodyPr/>
        <a:lstStyle/>
        <a:p>
          <a:endParaRPr lang="ru-RU"/>
        </a:p>
      </dgm:t>
    </dgm:pt>
    <dgm:pt modelId="{E98AA32E-5CBC-4791-91E4-6C8251A3EE1A}" type="sibTrans" cxnId="{FC7F139D-74F4-478E-B810-54570321610A}">
      <dgm:prSet/>
      <dgm:spPr/>
      <dgm:t>
        <a:bodyPr/>
        <a:lstStyle/>
        <a:p>
          <a:endParaRPr lang="ru-RU"/>
        </a:p>
      </dgm:t>
    </dgm:pt>
    <dgm:pt modelId="{C85721E0-619A-4684-9031-68BDD5728074}">
      <dgm:prSet phldrT="[Текст]" custT="1"/>
      <dgm:spPr/>
      <dgm:t>
        <a:bodyPr/>
        <a:lstStyle/>
        <a:p>
          <a:r>
            <a:rPr lang="ru-RU" sz="2000" b="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Коллективный характер познавательной деятельности</a:t>
          </a:r>
          <a:endParaRPr lang="ru-RU" sz="2000" b="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2E4C94E-217D-493B-9111-D06E3A0C22D3}" type="parTrans" cxnId="{3DC0B5AC-2094-48EE-B4AE-91A752B1CEFE}">
      <dgm:prSet/>
      <dgm:spPr/>
      <dgm:t>
        <a:bodyPr/>
        <a:lstStyle/>
        <a:p>
          <a:endParaRPr lang="ru-RU"/>
        </a:p>
      </dgm:t>
    </dgm:pt>
    <dgm:pt modelId="{3F08C653-F471-428E-A701-6F51A289564F}" type="sibTrans" cxnId="{3DC0B5AC-2094-48EE-B4AE-91A752B1CEFE}">
      <dgm:prSet/>
      <dgm:spPr/>
      <dgm:t>
        <a:bodyPr/>
        <a:lstStyle/>
        <a:p>
          <a:endParaRPr lang="ru-RU"/>
        </a:p>
      </dgm:t>
    </dgm:pt>
    <dgm:pt modelId="{C4544054-B600-4AF9-BC9B-B38432B04531}">
      <dgm:prSet/>
      <dgm:spPr/>
      <dgm:t>
        <a:bodyPr/>
        <a:lstStyle/>
        <a:p>
          <a:endParaRPr lang="ru-RU" dirty="0"/>
        </a:p>
      </dgm:t>
    </dgm:pt>
    <dgm:pt modelId="{BB8243AE-E2F3-461C-A4AF-505C0170D016}" type="parTrans" cxnId="{DCD70553-8310-48BD-A0EB-AC2D4D798E7B}">
      <dgm:prSet/>
      <dgm:spPr/>
      <dgm:t>
        <a:bodyPr/>
        <a:lstStyle/>
        <a:p>
          <a:endParaRPr lang="ru-RU"/>
        </a:p>
      </dgm:t>
    </dgm:pt>
    <dgm:pt modelId="{6F16E28A-1809-4E64-9023-EBB3B847478A}" type="sibTrans" cxnId="{DCD70553-8310-48BD-A0EB-AC2D4D798E7B}">
      <dgm:prSet/>
      <dgm:spPr/>
      <dgm:t>
        <a:bodyPr/>
        <a:lstStyle/>
        <a:p>
          <a:endParaRPr lang="ru-RU"/>
        </a:p>
      </dgm:t>
    </dgm:pt>
    <dgm:pt modelId="{2381F351-1DC8-47C5-B43E-DC2321D50AAF}">
      <dgm:prSet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Сочетание теоретического знания и практических навыков</a:t>
          </a:r>
          <a:endParaRPr lang="ru-RU" sz="2000" dirty="0"/>
        </a:p>
      </dgm:t>
    </dgm:pt>
    <dgm:pt modelId="{535D10F8-94F3-4B7A-81CA-A5A113A2D197}" type="parTrans" cxnId="{119782B3-20CB-4C6B-9EBF-449BA7D8F2D9}">
      <dgm:prSet/>
      <dgm:spPr/>
      <dgm:t>
        <a:bodyPr/>
        <a:lstStyle/>
        <a:p>
          <a:endParaRPr lang="ru-RU"/>
        </a:p>
      </dgm:t>
    </dgm:pt>
    <dgm:pt modelId="{64A6210E-6889-4F92-AE20-70A51877756A}" type="sibTrans" cxnId="{119782B3-20CB-4C6B-9EBF-449BA7D8F2D9}">
      <dgm:prSet/>
      <dgm:spPr/>
      <dgm:t>
        <a:bodyPr/>
        <a:lstStyle/>
        <a:p>
          <a:endParaRPr lang="ru-RU"/>
        </a:p>
      </dgm:t>
    </dgm:pt>
    <dgm:pt modelId="{7506536C-7761-4881-871A-F2CF8D5EFEA5}" type="pres">
      <dgm:prSet presAssocID="{D46A6B2D-875C-46C3-B42F-437DC5C375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83560D-20FE-4A84-9F90-9AB878DD3E19}" type="pres">
      <dgm:prSet presAssocID="{4F19BF01-CD8F-4A88-8217-1DA643AFA002}" presName="centerShape" presStyleLbl="node0" presStyleIdx="0" presStyleCnt="1" custScaleX="230051" custScaleY="181757"/>
      <dgm:spPr/>
      <dgm:t>
        <a:bodyPr/>
        <a:lstStyle/>
        <a:p>
          <a:endParaRPr lang="ru-RU"/>
        </a:p>
      </dgm:t>
    </dgm:pt>
    <dgm:pt modelId="{4984A40A-5C47-4301-A708-C5EB0FE8DB7A}" type="pres">
      <dgm:prSet presAssocID="{42E4C94E-217D-493B-9111-D06E3A0C22D3}" presName="parTrans" presStyleLbl="sibTrans2D1" presStyleIdx="0" presStyleCnt="2"/>
      <dgm:spPr/>
      <dgm:t>
        <a:bodyPr/>
        <a:lstStyle/>
        <a:p>
          <a:endParaRPr lang="ru-RU"/>
        </a:p>
      </dgm:t>
    </dgm:pt>
    <dgm:pt modelId="{2B77B6D2-E001-42AA-B788-3E03EAF1F15B}" type="pres">
      <dgm:prSet presAssocID="{42E4C94E-217D-493B-9111-D06E3A0C22D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E0F13CC-3FA5-4989-8561-A7D8CE7F60DD}" type="pres">
      <dgm:prSet presAssocID="{C85721E0-619A-4684-9031-68BDD5728074}" presName="node" presStyleLbl="node1" presStyleIdx="0" presStyleCnt="2" custScaleX="209968" custScaleY="179790" custRadScaleRad="112283" custRadScaleInc="1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E3F13-D7EA-4EF9-AE11-D2E0FB46D8E8}" type="pres">
      <dgm:prSet presAssocID="{535D10F8-94F3-4B7A-81CA-A5A113A2D197}" presName="parTrans" presStyleLbl="sibTrans2D1" presStyleIdx="1" presStyleCnt="2"/>
      <dgm:spPr/>
      <dgm:t>
        <a:bodyPr/>
        <a:lstStyle/>
        <a:p>
          <a:endParaRPr lang="ru-RU"/>
        </a:p>
      </dgm:t>
    </dgm:pt>
    <dgm:pt modelId="{E93DFFE8-2A13-4443-88FE-9B5FB10F90CD}" type="pres">
      <dgm:prSet presAssocID="{535D10F8-94F3-4B7A-81CA-A5A113A2D19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45A77CD-9CC9-4EC5-B9AE-31AE31E389BE}" type="pres">
      <dgm:prSet presAssocID="{2381F351-1DC8-47C5-B43E-DC2321D50AAF}" presName="node" presStyleLbl="node1" presStyleIdx="1" presStyleCnt="2" custScaleX="230051" custScaleY="171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9782B3-20CB-4C6B-9EBF-449BA7D8F2D9}" srcId="{4F19BF01-CD8F-4A88-8217-1DA643AFA002}" destId="{2381F351-1DC8-47C5-B43E-DC2321D50AAF}" srcOrd="1" destOrd="0" parTransId="{535D10F8-94F3-4B7A-81CA-A5A113A2D197}" sibTransId="{64A6210E-6889-4F92-AE20-70A51877756A}"/>
    <dgm:cxn modelId="{0DA8A6C3-5348-441A-B0ED-D6439ABED90C}" type="presOf" srcId="{D46A6B2D-875C-46C3-B42F-437DC5C375A2}" destId="{7506536C-7761-4881-871A-F2CF8D5EFEA5}" srcOrd="0" destOrd="0" presId="urn:microsoft.com/office/officeart/2005/8/layout/radial5"/>
    <dgm:cxn modelId="{C4541C00-B0A1-42FB-AD0D-3E5C45F30944}" type="presOf" srcId="{42E4C94E-217D-493B-9111-D06E3A0C22D3}" destId="{4984A40A-5C47-4301-A708-C5EB0FE8DB7A}" srcOrd="0" destOrd="0" presId="urn:microsoft.com/office/officeart/2005/8/layout/radial5"/>
    <dgm:cxn modelId="{3DC0B5AC-2094-48EE-B4AE-91A752B1CEFE}" srcId="{4F19BF01-CD8F-4A88-8217-1DA643AFA002}" destId="{C85721E0-619A-4684-9031-68BDD5728074}" srcOrd="0" destOrd="0" parTransId="{42E4C94E-217D-493B-9111-D06E3A0C22D3}" sibTransId="{3F08C653-F471-428E-A701-6F51A289564F}"/>
    <dgm:cxn modelId="{99891E3A-375D-4571-803A-42D7807DB962}" type="presOf" srcId="{2381F351-1DC8-47C5-B43E-DC2321D50AAF}" destId="{C45A77CD-9CC9-4EC5-B9AE-31AE31E389BE}" srcOrd="0" destOrd="0" presId="urn:microsoft.com/office/officeart/2005/8/layout/radial5"/>
    <dgm:cxn modelId="{DCBCF158-4C2D-4846-A688-7ADA3E7AA1B0}" type="presOf" srcId="{C85721E0-619A-4684-9031-68BDD5728074}" destId="{BE0F13CC-3FA5-4989-8561-A7D8CE7F60DD}" srcOrd="0" destOrd="0" presId="urn:microsoft.com/office/officeart/2005/8/layout/radial5"/>
    <dgm:cxn modelId="{5BD6B074-ACE8-44A4-A2CA-FC6088F4BC63}" type="presOf" srcId="{4F19BF01-CD8F-4A88-8217-1DA643AFA002}" destId="{9883560D-20FE-4A84-9F90-9AB878DD3E19}" srcOrd="0" destOrd="0" presId="urn:microsoft.com/office/officeart/2005/8/layout/radial5"/>
    <dgm:cxn modelId="{B181C826-DA81-4B52-81A8-AB5550834718}" type="presOf" srcId="{535D10F8-94F3-4B7A-81CA-A5A113A2D197}" destId="{E93DFFE8-2A13-4443-88FE-9B5FB10F90CD}" srcOrd="1" destOrd="0" presId="urn:microsoft.com/office/officeart/2005/8/layout/radial5"/>
    <dgm:cxn modelId="{FC7F139D-74F4-478E-B810-54570321610A}" srcId="{D46A6B2D-875C-46C3-B42F-437DC5C375A2}" destId="{4F19BF01-CD8F-4A88-8217-1DA643AFA002}" srcOrd="0" destOrd="0" parTransId="{0CFF1996-D479-424D-8266-988A6AD273A0}" sibTransId="{E98AA32E-5CBC-4791-91E4-6C8251A3EE1A}"/>
    <dgm:cxn modelId="{DCD70553-8310-48BD-A0EB-AC2D4D798E7B}" srcId="{D46A6B2D-875C-46C3-B42F-437DC5C375A2}" destId="{C4544054-B600-4AF9-BC9B-B38432B04531}" srcOrd="1" destOrd="0" parTransId="{BB8243AE-E2F3-461C-A4AF-505C0170D016}" sibTransId="{6F16E28A-1809-4E64-9023-EBB3B847478A}"/>
    <dgm:cxn modelId="{B4F62991-3309-49F1-B3E8-3754D08A1EDD}" type="presOf" srcId="{42E4C94E-217D-493B-9111-D06E3A0C22D3}" destId="{2B77B6D2-E001-42AA-B788-3E03EAF1F15B}" srcOrd="1" destOrd="0" presId="urn:microsoft.com/office/officeart/2005/8/layout/radial5"/>
    <dgm:cxn modelId="{69A68027-F2D2-4B9E-92A4-EB356559E555}" type="presOf" srcId="{535D10F8-94F3-4B7A-81CA-A5A113A2D197}" destId="{6D8E3F13-D7EA-4EF9-AE11-D2E0FB46D8E8}" srcOrd="0" destOrd="0" presId="urn:microsoft.com/office/officeart/2005/8/layout/radial5"/>
    <dgm:cxn modelId="{187B7716-34CC-4673-A06C-CE07B1979DC7}" type="presParOf" srcId="{7506536C-7761-4881-871A-F2CF8D5EFEA5}" destId="{9883560D-20FE-4A84-9F90-9AB878DD3E19}" srcOrd="0" destOrd="0" presId="urn:microsoft.com/office/officeart/2005/8/layout/radial5"/>
    <dgm:cxn modelId="{85BA069E-6ECA-40E5-A40C-910D1F8B9DBE}" type="presParOf" srcId="{7506536C-7761-4881-871A-F2CF8D5EFEA5}" destId="{4984A40A-5C47-4301-A708-C5EB0FE8DB7A}" srcOrd="1" destOrd="0" presId="urn:microsoft.com/office/officeart/2005/8/layout/radial5"/>
    <dgm:cxn modelId="{094DA346-026C-4BE1-A522-CA19F8FF96C6}" type="presParOf" srcId="{4984A40A-5C47-4301-A708-C5EB0FE8DB7A}" destId="{2B77B6D2-E001-42AA-B788-3E03EAF1F15B}" srcOrd="0" destOrd="0" presId="urn:microsoft.com/office/officeart/2005/8/layout/radial5"/>
    <dgm:cxn modelId="{9CCF124C-AFD1-40FB-BBE1-2A23175CC0BA}" type="presParOf" srcId="{7506536C-7761-4881-871A-F2CF8D5EFEA5}" destId="{BE0F13CC-3FA5-4989-8561-A7D8CE7F60DD}" srcOrd="2" destOrd="0" presId="urn:microsoft.com/office/officeart/2005/8/layout/radial5"/>
    <dgm:cxn modelId="{C5B46902-6757-49FF-9FA5-37CD69951890}" type="presParOf" srcId="{7506536C-7761-4881-871A-F2CF8D5EFEA5}" destId="{6D8E3F13-D7EA-4EF9-AE11-D2E0FB46D8E8}" srcOrd="3" destOrd="0" presId="urn:microsoft.com/office/officeart/2005/8/layout/radial5"/>
    <dgm:cxn modelId="{BE9CEDBC-F52B-4E6B-A8B5-B423D684C020}" type="presParOf" srcId="{6D8E3F13-D7EA-4EF9-AE11-D2E0FB46D8E8}" destId="{E93DFFE8-2A13-4443-88FE-9B5FB10F90CD}" srcOrd="0" destOrd="0" presId="urn:microsoft.com/office/officeart/2005/8/layout/radial5"/>
    <dgm:cxn modelId="{41C20B11-AEE0-4D56-83F5-A82EE52DB7CB}" type="presParOf" srcId="{7506536C-7761-4881-871A-F2CF8D5EFEA5}" destId="{C45A77CD-9CC9-4EC5-B9AE-31AE31E389BE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7DF53-EB18-4620-B87E-81507500E31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C25C-B2C6-433F-8375-E68AA34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/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/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Кейс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 - как нетрадиционный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 с детьми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Кушнир Л.А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д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№105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 Ульяновск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45719" cy="72008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5984" y="3643314"/>
            <a:ext cx="4286280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Одной из актуальных на сегодняшний день является применение кейс - технологий в дошкольном образовании. Использование кейс-технологий влияет на формирование коммуникативных компетенций дошкольников с нарушениями зрения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64088" y="620688"/>
            <a:ext cx="3279878" cy="2879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Инновационные педагогические технологии изначально строятся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компетентностном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подходе и нацелены в следствиях на будущее воспитанника.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620688"/>
            <a:ext cx="3500462" cy="278608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buNone/>
            </a:pP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Активная динамика современной жизни требует поиска и разработки новых эффективных технологий для применения в работе с дошкольниками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8288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«кейс»?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114300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</a:rPr>
              <a:t/>
            </a:r>
            <a:br>
              <a:rPr lang="ru-RU" sz="3200" b="1" i="1" dirty="0" smtClean="0">
                <a:solidFill>
                  <a:schemeClr val="accent1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коммуникативные компетенции?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/>
                </a:solidFill>
              </a:rPr>
              <a:t/>
            </a:r>
            <a:br>
              <a:rPr lang="ru-RU" sz="3200" b="1" i="1" dirty="0" smtClean="0">
                <a:solidFill>
                  <a:schemeClr val="accent1"/>
                </a:solidFill>
              </a:rPr>
            </a:b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1268760"/>
            <a:ext cx="828092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/>
              <a:t>	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*это знания, умения, навыки, необходимые для понимания чужих и порождения собственных программ речевого поведения, адекватных целям, сферам, ситуациям общения.</a:t>
            </a:r>
          </a:p>
          <a:p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5928" y="3413611"/>
            <a:ext cx="8280920" cy="28237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/>
              <a:t>	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Название кейс-технология произошло от латинского «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casus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– запутанный, необычный случай; а также от английского «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- портфель, чемоданчик. Кейс – технология – это разбор ситуации или конкретного случая, деловая игра. </a:t>
            </a:r>
            <a:r>
              <a:rPr lang="ru-RU" sz="2200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Универсальность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данной технологии состоит в том, что используются описания конкретных ситуаций или случая. Кейсы основаны на реальном фактическом материале или же приближены к реальной ситуации.</a:t>
            </a:r>
            <a:endParaRPr lang="ru-RU" sz="2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Преимущества кейс- технологий:</a:t>
            </a:r>
            <a:endParaRPr lang="ru-RU" sz="3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9906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4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Особенностью метода кейс- технологий является создание проблемной ситуации и ее последовательное решение, в ходе которого актуализируются и расширяются знания, умения и навыки дошкольников.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76873"/>
            <a:ext cx="7715200" cy="2520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Задачей кейс- технологии является максимальная активизация каждого дошкольника в самостоятельную работу по решению проблемы, что в дальнейшем позволит им заниматься самообразованием и саморазвитием в любом направлении.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289451"/>
          </a:xfrm>
        </p:spPr>
        <p:txBody>
          <a:bodyPr>
            <a:noAutofit/>
          </a:bodyPr>
          <a:lstStyle/>
          <a:p>
            <a:pPr lvl="0"/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Часто  в работе с детьми  применяют технологию «Фото-кейс». </a:t>
            </a: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даёт возможность сформировать стратегию принятия решения, с помощью которой ребёнок в будущем сможет преодолеть самостоятельно возникшие разной сложности жизненные ситуации. Сущностью предоставленной технологии является анализ проблемной ситуации.</a:t>
            </a:r>
          </a:p>
          <a:p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908720"/>
            <a:ext cx="4041775" cy="521744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«фото – кейс»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входит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Фото, сюжет которого отражает какую – либо проблему.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Текст к кейсу, который описывает совокупность событий.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Задание – правильно поставленный вопрос. В нем должна быть мотивация на решение проблемы.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2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24578"/>
            <a:ext cx="8496944" cy="6156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400" b="1" dirty="0" smtClean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рекомендуемой литературы:</a:t>
            </a:r>
            <a:endParaRPr lang="ru-RU" sz="2400" dirty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Калачикова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О.Н. Метод кейс-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стади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Учебное пособие. – Томск, 2007.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Кейс-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стади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учебном процессе: преимущества, методические рекомендации, конкретные примеры. Волгин Н.А.,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Кушмин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В.Н., Олегов Ю.Г.,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Фоламьев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А.Н. – М.: издательство РАГС, 1997.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Кейс-технология обучения / Т.В.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Могузова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// статья в журнале «Профессиональное образование № 5, 2004.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Кейс-метод при проведении практического занятия / И.Б.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Поперняк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//  статья в журнале «Специалист» № 4,2005.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Мухина С.А. Современные инновационные технологии обучения. 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С.А.Мухина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А.А.Соловьева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– М: ГЭОТАР-Медиа, 2008.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Применение кейс-метода на занятиях / Т.В. Савостина // статья в журнале «Специалист» № 4, 2009.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0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Практическая часть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Кейс ситуационно- ролевая игра «Настоящие друзья»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Ситуация: «Коле купили новую парковку. Он очень обрадовался и начал  с ней играть. Дима проходил мимо, задел парковку ногой, она упала и сломалась…»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Обсуждение ситуации: что произошло?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Обыгрывание ситуаций: </a:t>
            </a:r>
            <a:r>
              <a:rPr lang="ru-RU" sz="2400" i="1" dirty="0" smtClean="0"/>
              <a:t>Предлагаю </a:t>
            </a:r>
            <a:r>
              <a:rPr lang="ru-RU" sz="2400" i="1" dirty="0"/>
              <a:t>вам разбиться на пары:  один  ребенок– мальчик, который играл с парковкой, другой ребенок – мальчик, который сломал парковку.  Взять по карточкам. На карточках написаны ваши роли в паре. Детям естественно предлагаются карточки с картинками, характеризующими героя.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 smtClean="0"/>
              <a:t> Педагоги</a:t>
            </a:r>
            <a:r>
              <a:rPr lang="ru-RU" sz="2400" i="1" dirty="0"/>
              <a:t> обыгрывают ситуации.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 smtClean="0"/>
              <a:t> В </a:t>
            </a:r>
            <a:r>
              <a:rPr lang="ru-RU" sz="2400" i="1" dirty="0"/>
              <a:t>конце приходят к выводу: Кому же удалось договориться? Почему?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ina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irina</Template>
  <TotalTime>1239</TotalTime>
  <Words>288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irina</vt:lpstr>
      <vt:lpstr>     Кейс технологии - как нетрадиционный метод работы с детьми дошкольного возраста   Кушнир Л.А- воспитатель   МБДОУ д/с №105  город Ульяновск   </vt:lpstr>
      <vt:lpstr>Презентация PowerPoint</vt:lpstr>
      <vt:lpstr> Что такое коммуникативные компетенции?  </vt:lpstr>
      <vt:lpstr>Преимущества кейс- технологий:</vt:lpstr>
      <vt:lpstr>  Особенностью метода кейс- технологий является создание проблемной ситуации и ее последовательное решение, в ходе которого актуализируются и расширяются знания, умения и навыки дошкольников.</vt:lpstr>
      <vt:lpstr>Презентация PowerPoint</vt:lpstr>
      <vt:lpstr>Презентация PowerPoint</vt:lpstr>
      <vt:lpstr>Практическая часть Кейс ситуационно- ролевая игра «Настоящие друзья» 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в Доу</dc:title>
  <dc:creator>User</dc:creator>
  <cp:lastModifiedBy>Windows User</cp:lastModifiedBy>
  <cp:revision>206</cp:revision>
  <dcterms:created xsi:type="dcterms:W3CDTF">2015-01-28T12:43:29Z</dcterms:created>
  <dcterms:modified xsi:type="dcterms:W3CDTF">2023-04-11T17:59:50Z</dcterms:modified>
</cp:coreProperties>
</file>