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3" r:id="rId4"/>
    <p:sldId id="264" r:id="rId5"/>
    <p:sldId id="265" r:id="rId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74" autoAdjust="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образ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41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548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5519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76716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9196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2737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828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494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2822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75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01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50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63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28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5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smtClean="0"/>
              <a:t>01.09.2016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70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r>
              <a:rPr lang="en-US" smtClean="0"/>
              <a:t>01.09.2016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979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9032234" cy="1849192"/>
          </a:xfrm>
        </p:spPr>
        <p:txBody>
          <a:bodyPr rtlCol="0"/>
          <a:lstStyle/>
          <a:p>
            <a:pPr rtl="0"/>
            <a:r>
              <a:rPr lang="ru-RU" dirty="0" smtClean="0">
                <a:solidFill>
                  <a:schemeClr val="tx2"/>
                </a:solidFill>
              </a:rPr>
              <a:t>Картотека:</a:t>
            </a:r>
            <a:endParaRPr lang="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340180"/>
            <a:ext cx="8825658" cy="1298620"/>
          </a:xfrm>
        </p:spPr>
        <p:txBody>
          <a:bodyPr rtlCol="0">
            <a:normAutofit/>
          </a:bodyPr>
          <a:lstStyle/>
          <a:p>
            <a:pPr rtl="0"/>
            <a:r>
              <a:rPr lang="ru" sz="3600" dirty="0" smtClean="0">
                <a:solidFill>
                  <a:srgbClr val="FF0000"/>
                </a:solidFill>
              </a:rPr>
              <a:t>Игры с мячом для развития речи</a:t>
            </a:r>
          </a:p>
          <a:p>
            <a:pPr rtl="0"/>
            <a:r>
              <a:rPr lang="ru" dirty="0">
                <a:solidFill>
                  <a:srgbClr val="FF0000"/>
                </a:solidFill>
              </a:rPr>
              <a:t> </a:t>
            </a:r>
            <a:r>
              <a:rPr lang="ru" dirty="0" smtClean="0">
                <a:solidFill>
                  <a:srgbClr val="FF0000"/>
                </a:solidFill>
              </a:rPr>
              <a:t>                                                                          </a:t>
            </a:r>
            <a:endParaRPr lang="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5" y="0"/>
            <a:ext cx="5834129" cy="6651938"/>
          </a:xfrm>
        </p:spPr>
        <p:txBody>
          <a:bodyPr rtlCol="0">
            <a:normAutofit fontScale="90000"/>
          </a:bodyPr>
          <a:lstStyle/>
          <a:p>
            <a:r>
              <a:rPr lang="ru-RU" sz="2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Игра с </a:t>
            </a:r>
            <a:r>
              <a:rPr lang="ru-RU" sz="2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мячом </a:t>
            </a:r>
            <a:r>
              <a:rPr lang="ru-RU" sz="2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«Животные и </a:t>
            </a:r>
            <a:r>
              <a:rPr lang="ru-RU" sz="2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их детеныши</a:t>
            </a:r>
            <a:r>
              <a:rPr lang="ru-RU" sz="2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»</a:t>
            </a:r>
            <a:br>
              <a:rPr lang="ru-RU" sz="2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Цель</a:t>
            </a:r>
            <a: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: закрепление в речи детей названии детенышей животных, закрепление навыков словообразования, развитие ловкости, внимания, памяти.</a:t>
            </a:r>
            <a:b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Ход игры</a:t>
            </a:r>
            <a: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: Бросая мяч ребенку, взрослый называет какое- либо животное, а ребенку, возвращая мяч взрослому, называет детеныша этого животного.</a:t>
            </a:r>
            <a:b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Слова скомпонованы в три группы по способу их образования.</a:t>
            </a:r>
            <a:b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Третья группа требует запоминания названий детенышей.</a:t>
            </a:r>
            <a:b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Группа 1</a:t>
            </a:r>
            <a: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. У тигра- тигренок, у льва-львенок, у лося-лосенок, у слона- слоненок.</a:t>
            </a:r>
            <a:b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Группа 2.</a:t>
            </a:r>
            <a: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У медведя-медвежонок, у зайца-зайчонок, у кролика-крольчонок.</a:t>
            </a:r>
            <a:b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sz="2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Группа 3</a:t>
            </a:r>
            <a: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. У коровы-теленок, у лошади-жеребенок, у свиньи-поросенок, у овцы-ягненок, у курицы-цыпленок, у собаки-щенок.</a:t>
            </a:r>
            <a:b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endParaRPr lang="en-US" sz="22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1554" y="0"/>
            <a:ext cx="5899093" cy="6858000"/>
          </a:xfrm>
        </p:spPr>
        <p:txBody>
          <a:bodyPr rtlCol="0"/>
          <a:lstStyle/>
          <a:p>
            <a:pPr marL="45720" indent="0">
              <a:buNone/>
            </a:pPr>
            <a:r>
              <a:rPr lang="ru" b="1" dirty="0" smtClean="0"/>
              <a:t>Игра с </a:t>
            </a:r>
            <a:r>
              <a:rPr lang="ru" b="1" dirty="0"/>
              <a:t>мячом </a:t>
            </a:r>
            <a:endParaRPr lang="ru" b="1" dirty="0" smtClean="0"/>
          </a:p>
          <a:p>
            <a:pPr marL="45720" indent="0">
              <a:buNone/>
            </a:pPr>
            <a:r>
              <a:rPr lang="ru" b="1" dirty="0"/>
              <a:t>« </a:t>
            </a:r>
            <a:r>
              <a:rPr lang="ru" b="1" dirty="0" smtClean="0"/>
              <a:t>Кто </a:t>
            </a:r>
            <a:r>
              <a:rPr lang="ru" b="1" dirty="0"/>
              <a:t>как разговаривает</a:t>
            </a:r>
            <a:r>
              <a:rPr lang="ru" b="1" dirty="0" smtClean="0"/>
              <a:t>»</a:t>
            </a:r>
          </a:p>
          <a:p>
            <a:pPr marL="45720" indent="0">
              <a:buNone/>
            </a:pPr>
            <a:r>
              <a:rPr lang="ru" b="1" dirty="0" smtClean="0"/>
              <a:t>Цель</a:t>
            </a:r>
            <a:r>
              <a:rPr lang="ru" dirty="0" smtClean="0"/>
              <a:t>: расширение словарного запаса, развитие быстроты реакции.</a:t>
            </a:r>
          </a:p>
          <a:p>
            <a:pPr marL="45720" indent="0">
              <a:buNone/>
            </a:pPr>
            <a:r>
              <a:rPr lang="ru" b="1" dirty="0" smtClean="0"/>
              <a:t>Ход игры</a:t>
            </a:r>
            <a:r>
              <a:rPr lang="ru" dirty="0" smtClean="0"/>
              <a:t>: Взрослый поочередно бросает мяч детям, называя животных. Дети, возвращая мяч, должны ответить,мкак тот или иное животное подает голос:</a:t>
            </a:r>
          </a:p>
          <a:p>
            <a:pPr marL="45720" indent="0">
              <a:buNone/>
            </a:pPr>
            <a:r>
              <a:rPr lang="ru" dirty="0" smtClean="0"/>
              <a:t>Корова мычит</a:t>
            </a:r>
          </a:p>
          <a:p>
            <a:pPr marL="45720" indent="0">
              <a:buNone/>
            </a:pPr>
            <a:r>
              <a:rPr lang="ru" dirty="0" smtClean="0"/>
              <a:t>Тигр рычит</a:t>
            </a:r>
          </a:p>
          <a:p>
            <a:pPr marL="45720" indent="0">
              <a:buNone/>
            </a:pPr>
            <a:r>
              <a:rPr lang="ru" dirty="0" smtClean="0"/>
              <a:t>Комар пищит</a:t>
            </a:r>
          </a:p>
          <a:p>
            <a:pPr marL="45720" indent="0">
              <a:buNone/>
            </a:pPr>
            <a:r>
              <a:rPr lang="ru-RU" dirty="0" smtClean="0"/>
              <a:t>Утка</a:t>
            </a:r>
            <a:r>
              <a:rPr lang="ru" dirty="0" smtClean="0"/>
              <a:t> крякает</a:t>
            </a:r>
          </a:p>
          <a:p>
            <a:pPr marL="45720" indent="0">
              <a:buNone/>
            </a:pPr>
            <a:r>
              <a:rPr lang="ru" dirty="0" smtClean="0"/>
              <a:t>Свинья хрюкает</a:t>
            </a:r>
          </a:p>
          <a:p>
            <a:pPr marL="45720" indent="0">
              <a:buNone/>
            </a:pPr>
            <a:r>
              <a:rPr lang="ru" b="1" dirty="0" smtClean="0"/>
              <a:t>Вариант 2</a:t>
            </a:r>
            <a:r>
              <a:rPr lang="ru" dirty="0" smtClean="0"/>
              <a:t>. Взрослый бросает мяч и </a:t>
            </a:r>
            <a:r>
              <a:rPr lang="ru" dirty="0"/>
              <a:t>спрашивает</a:t>
            </a:r>
            <a:r>
              <a:rPr lang="ru" dirty="0" smtClean="0"/>
              <a:t>:</a:t>
            </a:r>
          </a:p>
          <a:p>
            <a:pPr marL="45720" indent="0">
              <a:buNone/>
            </a:pPr>
            <a:r>
              <a:rPr lang="ru" dirty="0" smtClean="0"/>
              <a:t>« Кто рычит</a:t>
            </a:r>
            <a:r>
              <a:rPr lang="ru" dirty="0"/>
              <a:t>? » </a:t>
            </a:r>
            <a:r>
              <a:rPr lang="ru" dirty="0" smtClean="0"/>
              <a:t>«</a:t>
            </a:r>
            <a:r>
              <a:rPr lang="ru" dirty="0"/>
              <a:t>Кто лает» </a:t>
            </a:r>
            <a:r>
              <a:rPr lang="ru" dirty="0" smtClean="0"/>
              <a:t>«</a:t>
            </a:r>
            <a:r>
              <a:rPr lang="ru" dirty="0"/>
              <a:t>Кто мычит»</a:t>
            </a:r>
            <a:endParaRPr lang="ru" dirty="0" smtClean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155" y="304800"/>
            <a:ext cx="10856890" cy="648237"/>
          </a:xfrm>
        </p:spPr>
        <p:txBody>
          <a:bodyPr rtlCol="0">
            <a:normAutofit/>
          </a:bodyPr>
          <a:lstStyle/>
          <a:p>
            <a:r>
              <a:rPr lang="ru-RU" sz="18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Игра</a:t>
            </a:r>
            <a:r>
              <a:rPr lang="ru-RU" sz="2000" b="1" dirty="0"/>
              <a:t> «Кто где живет</a:t>
            </a:r>
            <a:r>
              <a:rPr lang="ru-RU" sz="2000" b="1" dirty="0" smtClean="0"/>
              <a:t>»                          </a:t>
            </a:r>
            <a:r>
              <a:rPr lang="ru-RU" sz="2000" b="1" dirty="0"/>
              <a:t>Игра «Подскажи словечко»</a:t>
            </a:r>
            <a:endParaRPr lang="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8941" y="1381259"/>
            <a:ext cx="5434884" cy="5367270"/>
          </a:xfr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45720" indent="0"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закрепление знания детей о жилищах животных, насекомых. Закрепление употребления в речи детей грамматической формы предложного падежа с </a:t>
            </a:r>
            <a:r>
              <a:rPr lang="ru-RU" dirty="0"/>
              <a:t>предлогом «в</a:t>
            </a:r>
            <a:r>
              <a:rPr lang="ru-RU" dirty="0" smtClean="0"/>
              <a:t>».</a:t>
            </a:r>
          </a:p>
          <a:p>
            <a:pPr marL="45720" indent="0">
              <a:buNone/>
            </a:pPr>
            <a:r>
              <a:rPr lang="ru-RU" b="1" dirty="0" smtClean="0"/>
              <a:t>Ход</a:t>
            </a:r>
            <a:r>
              <a:rPr lang="ru-RU" dirty="0" smtClean="0"/>
              <a:t>: Бросая мяч поочередно каждому ребенку, взрослый задает вопрос, а ребенок, возвращая мяч, отвечает.</a:t>
            </a:r>
          </a:p>
          <a:p>
            <a:pPr marL="45720" indent="0">
              <a:buNone/>
            </a:pPr>
            <a:r>
              <a:rPr lang="ru-RU" b="1" dirty="0" smtClean="0"/>
              <a:t>Вариант 1</a:t>
            </a:r>
            <a:r>
              <a:rPr lang="ru-RU" dirty="0" smtClean="0"/>
              <a:t>. Взрослый-Дети.</a:t>
            </a:r>
          </a:p>
          <a:p>
            <a:pPr marL="45720" indent="0">
              <a:buNone/>
            </a:pPr>
            <a:r>
              <a:rPr lang="ru-RU" dirty="0" smtClean="0"/>
              <a:t>Кто живет в дупле?- Белка</a:t>
            </a:r>
          </a:p>
          <a:p>
            <a:pPr marL="45720" indent="0">
              <a:buNone/>
            </a:pPr>
            <a:r>
              <a:rPr lang="ru-RU" dirty="0" smtClean="0"/>
              <a:t>Кто живет в скворечнике?-Скворцы</a:t>
            </a:r>
          </a:p>
          <a:p>
            <a:pPr marL="45720" indent="0">
              <a:buNone/>
            </a:pPr>
            <a:r>
              <a:rPr lang="ru-RU" dirty="0" smtClean="0"/>
              <a:t>Кто живет в будке?-Собака</a:t>
            </a:r>
          </a:p>
          <a:p>
            <a:pPr marL="45720" indent="0">
              <a:buNone/>
            </a:pPr>
            <a:r>
              <a:rPr lang="ru-RU" dirty="0" smtClean="0"/>
              <a:t>Кто живет в берлоге?-Медведь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86841" y="1381259"/>
            <a:ext cx="4572000" cy="5367270"/>
          </a:xfrm>
          <a:ln>
            <a:noFill/>
          </a:ln>
        </p:spPr>
        <p:txBody>
          <a:bodyPr rtlCol="0">
            <a:normAutofit/>
          </a:bodyPr>
          <a:lstStyle/>
          <a:p>
            <a:pPr marL="45720" indent="0" rtl="0">
              <a:buNone/>
            </a:pPr>
            <a:r>
              <a:rPr lang="ru-RU" dirty="0" smtClean="0"/>
              <a:t>Цель: развитие мышления, быстроты реакции.</a:t>
            </a:r>
          </a:p>
          <a:p>
            <a:pPr marL="45720" indent="0" rtl="0">
              <a:buNone/>
            </a:pPr>
            <a:r>
              <a:rPr lang="ru-RU" dirty="0" smtClean="0"/>
              <a:t>Ход: Взрослый, бросая мяч поочередно каждому ребенку, спрашивает:</a:t>
            </a:r>
          </a:p>
          <a:p>
            <a:pPr marL="45720" indent="0" rtl="0">
              <a:buNone/>
            </a:pPr>
            <a:r>
              <a:rPr lang="ru-RU" dirty="0" smtClean="0"/>
              <a:t>-Ворона каркает, а сорока?</a:t>
            </a:r>
          </a:p>
          <a:p>
            <a:pPr marL="45720" indent="0" rtl="0">
              <a:buNone/>
            </a:pPr>
            <a:r>
              <a:rPr lang="ru-RU" dirty="0" smtClean="0"/>
              <a:t>Ребенок, возвращая мяч, должен ответить:</a:t>
            </a:r>
          </a:p>
          <a:p>
            <a:pPr marL="45720" indent="0" rtl="0">
              <a:buNone/>
            </a:pPr>
            <a:r>
              <a:rPr lang="ru-RU" dirty="0" smtClean="0"/>
              <a:t>-Сорока стрекочет.</a:t>
            </a:r>
          </a:p>
          <a:p>
            <a:pPr marL="45720" indent="0" rtl="0">
              <a:buNone/>
            </a:pPr>
            <a:r>
              <a:rPr lang="ru-RU" dirty="0" smtClean="0"/>
              <a:t>Примеры вопросов:</a:t>
            </a:r>
          </a:p>
          <a:p>
            <a:pPr marL="45720" indent="0" rtl="0">
              <a:buNone/>
            </a:pPr>
            <a:r>
              <a:rPr lang="ru-RU" dirty="0" smtClean="0"/>
              <a:t>-Сова летает, а кролик?</a:t>
            </a:r>
          </a:p>
          <a:p>
            <a:pPr marL="45720" indent="0" rtl="0">
              <a:buNone/>
            </a:pPr>
            <a:r>
              <a:rPr lang="ru-RU" dirty="0" smtClean="0"/>
              <a:t>-Корова ест сено, а лиса?</a:t>
            </a:r>
          </a:p>
          <a:p>
            <a:pPr marL="45720" indent="0" rtl="0">
              <a:buNone/>
            </a:pPr>
            <a:r>
              <a:rPr lang="ru-RU" dirty="0" smtClean="0"/>
              <a:t>-У коровы теленок, а у овцы?</a:t>
            </a:r>
          </a:p>
          <a:p>
            <a:pPr marL="45720" indent="0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62" y="304800"/>
            <a:ext cx="11384924" cy="519447"/>
          </a:xfrm>
        </p:spPr>
        <p:txBody>
          <a:bodyPr rtlCol="0"/>
          <a:lstStyle/>
          <a:p>
            <a:r>
              <a:rPr lang="ru" sz="2000" b="1" dirty="0"/>
              <a:t>Игра «Скажи ласково</a:t>
            </a:r>
            <a:r>
              <a:rPr lang="ru" sz="2000" dirty="0" smtClean="0"/>
              <a:t>»                                           </a:t>
            </a:r>
            <a:r>
              <a:rPr lang="ru" sz="2000" b="1" dirty="0"/>
              <a:t>Игра  «Что </a:t>
            </a:r>
            <a:r>
              <a:rPr lang="ru" sz="2000" b="1" dirty="0" smtClean="0"/>
              <a:t>происходит </a:t>
            </a:r>
            <a:r>
              <a:rPr lang="ru" sz="2000" b="1" dirty="0"/>
              <a:t>в природе</a:t>
            </a:r>
            <a:r>
              <a:rPr lang="ru" sz="2000" dirty="0"/>
              <a:t>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6062" y="824247"/>
            <a:ext cx="5448433" cy="1416677"/>
          </a:xfrm>
        </p:spPr>
        <p:txBody>
          <a:bodyPr rtlCol="0"/>
          <a:lstStyle/>
          <a:p>
            <a:pPr rtl="0"/>
            <a:r>
              <a:rPr lang="ru-RU" sz="1800" b="1" dirty="0" smtClean="0">
                <a:solidFill>
                  <a:schemeClr val="tx1">
                    <a:lumMod val="85000"/>
                  </a:schemeClr>
                </a:solidFill>
              </a:rPr>
              <a:t>Ход</a:t>
            </a:r>
            <a:r>
              <a:rPr lang="ru-RU" sz="1800" dirty="0" smtClean="0">
                <a:solidFill>
                  <a:schemeClr val="tx1">
                    <a:lumMod val="85000"/>
                  </a:schemeClr>
                </a:solidFill>
              </a:rPr>
              <a:t>: Взрослый, бросая мяч ребенку, называет первое слово(например мяч, шар), а ребенок, возвращая мяч, называет второе слово(шарик). Слова можно сгруппировать по сходству окончаний</a:t>
            </a:r>
            <a:r>
              <a:rPr lang="ru-RU" sz="1800" dirty="0" smtClean="0"/>
              <a:t>.</a:t>
            </a:r>
            <a:endParaRPr lang="en-US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06062" y="2408349"/>
            <a:ext cx="5448433" cy="4082603"/>
          </a:xfrm>
        </p:spPr>
        <p:txBody>
          <a:bodyPr rtlCol="0"/>
          <a:lstStyle/>
          <a:p>
            <a:pPr marL="0" indent="0" rtl="0">
              <a:buNone/>
            </a:pPr>
            <a:r>
              <a:rPr lang="ru-RU" dirty="0" smtClean="0"/>
              <a:t>Стол-столик, ключ-ключик.</a:t>
            </a:r>
          </a:p>
          <a:p>
            <a:pPr marL="0" indent="0" rtl="0">
              <a:buNone/>
            </a:pPr>
            <a:r>
              <a:rPr lang="ru-RU" dirty="0" smtClean="0"/>
              <a:t>Шапка-шапочка, белка-белочка.</a:t>
            </a:r>
          </a:p>
          <a:p>
            <a:pPr marL="0" indent="0" rtl="0">
              <a:buNone/>
            </a:pPr>
            <a:r>
              <a:rPr lang="ru-RU" dirty="0" smtClean="0"/>
              <a:t>Книга-книжечка, ложка-ложечка.</a:t>
            </a:r>
          </a:p>
          <a:p>
            <a:pPr marL="0" indent="0" rtl="0">
              <a:buNone/>
            </a:pPr>
            <a:r>
              <a:rPr lang="ru-RU" dirty="0" smtClean="0"/>
              <a:t>Мыло-мыльце, зеркало-зеркальце.</a:t>
            </a:r>
          </a:p>
          <a:p>
            <a:pPr marL="0" indent="0" rtl="0">
              <a:buNone/>
            </a:pPr>
            <a:r>
              <a:rPr lang="ru-RU" dirty="0" smtClean="0"/>
              <a:t>Кукла-куколка, свекла-</a:t>
            </a:r>
            <a:r>
              <a:rPr lang="ru-RU" dirty="0" err="1" smtClean="0"/>
              <a:t>свеколка</a:t>
            </a:r>
            <a:r>
              <a:rPr lang="ru-RU" dirty="0" smtClean="0"/>
              <a:t>.</a:t>
            </a:r>
          </a:p>
          <a:p>
            <a:pPr marL="0" indent="0" rtl="0">
              <a:buNone/>
            </a:pPr>
            <a:r>
              <a:rPr lang="ru-RU" dirty="0" smtClean="0"/>
              <a:t>Жук-жучок, дуб-дубок.</a:t>
            </a:r>
          </a:p>
          <a:p>
            <a:pPr marL="0" indent="0" rtl="0">
              <a:buNone/>
            </a:pPr>
            <a:r>
              <a:rPr lang="ru-RU" dirty="0" smtClean="0"/>
              <a:t>Вишня-вишенка, башня-башенка.</a:t>
            </a:r>
          </a:p>
          <a:p>
            <a:pPr marL="0" indent="0" rtl="0">
              <a:buNone/>
            </a:pPr>
            <a:r>
              <a:rPr lang="ru-RU" dirty="0" smtClean="0"/>
              <a:t>Платье-платьице, кресло-креслице.</a:t>
            </a:r>
          </a:p>
          <a:p>
            <a:pPr marL="0" indent="0" rtl="0">
              <a:buNone/>
            </a:pPr>
            <a:r>
              <a:rPr lang="ru-RU" dirty="0" smtClean="0"/>
              <a:t>Перо-перышко, стекло-стеклышко.</a:t>
            </a:r>
          </a:p>
          <a:p>
            <a:pPr marL="0" indent="0" rtl="0">
              <a:buNone/>
            </a:pPr>
            <a:r>
              <a:rPr lang="ru-RU" dirty="0" smtClean="0"/>
              <a:t>Часы-часики, трусы-трусики.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975797" y="669701"/>
            <a:ext cx="5478835" cy="1571223"/>
          </a:xfrm>
        </p:spPr>
        <p:txBody>
          <a:bodyPr rtlCol="0"/>
          <a:lstStyle/>
          <a:p>
            <a:pPr rtl="0"/>
            <a:r>
              <a:rPr lang="ru-RU" sz="1800" b="1" dirty="0" smtClean="0">
                <a:solidFill>
                  <a:schemeClr val="tx1">
                    <a:lumMod val="85000"/>
                  </a:schemeClr>
                </a:solidFill>
              </a:rPr>
              <a:t>Цель:</a:t>
            </a:r>
            <a:r>
              <a:rPr lang="ru-RU" sz="1800" dirty="0" smtClean="0">
                <a:solidFill>
                  <a:schemeClr val="tx1">
                    <a:lumMod val="85000"/>
                  </a:schemeClr>
                </a:solidFill>
              </a:rPr>
              <a:t> закрепление употребления в речи глаголов, согласования слов в предложении.</a:t>
            </a:r>
          </a:p>
          <a:p>
            <a:pPr rtl="0"/>
            <a:r>
              <a:rPr lang="ru-RU" sz="1800" b="1" dirty="0" smtClean="0">
                <a:solidFill>
                  <a:schemeClr val="tx1">
                    <a:lumMod val="85000"/>
                  </a:schemeClr>
                </a:solidFill>
              </a:rPr>
              <a:t>Ход</a:t>
            </a:r>
            <a:r>
              <a:rPr lang="ru-RU" sz="1800" dirty="0" smtClean="0">
                <a:solidFill>
                  <a:schemeClr val="tx1">
                    <a:lumMod val="85000"/>
                  </a:schemeClr>
                </a:solidFill>
              </a:rPr>
              <a:t>: взрослый, бросая мяч ребенку, задает вопрос, а ребенок, </a:t>
            </a:r>
            <a:r>
              <a:rPr lang="ru-RU" sz="1800" dirty="0" err="1" smtClean="0">
                <a:solidFill>
                  <a:schemeClr val="tx1">
                    <a:lumMod val="85000"/>
                  </a:schemeClr>
                </a:solidFill>
              </a:rPr>
              <a:t>возращая</a:t>
            </a:r>
            <a:r>
              <a:rPr lang="ru-RU" sz="1800" dirty="0" smtClean="0">
                <a:solidFill>
                  <a:schemeClr val="tx1">
                    <a:lumMod val="85000"/>
                  </a:schemeClr>
                </a:solidFill>
              </a:rPr>
              <a:t> мяч, должен на заданный вопрос ответить</a:t>
            </a:r>
            <a:endParaRPr lang="en-US" sz="18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75797" y="2240924"/>
            <a:ext cx="5478835" cy="4250028"/>
          </a:xfrm>
        </p:spPr>
        <p:txBody>
          <a:bodyPr rtlCol="0"/>
          <a:lstStyle/>
          <a:p>
            <a:pPr marL="0" indent="0" rtl="0">
              <a:buNone/>
            </a:pPr>
            <a:r>
              <a:rPr lang="ru-RU" dirty="0" smtClean="0"/>
              <a:t>Игру желательно проводить по темам:</a:t>
            </a:r>
          </a:p>
          <a:p>
            <a:pPr marL="0" indent="0">
              <a:buNone/>
            </a:pPr>
            <a:r>
              <a:rPr lang="ru-RU" dirty="0" smtClean="0"/>
              <a:t>Пример</a:t>
            </a:r>
            <a:r>
              <a:rPr lang="ru-RU" dirty="0"/>
              <a:t>: « Весна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Воспитатель-дети</a:t>
            </a:r>
          </a:p>
          <a:p>
            <a:pPr marL="0" indent="0">
              <a:buNone/>
            </a:pPr>
            <a:r>
              <a:rPr lang="ru-RU" dirty="0" smtClean="0"/>
              <a:t>Солнце-что делает?- Светит, греет.</a:t>
            </a:r>
          </a:p>
          <a:p>
            <a:pPr marL="0" indent="0">
              <a:buNone/>
            </a:pPr>
            <a:r>
              <a:rPr lang="ru-RU" dirty="0" smtClean="0"/>
              <a:t>Ручьи-что делают?-Бегут, журчат.</a:t>
            </a:r>
          </a:p>
          <a:p>
            <a:pPr marL="0" indent="0">
              <a:buNone/>
            </a:pPr>
            <a:r>
              <a:rPr lang="ru-RU" dirty="0" smtClean="0"/>
              <a:t>Снег-что делает?-Темнеет, тает.</a:t>
            </a:r>
          </a:p>
          <a:p>
            <a:pPr marL="0" indent="0">
              <a:buNone/>
            </a:pPr>
            <a:r>
              <a:rPr lang="ru-RU" dirty="0" smtClean="0"/>
              <a:t>Птицы-что делают?-Прилетают, вьют гнезда.</a:t>
            </a:r>
          </a:p>
          <a:p>
            <a:pPr marL="0" indent="0">
              <a:buNone/>
            </a:pPr>
            <a:r>
              <a:rPr lang="ru-RU" dirty="0" smtClean="0"/>
              <a:t>Капель-что делает?-Звенит, капает.</a:t>
            </a:r>
          </a:p>
          <a:p>
            <a:pPr marL="0" indent="0">
              <a:buNone/>
            </a:pPr>
            <a:r>
              <a:rPr lang="ru-RU" dirty="0" smtClean="0"/>
              <a:t>Медведь-что делает?-Просыпается, </a:t>
            </a:r>
            <a:r>
              <a:rPr lang="ru-RU" dirty="0" err="1" smtClean="0"/>
              <a:t>вылазеет</a:t>
            </a:r>
            <a:r>
              <a:rPr lang="ru-RU" dirty="0" smtClean="0"/>
              <a:t> из берлоги.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821" y="311051"/>
            <a:ext cx="11668258" cy="719259"/>
          </a:xfrm>
        </p:spPr>
        <p:txBody>
          <a:bodyPr rtlCol="0"/>
          <a:lstStyle/>
          <a:p>
            <a:r>
              <a:rPr lang="ru-RU" sz="2000" b="1" dirty="0"/>
              <a:t>Игра «Кто </a:t>
            </a:r>
            <a:r>
              <a:rPr lang="ru-RU" sz="2000" b="1" dirty="0" smtClean="0"/>
              <a:t>как </a:t>
            </a:r>
            <a:r>
              <a:rPr lang="ru-RU" sz="2000" b="1" dirty="0"/>
              <a:t>передвигается</a:t>
            </a:r>
            <a:r>
              <a:rPr lang="ru-RU" sz="2000" dirty="0"/>
              <a:t>? »              </a:t>
            </a:r>
            <a:r>
              <a:rPr lang="ru-RU" sz="2000" dirty="0" smtClean="0"/>
              <a:t>         </a:t>
            </a:r>
            <a:r>
              <a:rPr lang="ru-RU" sz="2000" b="1" dirty="0" smtClean="0"/>
              <a:t>Игра </a:t>
            </a:r>
            <a:r>
              <a:rPr lang="ru-RU" sz="2000" b="1" dirty="0"/>
              <a:t>«Кто </a:t>
            </a:r>
            <a:r>
              <a:rPr lang="ru-RU" sz="2000" b="1" dirty="0" smtClean="0"/>
              <a:t>может совершать </a:t>
            </a:r>
            <a:r>
              <a:rPr lang="ru-RU" sz="2000" b="1" dirty="0"/>
              <a:t>эти действия</a:t>
            </a:r>
            <a:r>
              <a:rPr lang="ru-RU" sz="2000" dirty="0" smtClean="0"/>
              <a:t>»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endParaRPr lang="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397" y="1030310"/>
            <a:ext cx="5245972" cy="567958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Цель</a:t>
            </a:r>
            <a:r>
              <a:rPr lang="ru-RU" dirty="0"/>
              <a:t>: обогащения глагольного словаря </a:t>
            </a:r>
            <a:r>
              <a:rPr lang="ru-RU" dirty="0" smtClean="0"/>
              <a:t>детей, развитие мышления, внимания, воображения, ловкости.</a:t>
            </a:r>
          </a:p>
          <a:p>
            <a:pPr marL="0" indent="0">
              <a:buNone/>
            </a:pPr>
            <a:r>
              <a:rPr lang="ru-RU" b="1" dirty="0" smtClean="0"/>
              <a:t>Ход</a:t>
            </a:r>
            <a:r>
              <a:rPr lang="ru-RU" dirty="0" smtClean="0"/>
              <a:t>: взрослый, бросая мяч каждому ребенку, называет какое либо животное, а ребенок, возвращая мяч, произносит глагол, который можно отнести к названному животному.</a:t>
            </a:r>
          </a:p>
          <a:p>
            <a:pPr marL="0" indent="0">
              <a:buNone/>
            </a:pPr>
            <a:r>
              <a:rPr lang="ru-RU" dirty="0" smtClean="0"/>
              <a:t>Взрослый-дети.</a:t>
            </a:r>
          </a:p>
          <a:p>
            <a:pPr marL="0" indent="0">
              <a:buNone/>
            </a:pPr>
            <a:r>
              <a:rPr lang="ru-RU" dirty="0" smtClean="0"/>
              <a:t>Собака-стоит, сидит, лежит, идет, спит, лает, служит.</a:t>
            </a:r>
          </a:p>
          <a:p>
            <a:pPr marL="0" indent="0">
              <a:buNone/>
            </a:pPr>
            <a:r>
              <a:rPr lang="ru-RU" dirty="0" smtClean="0"/>
              <a:t>Кошка-мяукает, ласкается, царапается, лакает.</a:t>
            </a:r>
          </a:p>
          <a:p>
            <a:pPr marL="0" indent="0">
              <a:buNone/>
            </a:pPr>
            <a:r>
              <a:rPr lang="ru-RU" dirty="0" smtClean="0"/>
              <a:t>Мышка-шуршит, пищит, грызет, прячется.</a:t>
            </a:r>
          </a:p>
          <a:p>
            <a:pPr marL="0" indent="0">
              <a:buNone/>
            </a:pPr>
            <a:r>
              <a:rPr lang="ru-RU" dirty="0" smtClean="0"/>
              <a:t>Змея-ползает, шипит, извивается, жалит.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98523" y="1030310"/>
            <a:ext cx="5795493" cy="567958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активизация глагольного словаря детей, развитие воображения, мышления, ловкости.</a:t>
            </a:r>
          </a:p>
          <a:p>
            <a:pPr marL="0" indent="0">
              <a:buNone/>
            </a:pPr>
            <a:r>
              <a:rPr lang="ru-RU" b="1" dirty="0" smtClean="0"/>
              <a:t>Ход</a:t>
            </a:r>
            <a:r>
              <a:rPr lang="ru-RU" dirty="0" smtClean="0"/>
              <a:t>: взрослый, бросая мяч ребенку, называет глагол, а ребенок, возвращая мяч, называет существительное, подходящее к названному глаголу.</a:t>
            </a:r>
          </a:p>
          <a:p>
            <a:pPr marL="0" indent="0">
              <a:buNone/>
            </a:pPr>
            <a:r>
              <a:rPr lang="ru-RU" dirty="0" smtClean="0"/>
              <a:t>Взрослый-Дети.</a:t>
            </a:r>
          </a:p>
          <a:p>
            <a:pPr marL="0" indent="0">
              <a:buNone/>
            </a:pPr>
            <a:r>
              <a:rPr lang="ru-RU" dirty="0" smtClean="0"/>
              <a:t>Идет-человек, животное, поезд, пароход, дождь.</a:t>
            </a:r>
          </a:p>
          <a:p>
            <a:pPr marL="0" indent="0">
              <a:buNone/>
            </a:pPr>
            <a:r>
              <a:rPr lang="ru-RU" dirty="0" smtClean="0"/>
              <a:t>Бежит-ручей, время, животное, человек, дорога.</a:t>
            </a:r>
          </a:p>
          <a:p>
            <a:pPr marL="0" indent="0">
              <a:buNone/>
            </a:pPr>
            <a:r>
              <a:rPr lang="ru-RU" dirty="0" smtClean="0"/>
              <a:t>Летит-птица, бабочка, стрекоза, муха, жук.</a:t>
            </a:r>
          </a:p>
          <a:p>
            <a:pPr marL="0" indent="0">
              <a:buNone/>
            </a:pPr>
            <a:r>
              <a:rPr lang="ru-RU" dirty="0" smtClean="0"/>
              <a:t>Плывет-рыба, кит, дельфин, лодка, корабль, человек.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247</TotalTime>
  <Words>607</Words>
  <Application>Microsoft Office PowerPoint</Application>
  <PresentationFormat>Широкоэкранный</PresentationFormat>
  <Paragraphs>72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Euphemia</vt:lpstr>
      <vt:lpstr>Wingdings 3</vt:lpstr>
      <vt:lpstr>Ион</vt:lpstr>
      <vt:lpstr>Картотека:</vt:lpstr>
      <vt:lpstr>Игра с мячом «Животные и их детеныши» Цель: закрепление в речи детей названии детенышей животных, закрепление навыков словообразования, развитие ловкости, внимания, памяти. Ход игры: Бросая мяч ребенку, взрослый называет какое- либо животное, а ребенку, возвращая мяч взрослому, называет детеныша этого животного. Слова скомпонованы в три группы по способу их образования. Третья группа требует запоминания названий детенышей. Группа 1. У тигра- тигренок, у льва-львенок, у лося-лосенок, у слона- слоненок. Группа 2. У медведя-медвежонок, у зайца-зайчонок, у кролика-крольчонок. Группа 3. У коровы-теленок, у лошади-жеребенок, у свиньи-поросенок, у овцы-ягненок, у курицы-цыпленок, у собаки-щенок.  </vt:lpstr>
      <vt:lpstr>Игра «Кто где живет»                          Игра «Подскажи словечко»</vt:lpstr>
      <vt:lpstr>Игра «Скажи ласково»                                           Игра  «Что происходит в природе»</vt:lpstr>
      <vt:lpstr>Игра «Кто как передвигается? »                       Игра «Кто может совершать эти действия»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Картотека:</dc:title>
  <dc:creator>User</dc:creator>
  <cp:lastModifiedBy>User</cp:lastModifiedBy>
  <cp:revision>19</cp:revision>
  <dcterms:created xsi:type="dcterms:W3CDTF">2023-04-12T12:41:46Z</dcterms:created>
  <dcterms:modified xsi:type="dcterms:W3CDTF">2023-04-12T17:05:13Z</dcterms:modified>
</cp:coreProperties>
</file>