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6" r:id="rId7"/>
    <p:sldId id="267" r:id="rId8"/>
    <p:sldId id="261" r:id="rId9"/>
    <p:sldId id="262" r:id="rId10"/>
    <p:sldId id="263" r:id="rId11"/>
    <p:sldId id="276" r:id="rId12"/>
    <p:sldId id="271" r:id="rId13"/>
    <p:sldId id="272" r:id="rId14"/>
    <p:sldId id="268" r:id="rId15"/>
    <p:sldId id="273" r:id="rId16"/>
    <p:sldId id="27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02" autoAdjust="0"/>
    <p:restoredTop sz="94755" autoAdjust="0"/>
  </p:normalViewPr>
  <p:slideViewPr>
    <p:cSldViewPr>
      <p:cViewPr>
        <p:scale>
          <a:sx n="70" d="100"/>
          <a:sy n="70" d="100"/>
        </p:scale>
        <p:origin x="-3072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BE-BE96-44E9-8A09-92CF8BA6A94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58C-11DF-451F-814E-0D48622E3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519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BE-BE96-44E9-8A09-92CF8BA6A94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58C-11DF-451F-814E-0D48622E3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337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BE-BE96-44E9-8A09-92CF8BA6A94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58C-11DF-451F-814E-0D48622E3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447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BE-BE96-44E9-8A09-92CF8BA6A94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58C-11DF-451F-814E-0D48622E3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275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BE-BE96-44E9-8A09-92CF8BA6A94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58C-11DF-451F-814E-0D48622E3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794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BE-BE96-44E9-8A09-92CF8BA6A94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58C-11DF-451F-814E-0D48622E3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903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BE-BE96-44E9-8A09-92CF8BA6A94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58C-11DF-451F-814E-0D48622E3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776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BE-BE96-44E9-8A09-92CF8BA6A94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58C-11DF-451F-814E-0D48622E3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5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BE-BE96-44E9-8A09-92CF8BA6A94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58C-11DF-451F-814E-0D48622E3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35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BE-BE96-44E9-8A09-92CF8BA6A94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58C-11DF-451F-814E-0D48622E3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606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D4BE-BE96-44E9-8A09-92CF8BA6A94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58C-11DF-451F-814E-0D48622E3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770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D4BE-BE96-44E9-8A09-92CF8BA6A94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F458C-11DF-451F-814E-0D48622E3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94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33mA5PaYj4" TargetMode="External"/><Relationship Id="rId5" Type="http://schemas.openxmlformats.org/officeDocument/2006/relationships/hyperlink" Target="https://www.youtube.com/watch?v=yiCW6A_XoKg" TargetMode="External"/><Relationship Id="rId4" Type="http://schemas.openxmlformats.org/officeDocument/2006/relationships/hyperlink" Target="https://www.youtube.com/watch?v=RNLail7kSf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6164" y="647498"/>
            <a:ext cx="5518380" cy="6851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Бердигестяхская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с УИОП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им.А.Осипова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МР «Горный улус» РС (Я)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7296811" cy="2322258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1" y="556356"/>
            <a:ext cx="2282682" cy="867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232" y="3143248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цифровых технологий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логопедической работе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471488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читель-логпед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Данилова Н.И.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07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1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7758138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7.Обучающие видео на канале</a:t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https://www.youtubekids.com/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00108"/>
            <a:ext cx="46767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000232" y="2285992"/>
            <a:ext cx="457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www.youtube.com/watch?v=RNLail7kSfI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www.youtube.com/watch?v=yiCW6A_XoKg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www.youtube.com/watch?v=E33mA5PaYj4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9" y="3000372"/>
            <a:ext cx="3071834" cy="99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4357694"/>
            <a:ext cx="3357586" cy="109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 txBox="1">
            <a:spLocks/>
          </p:cNvSpPr>
          <p:nvPr/>
        </p:nvSpPr>
        <p:spPr>
          <a:xfrm>
            <a:off x="357158" y="1071546"/>
            <a:ext cx="3071834" cy="6334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Заголовок 41"/>
          <p:cNvSpPr txBox="1">
            <a:spLocks noGrp="1"/>
          </p:cNvSpPr>
          <p:nvPr>
            <p:ph type="title"/>
          </p:nvPr>
        </p:nvSpPr>
        <p:spPr>
          <a:xfrm>
            <a:off x="500034" y="107154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143372" y="10001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Помочь детям с ОВЗ и детям – инвалидам адаптироваться в социуме путем развития их творческих и коммуникативных навыков.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2714612" y="2643182"/>
            <a:ext cx="2857520" cy="5619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7" name="Заголовок 41"/>
          <p:cNvSpPr txBox="1">
            <a:spLocks/>
          </p:cNvSpPr>
          <p:nvPr/>
        </p:nvSpPr>
        <p:spPr>
          <a:xfrm>
            <a:off x="2714612" y="2643182"/>
            <a:ext cx="3000396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429000"/>
            <a:ext cx="87868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-Изучить потребности детей с ОВЗ и детей-инвалидов, связанных с их  адаптацией в обществе и развитием.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-Оказать помощь в адаптации детям с ограниченными возможностями здоровья и детям-инвалидам через игровую деятельность.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-Создать  условия  для  раскрытия возможностей детей с ОВЗ и детей-инвалидов через творческую деятельность.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Вовлечь детей с ОВЗ и детей-инвалидов в совместную (игровую и творческую) деятельность в качестве активных ее участников.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28860" y="142852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для обучающихся с ОВЗ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«Поверь в себя»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9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1284" r="22466"/>
          <a:stretch>
            <a:fillRect/>
          </a:stretch>
        </p:blipFill>
        <p:spPr bwMode="auto">
          <a:xfrm>
            <a:off x="5286380" y="928670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 cstate="print"/>
          <a:srcRect t="36479" b="36494"/>
          <a:stretch>
            <a:fillRect/>
          </a:stretch>
        </p:blipFill>
        <p:spPr bwMode="auto">
          <a:xfrm>
            <a:off x="285720" y="1000108"/>
            <a:ext cx="462915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4" cstate="print"/>
          <a:srcRect t="38168" b="38521"/>
          <a:stretch>
            <a:fillRect/>
          </a:stretch>
        </p:blipFill>
        <p:spPr bwMode="auto">
          <a:xfrm>
            <a:off x="357158" y="3857628"/>
            <a:ext cx="462169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Заголовок 1"/>
          <p:cNvSpPr txBox="1">
            <a:spLocks/>
          </p:cNvSpPr>
          <p:nvPr/>
        </p:nvSpPr>
        <p:spPr>
          <a:xfrm>
            <a:off x="2071670" y="214290"/>
            <a:ext cx="4714908" cy="500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Заголовок 4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4714908" cy="35719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Выставка поделок «Радуга»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43504" y="4357694"/>
            <a:ext cx="4000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Поделки были самые разные. От маленьких заколок, ободков, открыток до сшитых кукол. Все участники получили сертификаты, дипломы и призы.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0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3784066" cy="283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857232"/>
            <a:ext cx="36195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Заголовок 1"/>
          <p:cNvSpPr txBox="1">
            <a:spLocks/>
          </p:cNvSpPr>
          <p:nvPr/>
        </p:nvSpPr>
        <p:spPr>
          <a:xfrm>
            <a:off x="2214546" y="214290"/>
            <a:ext cx="4714908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Заголовок 4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4643470" cy="43971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Интерактивная урок-игра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Тереебут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дойдум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Горнайым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572000" y="4286256"/>
            <a:ext cx="4214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воспитание чувства патриотизма, любви к родному краю, развитие интереса к истории родного улуса.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0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" y="0"/>
            <a:ext cx="9145148" cy="6858000"/>
          </a:xfrm>
          <a:prstGeom prst="rect">
            <a:avLst/>
          </a:prstGeom>
        </p:spPr>
      </p:pic>
      <p:sp>
        <p:nvSpPr>
          <p:cNvPr id="7" name="Заголовок 41"/>
          <p:cNvSpPr txBox="1">
            <a:spLocks/>
          </p:cNvSpPr>
          <p:nvPr/>
        </p:nvSpPr>
        <p:spPr>
          <a:xfrm>
            <a:off x="2000232" y="285728"/>
            <a:ext cx="471490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НПК «Как прекрасен этот мир!»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794"/>
            <a:ext cx="2071702" cy="276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857232"/>
            <a:ext cx="1902024" cy="253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857232"/>
            <a:ext cx="3380581" cy="253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786190"/>
            <a:ext cx="3739761" cy="280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786190"/>
            <a:ext cx="3714776" cy="278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28860" y="357166"/>
            <a:ext cx="421484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Достижения обучающихся с ОВЗ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785794"/>
            <a:ext cx="850109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Мухоплев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Айаал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–республиканский конкурс чтецов «Читай со мной, читаем вместе» для обучающихся с нарушениями речи Министерства образования и науки РС (Якутия) ГБУ ДО РС(Я)«РЦПМСС» - диплом 3 степени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Иванов Эльдар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–республиканский конкурс чтецов «Читай со мной, читаем вместе» для обучающихся с нарушениями речи Министерства образования и науки РС (Якутия) ГБУ ДО РС(Я)«РЦПМСС» - диплом 3 степени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Семенов Тарас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–республиканский конкурс чтецов «Читай со мной, читаем вместе» для обучающихся с нарушениями речи Министерства образования и науки РС (Якутия) ГБУ ДО РС(Я)«РЦПМСС» - диплом 3 степени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Тарасов Денис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Диплом 1 степени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Всер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Конкурс технического моделирования и конструирования «Конструктор – мир фантазий и идей»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место в Республиканском фестивале по робототехнике.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Павлов Миша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д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иплом 3 степени Республиканском слёте «Зеленые пионеры Якутии»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место в улусном соревновании «Кросс наций-2018г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Аргунова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Яна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д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иплом 3 степени  в юниорском НПК»Шаг в будущее»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Всероссийская конференция учащихся «Шаги в науку», лауреат 1 степени,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место в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Републиканском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фестивале прикладного творчества «Северное сияние» -2022г.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Кириллина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Карина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л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ауреат 3 степени в улусном фольклорном  конкурсе «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Кемус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дьуруьун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частие в Улусном НПК «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Олоцхо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алыптаах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эйгэтин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кэцэтэн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частие в Улусном  Харитоновском чтении НПК «Шаг в будущее»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сероссийская конференция учащихся «Шаги в науку», лауреат 2 степени (апрель 2019г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Копылов Герман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–л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ауреат 3 степени в улусном фольклорном  конкурсе «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Кемус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дьуруьун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частие в Улусном 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Харитоновском чтении НПК «Шаг в будущее»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Всероссийская конференция учащихся «Шаги в науку», лауреат 2 степени (апрель 2019г)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место в первенстве РС(Я) по настольному теннису в функциональном классе,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частник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XXIV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республиканской научной конференции- конкурса молодых исследователей имени В.П. Ларионова «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Инникигэ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хардыы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»в секции «Спортивная наука и ЗОЖ»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Света Тарасова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д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иплом 3 степени  в юниорском НПК  «Шаг в будущее»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частница  олимпиад прикладного творчества муниципальных этапов,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место  в Республиканском  этапе  Всероссийской олимпиады школьников  « Олимпиады школьников РС(Я)»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место в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Републиканском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фестивале прикладного творчества «Северное сияние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571480"/>
            <a:ext cx="850112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Оленова Кира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место в отборочном муниципальном этапе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Республиканского конкурса «Моя профессия  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образовательном  семинаре «Создание цифровых продуктов: от идеи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прототипирования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в рамках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Республиканского конкурса «Моя профессия  - IT»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иплом каникулярной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профориентационной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школы Республики Саха (Якутия)  «Юные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якутяне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частник в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смены «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ITBootcamp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2021» в ГАУ ДО РС(Я) «Малая академия наук РС(Я)»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XII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Республиканская политехническая конференция «Шаг в будущее»  Бизнес проект АРТ студия мастерская  «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Hobby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master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Республиканская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онлайн-олимпиада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Бизнес проект АРТ студия мастерская  «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Hobby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master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олимпиада по технологии -  3 место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Мордовской Алексей Алексеевич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Worldskills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«Ремонт и обслуживание легковых автомобилей – диплом 2 степени (муниципальный)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Кривошапкина Эрика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Открытый улусный турнир Горного улуса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КОРНХОЛЛу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среди детей с ОВЗ в рамках реализации авторского проекта Дьячковского П.Е.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Таба-тап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(Эрика с отцом) 3м 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Республиканская дистанционная олимпиада «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INJOYENGLISH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диплом 3ст, Всероссийский конкурс «Талантливые дети России»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(текстильная кукла «Северянки») Победитель (1м), Всероссийский конкурс «Декоративно-прикладное творчество»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Свит-букет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«Любимой учительнице»), Всероссийский конкурс «Декоративно-прикладное творчество»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Свит-букет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«Любимой учительнице») победитель 2м, Улусный конкурс «Мой красочный мир» для детей с ОВЗ диплом 3ст, 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УразбахтинВаня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Дохунаев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Борислав –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место в улусном НПК  «Шаг в будущее», 2 место в республиканском НПК «Шаг в будущее»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7620" y="285728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1429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• Таким образом, цифровые технологии призваны стать неотъемлемой</a:t>
            </a:r>
          </a:p>
          <a:p>
            <a:r>
              <a:rPr lang="ru-RU" dirty="0" smtClean="0"/>
              <a:t>частью целостного образовательного процесса, значительно</a:t>
            </a:r>
          </a:p>
          <a:p>
            <a:r>
              <a:rPr lang="ru-RU" dirty="0" smtClean="0"/>
              <a:t>повышающей его эффективность, способствующего формированию</a:t>
            </a:r>
          </a:p>
          <a:p>
            <a:r>
              <a:rPr lang="ru-RU" dirty="0" smtClean="0"/>
              <a:t>УУД в условиях внедрения ФГОС ОВЗ..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214686"/>
            <a:ext cx="85011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Информатизация образования открывает педагогам новые</a:t>
            </a:r>
          </a:p>
          <a:p>
            <a:r>
              <a:rPr lang="ru-RU" dirty="0" smtClean="0"/>
              <a:t>возможности для широкого внедрения в педагогическую практику</a:t>
            </a:r>
          </a:p>
          <a:p>
            <a:r>
              <a:rPr lang="ru-RU" dirty="0" smtClean="0"/>
              <a:t>новых методических разработок, направленных на</a:t>
            </a:r>
          </a:p>
          <a:p>
            <a:r>
              <a:rPr lang="ru-RU" dirty="0" smtClean="0"/>
              <a:t>интенсификацию и реализацию инновационных идей</a:t>
            </a:r>
          </a:p>
          <a:p>
            <a:r>
              <a:rPr lang="ru-RU" dirty="0" smtClean="0"/>
              <a:t>воспитательного, образовательного и коррекционного процессов.</a:t>
            </a:r>
          </a:p>
          <a:p>
            <a:r>
              <a:rPr lang="ru-RU" dirty="0" smtClean="0"/>
              <a:t>Педагогу в настоящее время необходимо научиться пользоваться</a:t>
            </a:r>
          </a:p>
          <a:p>
            <a:r>
              <a:rPr lang="ru-RU" dirty="0" smtClean="0"/>
              <a:t>компьютерной техникой, владеть информационными</a:t>
            </a:r>
          </a:p>
          <a:p>
            <a:r>
              <a:rPr lang="ru-RU" dirty="0" smtClean="0"/>
              <a:t>технологиями и умело применять полученные знания и навыки</a:t>
            </a:r>
          </a:p>
          <a:p>
            <a:r>
              <a:rPr lang="ru-RU" dirty="0" smtClean="0"/>
              <a:t>для повышения качества образовательного процесса. Для</a:t>
            </a:r>
          </a:p>
          <a:p>
            <a:r>
              <a:rPr lang="ru-RU" dirty="0" smtClean="0"/>
              <a:t>педагога цифровые технологии - это уже не роскошь – это</a:t>
            </a:r>
          </a:p>
          <a:p>
            <a:r>
              <a:rPr lang="ru-RU" dirty="0" smtClean="0"/>
              <a:t>НЕОБХОДИМОСТЬ.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57166"/>
            <a:ext cx="5518380" cy="6851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Бердигестяхская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с УИОП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им.А.Осипова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МР «Горный улус» РС (Я)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696871"/>
            <a:ext cx="7296811" cy="2322258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92" y="285729"/>
            <a:ext cx="2000232" cy="76008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14480" y="2571744"/>
            <a:ext cx="6643734" cy="25717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1714488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1.Глобальная </a:t>
            </a:r>
            <a:r>
              <a:rPr lang="ru-RU" sz="2800" dirty="0" err="1">
                <a:latin typeface="+mj-lt"/>
              </a:rPr>
              <a:t>цифровизация</a:t>
            </a:r>
            <a:endParaRPr lang="ru-RU" sz="28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2500306"/>
            <a:ext cx="67866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Бурное развитие цифровых технологий в мире</a:t>
            </a:r>
          </a:p>
          <a:p>
            <a:r>
              <a:rPr lang="ru-RU" b="1" dirty="0"/>
              <a:t>Интернет, мобильные технологии, системы автоматизации, дополненная</a:t>
            </a:r>
          </a:p>
          <a:p>
            <a:r>
              <a:rPr lang="ru-RU" b="1" dirty="0"/>
              <a:t>реальность и многие другие - стали основой нашей повседневной жизни в</a:t>
            </a:r>
          </a:p>
          <a:p>
            <a:r>
              <a:rPr lang="ru-RU" b="1" dirty="0"/>
              <a:t>учебе, в работе, в личной жизни.</a:t>
            </a:r>
          </a:p>
          <a:p>
            <a:r>
              <a:rPr lang="ru-RU" b="1" dirty="0" err="1"/>
              <a:t>Цифровизация</a:t>
            </a:r>
            <a:r>
              <a:rPr lang="ru-RU" b="1" dirty="0"/>
              <a:t> – это подход к использованию цифровых ресурсов для</a:t>
            </a:r>
          </a:p>
          <a:p>
            <a:r>
              <a:rPr lang="ru-RU" b="1" dirty="0"/>
              <a:t>преобразования работы организации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07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7296811" cy="2322258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14282" y="428625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Требования к результатам освоения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образовательных программ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(ФГОС ОВЗ)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85720" y="1928802"/>
            <a:ext cx="2533640" cy="4176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Овладение информационными технологиями,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необходимыми для обучения и последующей работы (в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т.ч. удаленной), специальными компьютерными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средствами, компенсирующими нарушения (например,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двигательные)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1724287"/>
            <a:ext cx="250033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положительного опыта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установки на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использование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освоенных технологий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том числе,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информационных)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навыков для своего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жизнеобеспечения,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помощи близким,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социальных связей,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включая дистанционные и сетевые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388" y="1428736"/>
            <a:ext cx="2357422" cy="568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включают владение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навыками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коммуникации и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принятыми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ритуалами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социального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взаимодействия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(т. е. самой формой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поведения, его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социальным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рисунком), в том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 с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использованием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информационных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технологий.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07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1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214291"/>
            <a:ext cx="9215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АООП НОО ТНР и АООП НОО ЗПР прописаны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предметные результаты, которые должен освоить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обучающийся с ОВЗ: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500174"/>
            <a:ext cx="578647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Знание назначения основных устройств компьютера для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ввода, вывода, обработки информации;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357430"/>
            <a:ext cx="578647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пользоваться простейшими средствами текстового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редактора;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3214686"/>
            <a:ext cx="578647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работать с цифровыми образовательными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ресурсами, готовыми материалами на электронных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носителях;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4286256"/>
            <a:ext cx="578647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Соблюдать правила безопасной работы на компьютере.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ИКТ является важным инструментом для формирования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коммуникативных универсальных учебных действий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5286388"/>
            <a:ext cx="578647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работать с простыми информационными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объектами (текст, таблица, схема, рисунок): создание,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преобразование, сохранение, удаление, вывод на принтер;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создавать небольшие тексты по интересной для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 тематике;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5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1" y="285728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Преимущества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использования цифровых технологий в логопедической работе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000372"/>
            <a:ext cx="421484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Точность и быстрота обработки диагностического материала;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3000372"/>
            <a:ext cx="414340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Наличие компьютерных развивающих тренажеров;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786454"/>
            <a:ext cx="421484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Высокое качество и наглядность стимулирующего материала;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К\Desktop\20210209_140143.jpg"/>
          <p:cNvPicPr>
            <a:picLocks noChangeAspect="1" noChangeArrowheads="1"/>
          </p:cNvPicPr>
          <p:nvPr/>
        </p:nvPicPr>
        <p:blipFill>
          <a:blip r:embed="rId2" cstate="print"/>
          <a:srcRect l="16726" t="1812" r="16371" b="2164"/>
          <a:stretch>
            <a:fillRect/>
          </a:stretch>
        </p:blipFill>
        <p:spPr bwMode="auto">
          <a:xfrm rot="5400000">
            <a:off x="337888" y="1590882"/>
            <a:ext cx="1071573" cy="747281"/>
          </a:xfrm>
          <a:prstGeom prst="rect">
            <a:avLst/>
          </a:prstGeom>
          <a:noFill/>
        </p:spPr>
      </p:pic>
      <p:pic>
        <p:nvPicPr>
          <p:cNvPr id="1028" name="Picture 4" descr="C:\Users\К\Desktop\20210209_120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00108"/>
            <a:ext cx="3381675" cy="1643074"/>
          </a:xfrm>
          <a:prstGeom prst="rect">
            <a:avLst/>
          </a:prstGeom>
          <a:noFill/>
        </p:spPr>
      </p:pic>
      <p:pic>
        <p:nvPicPr>
          <p:cNvPr id="1029" name="Picture 5" descr="C:\Users\К\Desktop\20210209_115734.jpg"/>
          <p:cNvPicPr>
            <a:picLocks noChangeAspect="1" noChangeArrowheads="1"/>
          </p:cNvPicPr>
          <p:nvPr/>
        </p:nvPicPr>
        <p:blipFill>
          <a:blip r:embed="rId4" cstate="print"/>
          <a:srcRect l="11853" r="37086"/>
          <a:stretch>
            <a:fillRect/>
          </a:stretch>
        </p:blipFill>
        <p:spPr bwMode="auto">
          <a:xfrm>
            <a:off x="714348" y="3929066"/>
            <a:ext cx="1651631" cy="1571636"/>
          </a:xfrm>
          <a:prstGeom prst="rect">
            <a:avLst/>
          </a:prstGeom>
          <a:noFill/>
        </p:spPr>
      </p:pic>
      <p:pic>
        <p:nvPicPr>
          <p:cNvPr id="1031" name="Picture 7" descr="https://i.siteapi.org/mxM5g7CTvCrSo2sLs4jMn-Zy0Dc=/0x0:1200x675/1257e6445ecdca6.s.siteapi.org/img/1vravqqt05344c088ksc88kc480cok"/>
          <p:cNvPicPr>
            <a:picLocks noChangeAspect="1" noChangeArrowheads="1"/>
          </p:cNvPicPr>
          <p:nvPr/>
        </p:nvPicPr>
        <p:blipFill>
          <a:blip r:embed="rId5" cstate="print"/>
          <a:srcRect r="11986"/>
          <a:stretch>
            <a:fillRect/>
          </a:stretch>
        </p:blipFill>
        <p:spPr bwMode="auto">
          <a:xfrm>
            <a:off x="1571604" y="1071546"/>
            <a:ext cx="2459135" cy="1571636"/>
          </a:xfrm>
          <a:prstGeom prst="rect">
            <a:avLst/>
          </a:prstGeom>
          <a:noFill/>
        </p:spPr>
      </p:pic>
      <p:pic>
        <p:nvPicPr>
          <p:cNvPr id="1033" name="Picture 9" descr="http://www.mtvideo.ru/uploads/product/200/247/fleshka-kimp_2019-03-11_18-39-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000504"/>
            <a:ext cx="2071702" cy="129826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786314" y="5786454"/>
            <a:ext cx="414340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Составление индивидуального образовательного маршрута для обучающихся с ОВЗ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5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500306"/>
            <a:ext cx="435771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Поддерживает процесс коррекции речи на различных этапах;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2500306"/>
            <a:ext cx="385765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Позволяет индивидуализировать коррекционный процесс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643578"/>
            <a:ext cx="692948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Способствует формированию положительного эмоционального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состояния ребёнка, повышает учебную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мотивацию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49" name="Picture 1" descr="C:\Users\К\Desktop\20210209_120322.jpg"/>
          <p:cNvPicPr>
            <a:picLocks noChangeAspect="1" noChangeArrowheads="1"/>
          </p:cNvPicPr>
          <p:nvPr/>
        </p:nvPicPr>
        <p:blipFill>
          <a:blip r:embed="rId3" cstate="print"/>
          <a:srcRect l="6752" r="13703"/>
          <a:stretch>
            <a:fillRect/>
          </a:stretch>
        </p:blipFill>
        <p:spPr bwMode="auto">
          <a:xfrm>
            <a:off x="357158" y="142852"/>
            <a:ext cx="3742555" cy="2286016"/>
          </a:xfrm>
          <a:prstGeom prst="rect">
            <a:avLst/>
          </a:prstGeom>
          <a:noFill/>
        </p:spPr>
      </p:pic>
      <p:pic>
        <p:nvPicPr>
          <p:cNvPr id="2051" name="Picture 3" descr="C:\Users\К\Desktop\20210209_124225.jpg"/>
          <p:cNvPicPr>
            <a:picLocks noChangeAspect="1" noChangeArrowheads="1"/>
          </p:cNvPicPr>
          <p:nvPr/>
        </p:nvPicPr>
        <p:blipFill>
          <a:blip r:embed="rId4" cstate="print"/>
          <a:srcRect l="22876" r="49461" b="43065"/>
          <a:stretch>
            <a:fillRect/>
          </a:stretch>
        </p:blipFill>
        <p:spPr bwMode="auto">
          <a:xfrm>
            <a:off x="5643570" y="214290"/>
            <a:ext cx="2143140" cy="2143140"/>
          </a:xfrm>
          <a:prstGeom prst="rect">
            <a:avLst/>
          </a:prstGeom>
          <a:noFill/>
        </p:spPr>
      </p:pic>
      <p:pic>
        <p:nvPicPr>
          <p:cNvPr id="2052" name="Picture 4" descr="C:\Users\К\Desktop\20210209_120950.jpg"/>
          <p:cNvPicPr>
            <a:picLocks noChangeAspect="1" noChangeArrowheads="1"/>
          </p:cNvPicPr>
          <p:nvPr/>
        </p:nvPicPr>
        <p:blipFill>
          <a:blip r:embed="rId5" cstate="print"/>
          <a:srcRect t="3774" r="42245" b="13208"/>
          <a:stretch>
            <a:fillRect/>
          </a:stretch>
        </p:blipFill>
        <p:spPr bwMode="auto">
          <a:xfrm>
            <a:off x="3143240" y="3357562"/>
            <a:ext cx="3068587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1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К\Desktop\поверь в себя\WhatsApp Image 2023-04-05 at 14.10.41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857232"/>
            <a:ext cx="3062794" cy="2297096"/>
          </a:xfrm>
          <a:prstGeom prst="rect">
            <a:avLst/>
          </a:prstGeom>
          <a:noFill/>
        </p:spPr>
      </p:pic>
      <p:pic>
        <p:nvPicPr>
          <p:cNvPr id="1027" name="Picture 3" descr="C:\Users\К\Desktop\поверь в себя\WhatsApp Image 2023-04-05 at 14.10.41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857232"/>
            <a:ext cx="3071834" cy="2303876"/>
          </a:xfrm>
          <a:prstGeom prst="rect">
            <a:avLst/>
          </a:prstGeom>
          <a:noFill/>
        </p:spPr>
      </p:pic>
      <p:pic>
        <p:nvPicPr>
          <p:cNvPr id="1028" name="Picture 4" descr="C:\Users\К\Desktop\поверь в себя\WhatsApp Image 2023-04-05 at 14.10.41 (5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000504"/>
            <a:ext cx="3035296" cy="2276472"/>
          </a:xfrm>
          <a:prstGeom prst="rect">
            <a:avLst/>
          </a:prstGeom>
          <a:noFill/>
        </p:spPr>
      </p:pic>
      <p:pic>
        <p:nvPicPr>
          <p:cNvPr id="1029" name="Picture 5" descr="C:\Users\К\Desktop\поверь в себя\WhatsApp Image 2023-04-05 at 14.10.4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071942"/>
            <a:ext cx="1714512" cy="228601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00298" y="142852"/>
            <a:ext cx="421484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Повышение познавательного интереса во внеурочных занятиях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214686"/>
            <a:ext cx="421484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Виртуальная экскурсия в Национальный художественный музей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4643446"/>
            <a:ext cx="207170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ВУД </a:t>
            </a:r>
            <a:r>
              <a:rPr lang="ru-RU" b="1" i="1" dirty="0" err="1" smtClean="0">
                <a:solidFill>
                  <a:srgbClr val="C00000"/>
                </a:solidFill>
              </a:rPr>
              <a:t>легоконструирование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3286124"/>
            <a:ext cx="421484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Урок ИЗО  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1" y="0"/>
            <a:ext cx="9144000" cy="6858000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85720" y="357166"/>
            <a:ext cx="4000528" cy="3571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 современных условиях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логопедические занятия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уже не мыслимы без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применения новых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компьютерных технологий.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Логопед сам может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готовить задания 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электронном виде,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используя такие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программы как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PowerPoint, Word, Excel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другие.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285728"/>
            <a:ext cx="4214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Электронные книги (детские,</a:t>
            </a:r>
          </a:p>
          <a:p>
            <a:r>
              <a:rPr lang="ru-RU" b="1" dirty="0" err="1" smtClean="0"/>
              <a:t>энциклопе</a:t>
            </a:r>
            <a:r>
              <a:rPr lang="en-US" b="1" dirty="0" smtClean="0"/>
              <a:t>DVD, CD </a:t>
            </a:r>
            <a:r>
              <a:rPr lang="ru-RU" b="1" dirty="0" smtClean="0"/>
              <a:t>диски</a:t>
            </a:r>
          </a:p>
          <a:p>
            <a:r>
              <a:rPr lang="ru-RU" b="1" dirty="0" smtClean="0"/>
              <a:t>(«Веселая азбука» Маршака,</a:t>
            </a:r>
          </a:p>
          <a:p>
            <a:r>
              <a:rPr lang="ru-RU" b="1" dirty="0" smtClean="0"/>
              <a:t>«Уроки тетушки Совы»,</a:t>
            </a:r>
          </a:p>
          <a:p>
            <a:r>
              <a:rPr lang="ru-RU" b="1" dirty="0" smtClean="0"/>
              <a:t>«Голоса птиц и зверей»,</a:t>
            </a:r>
          </a:p>
          <a:p>
            <a:r>
              <a:rPr lang="ru-RU" b="1" dirty="0" smtClean="0"/>
              <a:t>«Маруся и логопед»,</a:t>
            </a:r>
          </a:p>
          <a:p>
            <a:r>
              <a:rPr lang="ru-RU" b="1" dirty="0" smtClean="0"/>
              <a:t>«Говорящий логопед»,</a:t>
            </a:r>
          </a:p>
          <a:p>
            <a:r>
              <a:rPr lang="ru-RU" b="1" dirty="0" smtClean="0"/>
              <a:t>«Трудные звуки», «Весёлая</a:t>
            </a:r>
          </a:p>
          <a:p>
            <a:r>
              <a:rPr lang="ru-RU" b="1" dirty="0" err="1" smtClean="0"/>
              <a:t>логоритмика</a:t>
            </a:r>
            <a:r>
              <a:rPr lang="ru-RU" b="1" dirty="0" smtClean="0"/>
              <a:t>» Е.</a:t>
            </a:r>
          </a:p>
          <a:p>
            <a:r>
              <a:rPr lang="ru-RU" b="1" dirty="0" err="1" smtClean="0"/>
              <a:t>Железнова.дии</a:t>
            </a:r>
            <a:r>
              <a:rPr lang="ru-RU" b="1" dirty="0" smtClean="0"/>
              <a:t>, справочники и</a:t>
            </a:r>
          </a:p>
          <a:p>
            <a:r>
              <a:rPr lang="ru-RU" b="1" dirty="0" smtClean="0"/>
              <a:t>др.); специальные</a:t>
            </a:r>
          </a:p>
          <a:p>
            <a:r>
              <a:rPr lang="ru-RU" b="1" dirty="0" smtClean="0"/>
              <a:t>компьютерные игры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36480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857628"/>
            <a:ext cx="36099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855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1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Готовые </a:t>
            </a:r>
            <a:r>
              <a:rPr lang="ru-RU" dirty="0"/>
              <a:t>цифровые</a:t>
            </a:r>
            <a:br>
              <a:rPr lang="ru-RU" dirty="0"/>
            </a:br>
            <a:r>
              <a:rPr lang="ru-RU" dirty="0"/>
              <a:t>образовательные ресурсы</a:t>
            </a:r>
          </a:p>
        </p:txBody>
      </p:sp>
      <p:sp>
        <p:nvSpPr>
          <p:cNvPr id="5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>
                <a:solidFill>
                  <a:srgbClr val="B779AE"/>
                </a:solidFill>
              </a:rPr>
              <a:t>www.logozavr.ru</a:t>
            </a:r>
          </a:p>
          <a:p>
            <a:pPr>
              <a:buNone/>
            </a:pPr>
            <a:r>
              <a:rPr lang="en-US" dirty="0" smtClean="0">
                <a:solidFill>
                  <a:srgbClr val="262626"/>
                </a:solidFill>
              </a:rPr>
              <a:t>      </a:t>
            </a:r>
            <a:r>
              <a:rPr lang="ru-RU" dirty="0" smtClean="0">
                <a:solidFill>
                  <a:srgbClr val="262626"/>
                </a:solidFill>
              </a:rPr>
              <a:t>(</a:t>
            </a:r>
            <a:r>
              <a:rPr lang="ru-RU" dirty="0">
                <a:solidFill>
                  <a:srgbClr val="262626"/>
                </a:solidFill>
              </a:rPr>
              <a:t>детские</a:t>
            </a:r>
          </a:p>
          <a:p>
            <a:pPr>
              <a:buNone/>
            </a:pPr>
            <a:r>
              <a:rPr lang="en-US" dirty="0" smtClean="0">
                <a:solidFill>
                  <a:srgbClr val="262626"/>
                </a:solidFill>
              </a:rPr>
              <a:t>      </a:t>
            </a:r>
            <a:r>
              <a:rPr lang="ru-RU" dirty="0" smtClean="0">
                <a:solidFill>
                  <a:srgbClr val="262626"/>
                </a:solidFill>
              </a:rPr>
              <a:t>компьютерные</a:t>
            </a:r>
            <a:endParaRPr lang="ru-RU" dirty="0">
              <a:solidFill>
                <a:srgbClr val="262626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262626"/>
                </a:solidFill>
              </a:rPr>
              <a:t>      </a:t>
            </a:r>
            <a:r>
              <a:rPr lang="ru-RU" dirty="0" smtClean="0">
                <a:solidFill>
                  <a:srgbClr val="262626"/>
                </a:solidFill>
              </a:rPr>
              <a:t>игры</a:t>
            </a:r>
            <a:r>
              <a:rPr lang="ru-RU" dirty="0">
                <a:solidFill>
                  <a:srgbClr val="262626"/>
                </a:solidFill>
              </a:rPr>
              <a:t>)</a:t>
            </a:r>
          </a:p>
          <a:p>
            <a:r>
              <a:rPr lang="en-US" u="sng" dirty="0" smtClean="0">
                <a:solidFill>
                  <a:srgbClr val="B779AE"/>
                </a:solidFill>
              </a:rPr>
              <a:t>www.viki.rdf.ru</a:t>
            </a:r>
            <a:endParaRPr lang="en-US" u="sng" dirty="0">
              <a:solidFill>
                <a:srgbClr val="B779AE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262626"/>
                </a:solidFill>
              </a:rPr>
              <a:t>      </a:t>
            </a:r>
            <a:r>
              <a:rPr lang="ru-RU" dirty="0" smtClean="0">
                <a:solidFill>
                  <a:srgbClr val="262626"/>
                </a:solidFill>
              </a:rPr>
              <a:t>(</a:t>
            </a:r>
            <a:r>
              <a:rPr lang="ru-RU" dirty="0">
                <a:solidFill>
                  <a:srgbClr val="262626"/>
                </a:solidFill>
              </a:rPr>
              <a:t>детские</a:t>
            </a:r>
          </a:p>
          <a:p>
            <a:pPr>
              <a:buNone/>
            </a:pPr>
            <a:r>
              <a:rPr lang="en-US" dirty="0" smtClean="0">
                <a:solidFill>
                  <a:srgbClr val="262626"/>
                </a:solidFill>
              </a:rPr>
              <a:t>      </a:t>
            </a:r>
            <a:r>
              <a:rPr lang="ru-RU" dirty="0" smtClean="0">
                <a:solidFill>
                  <a:srgbClr val="262626"/>
                </a:solidFill>
              </a:rPr>
              <a:t>электронные</a:t>
            </a:r>
            <a:endParaRPr lang="ru-RU" dirty="0">
              <a:solidFill>
                <a:srgbClr val="262626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262626"/>
                </a:solidFill>
              </a:rPr>
              <a:t>      </a:t>
            </a:r>
            <a:r>
              <a:rPr lang="ru-RU" dirty="0" smtClean="0">
                <a:solidFill>
                  <a:srgbClr val="262626"/>
                </a:solidFill>
              </a:rPr>
              <a:t>презентации </a:t>
            </a:r>
            <a:r>
              <a:rPr lang="ru-RU" dirty="0">
                <a:solidFill>
                  <a:srgbClr val="262626"/>
                </a:solidFill>
              </a:rPr>
              <a:t>и</a:t>
            </a:r>
          </a:p>
          <a:p>
            <a:pPr>
              <a:buNone/>
            </a:pPr>
            <a:r>
              <a:rPr lang="en-US" dirty="0" smtClean="0">
                <a:solidFill>
                  <a:srgbClr val="262626"/>
                </a:solidFill>
              </a:rPr>
              <a:t>      </a:t>
            </a:r>
            <a:r>
              <a:rPr lang="ru-RU" dirty="0" smtClean="0">
                <a:solidFill>
                  <a:srgbClr val="262626"/>
                </a:solidFill>
              </a:rPr>
              <a:t>клипы</a:t>
            </a:r>
            <a:r>
              <a:rPr lang="ru-RU" dirty="0">
                <a:solidFill>
                  <a:srgbClr val="262626"/>
                </a:solidFill>
              </a:rPr>
              <a:t>)</a:t>
            </a:r>
          </a:p>
          <a:p>
            <a:r>
              <a:rPr lang="en-US" u="sng" dirty="0" smtClean="0">
                <a:solidFill>
                  <a:srgbClr val="B779AE"/>
                </a:solidFill>
              </a:rPr>
              <a:t>https</a:t>
            </a:r>
            <a:r>
              <a:rPr lang="en-US" u="sng" dirty="0">
                <a:solidFill>
                  <a:srgbClr val="B779AE"/>
                </a:solidFill>
              </a:rPr>
              <a:t>://mersibo.ru/sh</a:t>
            </a:r>
          </a:p>
          <a:p>
            <a:pPr>
              <a:buNone/>
            </a:pPr>
            <a:r>
              <a:rPr lang="en-US" u="sng" dirty="0" smtClean="0">
                <a:solidFill>
                  <a:srgbClr val="B779AE"/>
                </a:solidFill>
              </a:rPr>
              <a:t>      </a:t>
            </a:r>
            <a:r>
              <a:rPr lang="en-US" u="sng" dirty="0" err="1" smtClean="0">
                <a:solidFill>
                  <a:srgbClr val="B779AE"/>
                </a:solidFill>
              </a:rPr>
              <a:t>op#product</a:t>
            </a:r>
            <a:r>
              <a:rPr lang="en-US" u="sng" dirty="0" smtClean="0">
                <a:solidFill>
                  <a:srgbClr val="B779AE"/>
                </a:solidFill>
              </a:rPr>
              <a:t>-flash</a:t>
            </a:r>
            <a:endParaRPr lang="en-US" u="sng" dirty="0">
              <a:solidFill>
                <a:srgbClr val="B779AE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262626"/>
                </a:solidFill>
              </a:rPr>
              <a:t>      </a:t>
            </a:r>
            <a:r>
              <a:rPr lang="ru-RU" dirty="0" smtClean="0">
                <a:solidFill>
                  <a:srgbClr val="262626"/>
                </a:solidFill>
              </a:rPr>
              <a:t>(</a:t>
            </a:r>
            <a:r>
              <a:rPr lang="ru-RU" dirty="0" err="1">
                <a:solidFill>
                  <a:srgbClr val="262626"/>
                </a:solidFill>
              </a:rPr>
              <a:t>онлайн-игры</a:t>
            </a:r>
            <a:r>
              <a:rPr lang="ru-RU" dirty="0">
                <a:solidFill>
                  <a:srgbClr val="262626"/>
                </a:solidFill>
              </a:rPr>
              <a:t>)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3786214" cy="212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6190"/>
            <a:ext cx="4000528" cy="245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855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1414</Words>
  <Application>Microsoft Office PowerPoint</Application>
  <PresentationFormat>Экран (4:3)</PresentationFormat>
  <Paragraphs>183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МБОУ «Бердигестяхская СОШ с УИОП им.А.Осипова» МР «Горный улус» РС (Я)</vt:lpstr>
      <vt:lpstr>МБОУ «Бердигестяхская СОШ с УИОП им.А.Осипова» МР «Горный улус» РС (Я)</vt:lpstr>
      <vt:lpstr>Требования к результатам освоения образовательных программ (ФГОС ОВЗ)</vt:lpstr>
      <vt:lpstr>Слайд 4</vt:lpstr>
      <vt:lpstr>Слайд 5</vt:lpstr>
      <vt:lpstr>Слайд 6</vt:lpstr>
      <vt:lpstr>Слайд 7</vt:lpstr>
      <vt:lpstr>Слайд 8</vt:lpstr>
      <vt:lpstr>Готовые цифровые образовательные ресурсы</vt:lpstr>
      <vt:lpstr>Слайд 10</vt:lpstr>
      <vt:lpstr>Цель проекта:</vt:lpstr>
      <vt:lpstr>Выставка поделок «Радуга»</vt:lpstr>
      <vt:lpstr>Интерактивная урок-игра «Тереебут дойдум Горнайым»</vt:lpstr>
      <vt:lpstr>Слайд 14</vt:lpstr>
      <vt:lpstr>Слайд 15</vt:lpstr>
      <vt:lpstr>Слайд 16</vt:lpstr>
      <vt:lpstr>Слайд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"ОБРАЗОВАНИЕ" "СОВРЕМЕННАЯ ШКОЛА"</dc:title>
  <dc:creator>Лена</dc:creator>
  <cp:lastModifiedBy>К</cp:lastModifiedBy>
  <cp:revision>72</cp:revision>
  <dcterms:created xsi:type="dcterms:W3CDTF">2019-02-11T12:04:51Z</dcterms:created>
  <dcterms:modified xsi:type="dcterms:W3CDTF">2023-04-21T05:15:05Z</dcterms:modified>
</cp:coreProperties>
</file>