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3366"/>
    <a:srgbClr val="385D8A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1852" y="2140863"/>
            <a:ext cx="764029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b="1" dirty="0">
                <a:solidFill>
                  <a:srgbClr val="003366"/>
                </a:solidFill>
              </a:rPr>
              <a:t>Неравенство треугольника</a:t>
            </a:r>
          </a:p>
        </p:txBody>
      </p:sp>
    </p:spTree>
    <p:extLst>
      <p:ext uri="{BB962C8B-B14F-4D97-AF65-F5344CB8AC3E}">
        <p14:creationId xmlns:p14="http://schemas.microsoft.com/office/powerpoint/2010/main" val="329657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1510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dirty="0"/>
              <a:t>В треугольнике против большей стороны лежит больший угол, и наоборот, против большего угла лежит большая сторона.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15816" y="2067694"/>
            <a:ext cx="4032448" cy="1512168"/>
          </a:xfrm>
          <a:prstGeom prst="triangle">
            <a:avLst>
              <a:gd name="adj" fmla="val 33488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101981" y="2238998"/>
            <a:ext cx="461473" cy="59821"/>
          </a:xfrm>
          <a:custGeom>
            <a:avLst/>
            <a:gdLst>
              <a:gd name="connsiteX0" fmla="*/ 0 w 461473"/>
              <a:gd name="connsiteY0" fmla="*/ 0 h 59821"/>
              <a:gd name="connsiteX1" fmla="*/ 188008 w 461473"/>
              <a:gd name="connsiteY1" fmla="*/ 59821 h 59821"/>
              <a:gd name="connsiteX2" fmla="*/ 461473 w 461473"/>
              <a:gd name="connsiteY2" fmla="*/ 0 h 5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1473" h="59821">
                <a:moveTo>
                  <a:pt x="0" y="0"/>
                </a:moveTo>
                <a:cubicBezTo>
                  <a:pt x="55548" y="29910"/>
                  <a:pt x="111096" y="59821"/>
                  <a:pt x="188008" y="59821"/>
                </a:cubicBezTo>
                <a:cubicBezTo>
                  <a:pt x="264920" y="59821"/>
                  <a:pt x="363196" y="29910"/>
                  <a:pt x="461473" y="0"/>
                </a:cubicBezTo>
              </a:path>
            </a:pathLst>
          </a:cu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80546" y="3455753"/>
            <a:ext cx="67735" cy="216024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1470"/>
            <a:ext cx="907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b="1" dirty="0" smtClean="0"/>
              <a:t>Теорема.</a:t>
            </a:r>
            <a:r>
              <a:rPr lang="ru-RU" sz="2800" dirty="0" smtClean="0"/>
              <a:t> Длина </a:t>
            </a:r>
            <a:r>
              <a:rPr lang="ru-RU" sz="2800" dirty="0"/>
              <a:t>любой стороны треугольника меньше суммы двух других его сторон.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395" y="1132595"/>
            <a:ext cx="236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Доказательство.</a:t>
            </a:r>
            <a:endParaRPr lang="ru-RU" sz="2400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807226" y="1760134"/>
            <a:ext cx="1709047" cy="1851702"/>
          </a:xfrm>
          <a:prstGeom prst="triangle">
            <a:avLst>
              <a:gd name="adj" fmla="val 29994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13101" y="3505129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А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86022" y="126745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348658" y="351988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973883" y="2712510"/>
            <a:ext cx="216024" cy="72008"/>
          </a:xfrm>
          <a:prstGeom prst="line">
            <a:avLst/>
          </a:pr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845023" y="2586496"/>
            <a:ext cx="144016" cy="216024"/>
            <a:chOff x="7236296" y="2427734"/>
            <a:chExt cx="216024" cy="28803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7236296" y="2427734"/>
              <a:ext cx="144016" cy="21602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7308304" y="2499742"/>
              <a:ext cx="144016" cy="21602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5478970" y="3505129"/>
            <a:ext cx="195283" cy="208929"/>
            <a:chOff x="6804248" y="3524657"/>
            <a:chExt cx="195283" cy="208929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804248" y="3524657"/>
              <a:ext cx="0" cy="20444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900395" y="3529142"/>
              <a:ext cx="0" cy="20444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6999531" y="3524657"/>
              <a:ext cx="0" cy="20444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 flipH="1">
            <a:off x="6516274" y="3607351"/>
            <a:ext cx="1872150" cy="0"/>
          </a:xfrm>
          <a:prstGeom prst="line">
            <a:avLst/>
          </a:pr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259803" y="3519883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Е</a:t>
            </a:r>
            <a:endParaRPr lang="ru-RU" sz="2800" b="1" i="1" dirty="0"/>
          </a:p>
        </p:txBody>
      </p:sp>
      <p:grpSp>
        <p:nvGrpSpPr>
          <p:cNvPr id="84" name="Группа 83"/>
          <p:cNvGrpSpPr/>
          <p:nvPr/>
        </p:nvGrpSpPr>
        <p:grpSpPr>
          <a:xfrm>
            <a:off x="7183338" y="3505129"/>
            <a:ext cx="93753" cy="204444"/>
            <a:chOff x="7183338" y="3505129"/>
            <a:chExt cx="93753" cy="20444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7183338" y="3505129"/>
              <a:ext cx="0" cy="20444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7277091" y="3505129"/>
              <a:ext cx="0" cy="20444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Полилиния 41"/>
          <p:cNvSpPr/>
          <p:nvPr/>
        </p:nvSpPr>
        <p:spPr>
          <a:xfrm>
            <a:off x="5505450" y="1990725"/>
            <a:ext cx="209550" cy="73090"/>
          </a:xfrm>
          <a:custGeom>
            <a:avLst/>
            <a:gdLst>
              <a:gd name="connsiteX0" fmla="*/ 0 w 209550"/>
              <a:gd name="connsiteY0" fmla="*/ 66675 h 73090"/>
              <a:gd name="connsiteX1" fmla="*/ 152400 w 209550"/>
              <a:gd name="connsiteY1" fmla="*/ 66675 h 73090"/>
              <a:gd name="connsiteX2" fmla="*/ 209550 w 209550"/>
              <a:gd name="connsiteY2" fmla="*/ 0 h 7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73090">
                <a:moveTo>
                  <a:pt x="0" y="66675"/>
                </a:moveTo>
                <a:cubicBezTo>
                  <a:pt x="58737" y="72231"/>
                  <a:pt x="117475" y="77788"/>
                  <a:pt x="152400" y="66675"/>
                </a:cubicBezTo>
                <a:cubicBezTo>
                  <a:pt x="187325" y="55562"/>
                  <a:pt x="198437" y="27781"/>
                  <a:pt x="209550" y="0"/>
                </a:cubicBezTo>
              </a:path>
            </a:pathLst>
          </a:cu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8028517" y="3438525"/>
            <a:ext cx="77258" cy="161925"/>
          </a:xfrm>
          <a:custGeom>
            <a:avLst/>
            <a:gdLst>
              <a:gd name="connsiteX0" fmla="*/ 77258 w 77258"/>
              <a:gd name="connsiteY0" fmla="*/ 0 h 161925"/>
              <a:gd name="connsiteX1" fmla="*/ 10583 w 77258"/>
              <a:gd name="connsiteY1" fmla="*/ 66675 h 161925"/>
              <a:gd name="connsiteX2" fmla="*/ 1058 w 77258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258" h="161925">
                <a:moveTo>
                  <a:pt x="77258" y="0"/>
                </a:moveTo>
                <a:cubicBezTo>
                  <a:pt x="50270" y="19844"/>
                  <a:pt x="23283" y="39688"/>
                  <a:pt x="10583" y="66675"/>
                </a:cubicBezTo>
                <a:cubicBezTo>
                  <a:pt x="-2117" y="93662"/>
                  <a:pt x="-530" y="127793"/>
                  <a:pt x="1058" y="161925"/>
                </a:cubicBezTo>
              </a:path>
            </a:pathLst>
          </a:cu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648881" y="19907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518010" y="31501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2</a:t>
            </a:r>
          </a:p>
        </p:txBody>
      </p:sp>
      <p:grpSp>
        <p:nvGrpSpPr>
          <p:cNvPr id="85" name="Группа 84"/>
          <p:cNvGrpSpPr/>
          <p:nvPr/>
        </p:nvGrpSpPr>
        <p:grpSpPr>
          <a:xfrm>
            <a:off x="467544" y="1529060"/>
            <a:ext cx="7915270" cy="2082776"/>
            <a:chOff x="467544" y="1529060"/>
            <a:chExt cx="7915270" cy="2082776"/>
          </a:xfrm>
        </p:grpSpPr>
        <p:cxnSp>
          <p:nvCxnSpPr>
            <p:cNvPr id="41" name="Прямая соединительная линия 40"/>
            <p:cNvCxnSpPr>
              <a:stCxn id="5" idx="0"/>
            </p:cNvCxnSpPr>
            <p:nvPr/>
          </p:nvCxnSpPr>
          <p:spPr>
            <a:xfrm>
              <a:off x="5319838" y="1760134"/>
              <a:ext cx="3062976" cy="1851702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467544" y="1529060"/>
              <a:ext cx="35595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∆</a:t>
              </a:r>
              <a:r>
                <a:rPr lang="ru-RU" sz="2400" i="1" dirty="0" smtClean="0"/>
                <a:t> ВСЕ </a:t>
              </a:r>
              <a:r>
                <a:rPr lang="ru-RU" sz="2400" dirty="0" smtClean="0"/>
                <a:t>– равнобедренный,</a:t>
              </a:r>
              <a:endParaRPr lang="ru-RU" sz="2400" i="1" dirty="0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80627" y="1876920"/>
            <a:ext cx="2411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з</a:t>
            </a:r>
            <a:r>
              <a:rPr lang="ru-RU" sz="2400" dirty="0" smtClean="0"/>
              <a:t>начит, ∠ 1 = ∠ 2.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80627" y="2281771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∆</a:t>
            </a:r>
            <a:r>
              <a:rPr lang="ru-RU" sz="2400" i="1" dirty="0"/>
              <a:t> </a:t>
            </a:r>
            <a:r>
              <a:rPr lang="ru-RU" sz="2400" i="1" dirty="0" smtClean="0"/>
              <a:t>АВЕ</a:t>
            </a:r>
            <a:r>
              <a:rPr lang="ru-RU" sz="2400" dirty="0" smtClean="0"/>
              <a:t>:</a:t>
            </a: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4807226" y="1760134"/>
            <a:ext cx="3575588" cy="1851702"/>
          </a:xfrm>
          <a:prstGeom prst="triangle">
            <a:avLst>
              <a:gd name="adj" fmla="val 14100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403648" y="2285482"/>
            <a:ext cx="1814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∠ </a:t>
            </a:r>
            <a:r>
              <a:rPr lang="ru-RU" sz="2400" i="1" dirty="0" smtClean="0"/>
              <a:t>АВЕ</a:t>
            </a:r>
            <a:r>
              <a:rPr lang="ru-RU" sz="2400" dirty="0" smtClean="0"/>
              <a:t>  </a:t>
            </a:r>
            <a:r>
              <a:rPr lang="en-US" sz="2400" dirty="0"/>
              <a:t>&gt;</a:t>
            </a:r>
            <a:r>
              <a:rPr lang="ru-RU" sz="2400" dirty="0" smtClean="0"/>
              <a:t> ∠ </a:t>
            </a:r>
            <a:r>
              <a:rPr lang="en-US" sz="2400" dirty="0" smtClean="0"/>
              <a:t>1,</a:t>
            </a:r>
            <a:endParaRPr lang="ru-RU" sz="2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7543" y="2667505"/>
            <a:ext cx="3845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ледовательно,∠ </a:t>
            </a:r>
            <a:r>
              <a:rPr lang="ru-RU" sz="2400" i="1" dirty="0" smtClean="0"/>
              <a:t>АВЕ</a:t>
            </a:r>
            <a:r>
              <a:rPr lang="ru-RU" sz="2400" dirty="0" smtClean="0"/>
              <a:t>  </a:t>
            </a:r>
            <a:r>
              <a:rPr lang="en-US" sz="2400" dirty="0"/>
              <a:t>&gt;</a:t>
            </a:r>
            <a:r>
              <a:rPr lang="ru-RU" sz="2400" dirty="0" smtClean="0"/>
              <a:t> ∠ 2</a:t>
            </a:r>
            <a:r>
              <a:rPr lang="ru-RU" sz="2400" dirty="0"/>
              <a:t>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16395" y="3060955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АВ</a:t>
            </a:r>
            <a:r>
              <a:rPr lang="ru-RU" sz="2400" dirty="0" smtClean="0"/>
              <a:t>  </a:t>
            </a:r>
            <a:r>
              <a:rPr lang="en-US" sz="2400" dirty="0" smtClean="0"/>
              <a:t>&lt; </a:t>
            </a:r>
            <a:r>
              <a:rPr lang="en-US" sz="2400" i="1" dirty="0" smtClean="0"/>
              <a:t>AE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80627" y="3446921"/>
            <a:ext cx="181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AE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AC</a:t>
            </a:r>
            <a:r>
              <a:rPr lang="en-US" sz="2400" dirty="0" smtClean="0"/>
              <a:t> +</a:t>
            </a:r>
            <a:r>
              <a:rPr lang="ru-RU" sz="2400" dirty="0" smtClean="0"/>
              <a:t> </a:t>
            </a:r>
            <a:r>
              <a:rPr lang="en-US" sz="2400" i="1" dirty="0" smtClean="0"/>
              <a:t>CE,</a:t>
            </a:r>
            <a:endParaRPr lang="ru-RU" sz="2400" i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227387" y="3446920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CE </a:t>
            </a:r>
            <a:r>
              <a:rPr lang="en-US" sz="2400" dirty="0" smtClean="0"/>
              <a:t>= </a:t>
            </a:r>
            <a:r>
              <a:rPr lang="en-US" sz="2400" i="1" dirty="0" smtClean="0"/>
              <a:t>BC.</a:t>
            </a:r>
            <a:endParaRPr lang="ru-RU" sz="2400" i="1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30416" y="3862362"/>
            <a:ext cx="1521304" cy="461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320808" y="3871592"/>
            <a:ext cx="899354" cy="187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30416" y="3438525"/>
            <a:ext cx="1089256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67543" y="3981214"/>
            <a:ext cx="191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АВ</a:t>
            </a:r>
            <a:r>
              <a:rPr lang="ru-RU" sz="2400" dirty="0" smtClean="0"/>
              <a:t>  </a:t>
            </a:r>
            <a:r>
              <a:rPr lang="en-US" sz="2400" dirty="0" smtClean="0"/>
              <a:t>&lt; </a:t>
            </a:r>
            <a:r>
              <a:rPr lang="en-US" sz="2400" i="1" dirty="0" smtClean="0"/>
              <a:t>AC </a:t>
            </a:r>
            <a:r>
              <a:rPr lang="en-US" sz="2400" dirty="0" smtClean="0"/>
              <a:t>+</a:t>
            </a:r>
            <a:r>
              <a:rPr lang="en-US" sz="2400" i="1" dirty="0" smtClean="0"/>
              <a:t> B</a:t>
            </a:r>
            <a:r>
              <a:rPr lang="ru-RU" sz="2400" i="1" dirty="0" smtClean="0"/>
              <a:t>С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431064" y="4371950"/>
            <a:ext cx="2720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Теорема доказана.</a:t>
            </a:r>
            <a:endParaRPr lang="ru-RU" sz="2400" b="1" dirty="0"/>
          </a:p>
        </p:txBody>
      </p:sp>
      <p:grpSp>
        <p:nvGrpSpPr>
          <p:cNvPr id="83" name="Группа 82"/>
          <p:cNvGrpSpPr/>
          <p:nvPr/>
        </p:nvGrpSpPr>
        <p:grpSpPr>
          <a:xfrm>
            <a:off x="5198361" y="1760134"/>
            <a:ext cx="516639" cy="431575"/>
            <a:chOff x="5198361" y="1760134"/>
            <a:chExt cx="516639" cy="431575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flipV="1">
              <a:off x="5198361" y="1789740"/>
              <a:ext cx="113023" cy="401969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>
              <a:stCxn id="49" idx="0"/>
            </p:cNvCxnSpPr>
            <p:nvPr/>
          </p:nvCxnSpPr>
          <p:spPr>
            <a:xfrm>
              <a:off x="5311384" y="1760134"/>
              <a:ext cx="403616" cy="230591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42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36" grpId="0"/>
      <p:bldP spid="42" grpId="0" animBg="1"/>
      <p:bldP spid="43" grpId="0" animBg="1"/>
      <p:bldP spid="44" grpId="0"/>
      <p:bldP spid="45" grpId="0"/>
      <p:bldP spid="47" grpId="0"/>
      <p:bldP spid="48" grpId="0"/>
      <p:bldP spid="49" grpId="0" animBg="1"/>
      <p:bldP spid="50" grpId="0"/>
      <p:bldP spid="51" grpId="0"/>
      <p:bldP spid="52" grpId="0"/>
      <p:bldP spid="53" grpId="0"/>
      <p:bldP spid="54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522" y="195486"/>
            <a:ext cx="86049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b="1" dirty="0" smtClean="0"/>
              <a:t>Следствие 1.</a:t>
            </a:r>
            <a:r>
              <a:rPr lang="ru-RU" sz="2800" dirty="0" smtClean="0"/>
              <a:t> Для </a:t>
            </a:r>
            <a:r>
              <a:rPr lang="ru-RU" sz="2800" dirty="0"/>
              <a:t>любых трёх точек </a:t>
            </a:r>
            <a:r>
              <a:rPr lang="ru-RU" sz="2800" i="1" dirty="0"/>
              <a:t>А</a:t>
            </a:r>
            <a:r>
              <a:rPr lang="ru-RU" sz="2800" dirty="0"/>
              <a:t>, </a:t>
            </a:r>
            <a:r>
              <a:rPr lang="ru-RU" sz="2800" i="1" dirty="0"/>
              <a:t>В</a:t>
            </a:r>
            <a:r>
              <a:rPr lang="ru-RU" sz="2800" dirty="0"/>
              <a:t> и </a:t>
            </a:r>
            <a:r>
              <a:rPr lang="ru-RU" sz="2800" i="1" dirty="0"/>
              <a:t>С</a:t>
            </a:r>
            <a:r>
              <a:rPr lang="ru-RU" sz="2800" dirty="0"/>
              <a:t>, не лежащих на одной прямой, справедливы следующие неравенства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92383"/>
            <a:ext cx="21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dirty="0" smtClean="0"/>
              <a:t>АВ</a:t>
            </a:r>
            <a:r>
              <a:rPr lang="ru-RU" sz="2800" dirty="0" smtClean="0"/>
              <a:t> </a:t>
            </a:r>
            <a:r>
              <a:rPr lang="en-US" sz="2800" dirty="0" smtClean="0"/>
              <a:t>&lt; </a:t>
            </a:r>
            <a:r>
              <a:rPr lang="en-US" sz="2800" i="1" dirty="0" smtClean="0"/>
              <a:t>AC</a:t>
            </a:r>
            <a:r>
              <a:rPr lang="en-US" sz="2800" dirty="0" smtClean="0"/>
              <a:t> + </a:t>
            </a:r>
            <a:r>
              <a:rPr lang="en-US" sz="2800" i="1" dirty="0" smtClean="0"/>
              <a:t>BC</a:t>
            </a:r>
            <a:r>
              <a:rPr lang="en-US" sz="2800" dirty="0" smtClean="0"/>
              <a:t>,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04432" y="1707654"/>
            <a:ext cx="21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AC</a:t>
            </a:r>
            <a:r>
              <a:rPr lang="ru-RU" sz="2800" dirty="0" smtClean="0"/>
              <a:t> </a:t>
            </a:r>
            <a:r>
              <a:rPr lang="en-US" sz="2800" dirty="0" smtClean="0"/>
              <a:t>&lt; </a:t>
            </a:r>
            <a:r>
              <a:rPr lang="en-US" sz="2800" i="1" dirty="0" smtClean="0"/>
              <a:t>AB</a:t>
            </a:r>
            <a:r>
              <a:rPr lang="en-US" sz="2800" dirty="0" smtClean="0"/>
              <a:t> + </a:t>
            </a:r>
            <a:r>
              <a:rPr lang="en-US" sz="2800" i="1" dirty="0" smtClean="0"/>
              <a:t>BC</a:t>
            </a:r>
            <a:r>
              <a:rPr lang="en-US" sz="2800" dirty="0" smtClean="0"/>
              <a:t>,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86069" y="1713591"/>
            <a:ext cx="2136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BC</a:t>
            </a:r>
            <a:r>
              <a:rPr lang="ru-RU" sz="2800" dirty="0" smtClean="0"/>
              <a:t> </a:t>
            </a:r>
            <a:r>
              <a:rPr lang="en-US" sz="2800" dirty="0" smtClean="0"/>
              <a:t>&lt; </a:t>
            </a:r>
            <a:r>
              <a:rPr lang="en-US" sz="2800" i="1" dirty="0" smtClean="0"/>
              <a:t>AB</a:t>
            </a:r>
            <a:r>
              <a:rPr lang="en-US" sz="2800" dirty="0" smtClean="0"/>
              <a:t> + </a:t>
            </a:r>
            <a:r>
              <a:rPr lang="en-US" sz="2800" i="1" dirty="0" smtClean="0"/>
              <a:t>AC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522" y="2859782"/>
            <a:ext cx="83349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b="1" dirty="0" smtClean="0"/>
              <a:t>Следствие 2.</a:t>
            </a:r>
            <a:r>
              <a:rPr lang="ru-RU" sz="2800" dirty="0" smtClean="0"/>
              <a:t> Длина </a:t>
            </a:r>
            <a:r>
              <a:rPr lang="ru-RU" sz="2800" dirty="0"/>
              <a:t>каждой стороны треугольника больше разности длин двух других его сторон.</a:t>
            </a:r>
          </a:p>
        </p:txBody>
      </p:sp>
    </p:spTree>
    <p:extLst>
      <p:ext uri="{BB962C8B-B14F-4D97-AF65-F5344CB8AC3E}">
        <p14:creationId xmlns:p14="http://schemas.microsoft.com/office/powerpoint/2010/main" val="32641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508" y="195486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b="1" dirty="0" smtClean="0"/>
              <a:t>Задача.</a:t>
            </a:r>
            <a:r>
              <a:rPr lang="ru-RU" sz="2800" dirty="0" smtClean="0"/>
              <a:t> Докажите</a:t>
            </a:r>
            <a:r>
              <a:rPr lang="ru-RU" sz="2800" dirty="0"/>
              <a:t>, что </a:t>
            </a:r>
            <a:r>
              <a:rPr lang="ru-RU" sz="2800" dirty="0" smtClean="0"/>
              <a:t>медиана </a:t>
            </a:r>
            <a:r>
              <a:rPr lang="ru-RU" sz="2800" i="1" dirty="0" smtClean="0"/>
              <a:t>АЕ</a:t>
            </a:r>
            <a:r>
              <a:rPr lang="ru-RU" sz="2800" dirty="0" smtClean="0"/>
              <a:t> треугольника </a:t>
            </a:r>
            <a:r>
              <a:rPr lang="ru-RU" sz="2800" i="1" dirty="0" smtClean="0"/>
              <a:t>АВС</a:t>
            </a:r>
            <a:r>
              <a:rPr lang="ru-RU" sz="2800" dirty="0" smtClean="0"/>
              <a:t> </a:t>
            </a:r>
            <a:r>
              <a:rPr lang="ru-RU" sz="2800" dirty="0"/>
              <a:t>меньше </a:t>
            </a:r>
            <a:r>
              <a:rPr lang="ru-RU" sz="2800" dirty="0" err="1"/>
              <a:t>полусуммы</a:t>
            </a:r>
            <a:r>
              <a:rPr lang="ru-RU" sz="2800" dirty="0"/>
              <a:t> двух соседних его сторон.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038" y="1054513"/>
            <a:ext cx="236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Доказательство.</a:t>
            </a:r>
            <a:endParaRPr lang="ru-RU" sz="2400" b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24128" y="1779662"/>
            <a:ext cx="2592288" cy="977491"/>
          </a:xfrm>
          <a:prstGeom prst="triangle">
            <a:avLst>
              <a:gd name="adj" fmla="val 58165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38859" y="125456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А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327197" y="24955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353514" y="249554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6444208" y="1779662"/>
            <a:ext cx="1205971" cy="1459436"/>
            <a:chOff x="6444208" y="1779662"/>
            <a:chExt cx="1205971" cy="1459436"/>
          </a:xfrm>
        </p:grpSpPr>
        <p:sp>
          <p:nvSpPr>
            <p:cNvPr id="10" name="TextBox 9"/>
            <p:cNvSpPr txBox="1"/>
            <p:nvPr/>
          </p:nvSpPr>
          <p:spPr>
            <a:xfrm>
              <a:off x="6997797" y="2715878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/>
                <a:t>Е</a:t>
              </a:r>
              <a:endParaRPr lang="ru-RU" sz="2800" b="1" i="1" dirty="0"/>
            </a:p>
          </p:txBody>
        </p:sp>
        <p:cxnSp>
          <p:nvCxnSpPr>
            <p:cNvPr id="12" name="Прямая соединительная линия 11"/>
            <p:cNvCxnSpPr>
              <a:stCxn id="6" idx="0"/>
            </p:cNvCxnSpPr>
            <p:nvPr/>
          </p:nvCxnSpPr>
          <p:spPr>
            <a:xfrm flipH="1">
              <a:off x="7020272" y="1779662"/>
              <a:ext cx="211660" cy="977491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444208" y="2643758"/>
              <a:ext cx="72008" cy="21602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7578171" y="2643758"/>
              <a:ext cx="72008" cy="216024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1163" y="1355462"/>
                <a:ext cx="4080220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Докажем, что </a:t>
                </a:r>
                <a:r>
                  <a:rPr lang="ru-RU" sz="2400" i="1" dirty="0" smtClean="0"/>
                  <a:t>АЕ</a:t>
                </a:r>
                <a:r>
                  <a:rPr lang="en-US" sz="2400" dirty="0" smtClean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(</a:t>
                </a:r>
                <a:r>
                  <a:rPr lang="ru-RU" sz="2400" dirty="0" smtClean="0"/>
                  <a:t> </a:t>
                </a:r>
                <a:r>
                  <a:rPr lang="ru-RU" sz="2400" i="1" dirty="0" smtClean="0"/>
                  <a:t>АС</a:t>
                </a:r>
                <a:r>
                  <a:rPr lang="ru-RU" sz="2400" dirty="0" smtClean="0"/>
                  <a:t> + </a:t>
                </a:r>
                <a:r>
                  <a:rPr lang="ru-RU" sz="2400" i="1" dirty="0" smtClean="0"/>
                  <a:t>АВ</a:t>
                </a:r>
                <a:r>
                  <a:rPr lang="en-US" sz="2400" dirty="0" smtClean="0"/>
                  <a:t>)</a:t>
                </a:r>
                <a:r>
                  <a:rPr lang="ru-RU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63" y="1355462"/>
                <a:ext cx="4080220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2392" r="-1345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6808612" y="2742543"/>
            <a:ext cx="211660" cy="977491"/>
          </a:xfrm>
          <a:prstGeom prst="line">
            <a:avLst/>
          </a:pr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10250" y="3694817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D</a:t>
            </a:r>
            <a:endParaRPr lang="ru-RU" sz="2800" b="1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7020272" y="2268407"/>
            <a:ext cx="219924" cy="87319"/>
            <a:chOff x="7020272" y="2268407"/>
            <a:chExt cx="219924" cy="87319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7038859" y="2268407"/>
              <a:ext cx="201337" cy="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020272" y="2355726"/>
              <a:ext cx="201337" cy="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6800348" y="3199414"/>
            <a:ext cx="219924" cy="87319"/>
            <a:chOff x="7020272" y="2268407"/>
            <a:chExt cx="219924" cy="87319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7038859" y="2268407"/>
              <a:ext cx="201337" cy="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020272" y="2355726"/>
              <a:ext cx="201337" cy="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/>
          <p:nvPr/>
        </p:nvSpPr>
        <p:spPr>
          <a:xfrm>
            <a:off x="577995" y="1863838"/>
            <a:ext cx="3771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Рассмотрим ∆</a:t>
            </a:r>
            <a:r>
              <a:rPr lang="ru-RU" sz="2400" i="1" dirty="0" smtClean="0"/>
              <a:t> СЕ</a:t>
            </a:r>
            <a:r>
              <a:rPr lang="en-US" sz="2400" i="1" dirty="0" smtClean="0"/>
              <a:t>D </a:t>
            </a:r>
            <a:r>
              <a:rPr lang="ru-RU" sz="2400" dirty="0" smtClean="0"/>
              <a:t>и</a:t>
            </a:r>
            <a:r>
              <a:rPr lang="ru-RU" sz="2400" i="1" dirty="0" smtClean="0"/>
              <a:t> </a:t>
            </a:r>
            <a:r>
              <a:rPr lang="ru-RU" sz="2400" dirty="0"/>
              <a:t>∆</a:t>
            </a:r>
            <a:r>
              <a:rPr lang="ru-RU" sz="2400" i="1" dirty="0"/>
              <a:t> </a:t>
            </a:r>
            <a:r>
              <a:rPr lang="ru-RU" sz="2400" i="1" dirty="0" smtClean="0"/>
              <a:t>АЕВ.</a:t>
            </a:r>
            <a:r>
              <a:rPr lang="en-US" sz="2400" i="1" dirty="0" smtClean="0"/>
              <a:t> </a:t>
            </a:r>
            <a:endParaRPr lang="ru-RU" sz="2400" i="1" dirty="0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2492711">
            <a:off x="5824530" y="2484746"/>
            <a:ext cx="1456147" cy="853774"/>
          </a:xfrm>
          <a:prstGeom prst="triangle">
            <a:avLst>
              <a:gd name="adj" fmla="val 67284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3327716">
            <a:off x="6762018" y="2157762"/>
            <a:ext cx="1456147" cy="853774"/>
          </a:xfrm>
          <a:prstGeom prst="triangle">
            <a:avLst>
              <a:gd name="adj" fmla="val 65390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82059" y="2222250"/>
            <a:ext cx="1177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CE </a:t>
            </a:r>
            <a:r>
              <a:rPr lang="en-US" sz="2400" dirty="0" smtClean="0"/>
              <a:t>= </a:t>
            </a:r>
            <a:r>
              <a:rPr lang="ru-RU" sz="2400" i="1" dirty="0" smtClean="0"/>
              <a:t>Е</a:t>
            </a:r>
            <a:r>
              <a:rPr lang="en-US" sz="2400" i="1" dirty="0" smtClean="0"/>
              <a:t>B</a:t>
            </a:r>
            <a:r>
              <a:rPr lang="ru-RU" sz="2400" i="1" dirty="0" smtClean="0"/>
              <a:t>,</a:t>
            </a:r>
            <a:endParaRPr lang="ru-RU" sz="2400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811827" y="2235074"/>
            <a:ext cx="1212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/>
              <a:t>А</a:t>
            </a:r>
            <a:r>
              <a:rPr lang="en-US" sz="2400" i="1" dirty="0" smtClean="0"/>
              <a:t>E </a:t>
            </a:r>
            <a:r>
              <a:rPr lang="en-US" sz="2400" dirty="0" smtClean="0"/>
              <a:t>= </a:t>
            </a:r>
            <a:r>
              <a:rPr lang="ru-RU" sz="2400" i="1" dirty="0" smtClean="0"/>
              <a:t>Е</a:t>
            </a:r>
            <a:r>
              <a:rPr lang="en-US" sz="2400" i="1" dirty="0"/>
              <a:t>D</a:t>
            </a:r>
            <a:r>
              <a:rPr lang="ru-RU" sz="2400" i="1" dirty="0" smtClean="0"/>
              <a:t>,</a:t>
            </a:r>
            <a:endParaRPr lang="ru-RU" sz="2400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15968" y="2603748"/>
            <a:ext cx="469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∠ </a:t>
            </a:r>
            <a:r>
              <a:rPr lang="en-US" sz="2400" i="1" dirty="0" smtClean="0"/>
              <a:t>AE</a:t>
            </a:r>
            <a:r>
              <a:rPr lang="ru-RU" sz="2400" i="1" dirty="0" smtClean="0"/>
              <a:t>В</a:t>
            </a:r>
            <a:r>
              <a:rPr lang="ru-RU" sz="2400" dirty="0" smtClean="0"/>
              <a:t> = ∠ </a:t>
            </a:r>
            <a:r>
              <a:rPr lang="en-US" sz="2400" i="1" dirty="0" smtClean="0"/>
              <a:t>CED</a:t>
            </a:r>
            <a:r>
              <a:rPr lang="en-US" sz="2400" dirty="0" smtClean="0"/>
              <a:t> (</a:t>
            </a:r>
            <a:r>
              <a:rPr lang="ru-RU" sz="2400" dirty="0" smtClean="0"/>
              <a:t>как вертикальные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02383" y="2977488"/>
            <a:ext cx="2977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Значит, ∆</a:t>
            </a:r>
            <a:r>
              <a:rPr lang="ru-RU" sz="2400" i="1" dirty="0" smtClean="0"/>
              <a:t> СЕ</a:t>
            </a:r>
            <a:r>
              <a:rPr lang="en-US" sz="2400" i="1" dirty="0" smtClean="0"/>
              <a:t>D </a:t>
            </a:r>
            <a:r>
              <a:rPr lang="ru-RU" sz="2400" dirty="0"/>
              <a:t>=</a:t>
            </a:r>
            <a:r>
              <a:rPr lang="ru-RU" sz="2400" i="1" dirty="0" smtClean="0"/>
              <a:t> </a:t>
            </a:r>
            <a:r>
              <a:rPr lang="ru-RU" sz="2400" dirty="0"/>
              <a:t>∆</a:t>
            </a:r>
            <a:r>
              <a:rPr lang="ru-RU" sz="2400" i="1" dirty="0"/>
              <a:t> </a:t>
            </a:r>
            <a:r>
              <a:rPr lang="ru-RU" sz="2400" i="1" dirty="0" smtClean="0"/>
              <a:t>АЕВ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890899" y="3252331"/>
            <a:ext cx="325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(по первому признаку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82059" y="3634487"/>
            <a:ext cx="338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Следовательно, </a:t>
            </a:r>
            <a:r>
              <a:rPr lang="ru-RU" sz="2400" i="1" dirty="0" smtClean="0"/>
              <a:t>С</a:t>
            </a:r>
            <a:r>
              <a:rPr lang="en-US" sz="2400" i="1" dirty="0" smtClean="0"/>
              <a:t>D </a:t>
            </a:r>
            <a:r>
              <a:rPr lang="ru-RU" sz="2400" dirty="0"/>
              <a:t>=</a:t>
            </a:r>
            <a:r>
              <a:rPr lang="ru-RU" sz="2400" i="1" dirty="0" smtClean="0"/>
              <a:t> АВ.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82059" y="4000496"/>
            <a:ext cx="1886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А</a:t>
            </a:r>
            <a:r>
              <a:rPr lang="en-US" sz="2400" i="1" dirty="0" smtClean="0"/>
              <a:t>D</a:t>
            </a:r>
            <a:r>
              <a:rPr lang="en-US" sz="2400" dirty="0" smtClean="0"/>
              <a:t> &lt; </a:t>
            </a:r>
            <a:r>
              <a:rPr lang="ru-RU" sz="2400" i="1" dirty="0" smtClean="0"/>
              <a:t>АС</a:t>
            </a:r>
            <a:r>
              <a:rPr lang="ru-RU" sz="2400" dirty="0" smtClean="0"/>
              <a:t> + </a:t>
            </a:r>
            <a:r>
              <a:rPr lang="en-US" sz="2400" i="1" dirty="0" smtClean="0"/>
              <a:t>CD</a:t>
            </a:r>
            <a:r>
              <a:rPr lang="en-US" sz="2400" dirty="0"/>
              <a:t>,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354347" y="3987204"/>
            <a:ext cx="3033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 </a:t>
            </a:r>
            <a:r>
              <a:rPr lang="ru-RU" sz="2400" dirty="0" smtClean="0"/>
              <a:t>то есть 2</a:t>
            </a:r>
            <a:r>
              <a:rPr lang="ru-RU" sz="2400" i="1" dirty="0" smtClean="0"/>
              <a:t>А</a:t>
            </a:r>
            <a:r>
              <a:rPr lang="en-US" sz="2400" i="1" dirty="0"/>
              <a:t>E</a:t>
            </a:r>
            <a:r>
              <a:rPr lang="en-US" sz="2400" dirty="0" smtClean="0"/>
              <a:t> &lt; </a:t>
            </a:r>
            <a:r>
              <a:rPr lang="ru-RU" sz="2400" i="1" dirty="0" smtClean="0"/>
              <a:t>АС</a:t>
            </a:r>
            <a:r>
              <a:rPr lang="ru-RU" sz="2400" dirty="0" smtClean="0"/>
              <a:t> + </a:t>
            </a:r>
            <a:r>
              <a:rPr lang="en-US" sz="2400" i="1" dirty="0" smtClean="0"/>
              <a:t>AB</a:t>
            </a:r>
            <a:r>
              <a:rPr lang="en-US" sz="2400" dirty="0" smtClean="0"/>
              <a:t>,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91163" y="4367688"/>
                <a:ext cx="2988382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/>
                  <a:t>т</a:t>
                </a:r>
                <a:r>
                  <a:rPr lang="ru-RU" sz="2400" dirty="0" smtClean="0"/>
                  <a:t>огда </a:t>
                </a:r>
                <a:r>
                  <a:rPr lang="ru-RU" sz="2400" i="1" dirty="0" smtClean="0"/>
                  <a:t>АЕ</a:t>
                </a:r>
                <a:r>
                  <a:rPr lang="en-US" sz="2400" dirty="0" smtClean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(</a:t>
                </a:r>
                <a:r>
                  <a:rPr lang="ru-RU" sz="2400" dirty="0" smtClean="0"/>
                  <a:t> </a:t>
                </a:r>
                <a:r>
                  <a:rPr lang="ru-RU" sz="2400" i="1" dirty="0" smtClean="0"/>
                  <a:t>АС</a:t>
                </a:r>
                <a:r>
                  <a:rPr lang="ru-RU" sz="2400" dirty="0" smtClean="0"/>
                  <a:t> + </a:t>
                </a:r>
                <a:r>
                  <a:rPr lang="ru-RU" sz="2400" i="1" dirty="0" smtClean="0"/>
                  <a:t>АВ</a:t>
                </a:r>
                <a:r>
                  <a:rPr lang="en-US" sz="2400" dirty="0" smtClean="0"/>
                  <a:t>)</a:t>
                </a:r>
                <a:r>
                  <a:rPr lang="ru-RU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63" y="4367688"/>
                <a:ext cx="2988382" cy="613886"/>
              </a:xfrm>
              <a:prstGeom prst="rect">
                <a:avLst/>
              </a:prstGeom>
              <a:blipFill rotWithShape="1">
                <a:blip r:embed="rId3"/>
                <a:stretch>
                  <a:fillRect l="-3265" r="-2245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олилиния 48"/>
          <p:cNvSpPr/>
          <p:nvPr/>
        </p:nvSpPr>
        <p:spPr>
          <a:xfrm>
            <a:off x="6754266" y="2781620"/>
            <a:ext cx="199784" cy="222837"/>
          </a:xfrm>
          <a:custGeom>
            <a:avLst/>
            <a:gdLst>
              <a:gd name="connsiteX0" fmla="*/ 0 w 199784"/>
              <a:gd name="connsiteY0" fmla="*/ 0 h 222837"/>
              <a:gd name="connsiteX1" fmla="*/ 53788 w 199784"/>
              <a:gd name="connsiteY1" fmla="*/ 161365 h 222837"/>
              <a:gd name="connsiteX2" fmla="*/ 199784 w 199784"/>
              <a:gd name="connsiteY2" fmla="*/ 222837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84" h="222837">
                <a:moveTo>
                  <a:pt x="0" y="0"/>
                </a:moveTo>
                <a:cubicBezTo>
                  <a:pt x="10245" y="62113"/>
                  <a:pt x="20491" y="124226"/>
                  <a:pt x="53788" y="161365"/>
                </a:cubicBezTo>
                <a:cubicBezTo>
                  <a:pt x="87085" y="198505"/>
                  <a:pt x="143434" y="210671"/>
                  <a:pt x="199784" y="222837"/>
                </a:cubicBezTo>
              </a:path>
            </a:pathLst>
          </a:cu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076995" y="2558783"/>
            <a:ext cx="207469" cy="184417"/>
          </a:xfrm>
          <a:custGeom>
            <a:avLst/>
            <a:gdLst>
              <a:gd name="connsiteX0" fmla="*/ 0 w 207469"/>
              <a:gd name="connsiteY0" fmla="*/ 0 h 184417"/>
              <a:gd name="connsiteX1" fmla="*/ 161365 w 207469"/>
              <a:gd name="connsiteY1" fmla="*/ 38420 h 184417"/>
              <a:gd name="connsiteX2" fmla="*/ 207469 w 207469"/>
              <a:gd name="connsiteY2" fmla="*/ 184417 h 18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69" h="184417">
                <a:moveTo>
                  <a:pt x="0" y="0"/>
                </a:moveTo>
                <a:cubicBezTo>
                  <a:pt x="63393" y="3842"/>
                  <a:pt x="126787" y="7684"/>
                  <a:pt x="161365" y="38420"/>
                </a:cubicBezTo>
                <a:cubicBezTo>
                  <a:pt x="195943" y="69156"/>
                  <a:pt x="201706" y="126786"/>
                  <a:pt x="207469" y="184417"/>
                </a:cubicBezTo>
              </a:path>
            </a:pathLst>
          </a:cu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7578171" y="2094670"/>
            <a:ext cx="337915" cy="267984"/>
            <a:chOff x="7578171" y="2094670"/>
            <a:chExt cx="337915" cy="267984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7578171" y="2094670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7650179" y="2164096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7753905" y="2235074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6090433" y="3097296"/>
            <a:ext cx="337915" cy="267984"/>
            <a:chOff x="7578171" y="2094670"/>
            <a:chExt cx="337915" cy="267984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7578171" y="2094670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7650179" y="2164096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7753905" y="2235074"/>
              <a:ext cx="162181" cy="127580"/>
            </a:xfrm>
            <a:prstGeom prst="line">
              <a:avLst/>
            </a:prstGeom>
            <a:ln w="381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Равнобедренный треугольник 59"/>
          <p:cNvSpPr/>
          <p:nvPr/>
        </p:nvSpPr>
        <p:spPr>
          <a:xfrm rot="16928689">
            <a:off x="5438638" y="1993238"/>
            <a:ext cx="1942247" cy="1242896"/>
          </a:xfrm>
          <a:prstGeom prst="triangle">
            <a:avLst>
              <a:gd name="adj" fmla="val 36618"/>
            </a:avLst>
          </a:prstGeom>
          <a:noFill/>
          <a:ln w="508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7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6" grpId="0"/>
      <p:bldP spid="18" grpId="0"/>
      <p:bldP spid="31" grpId="0"/>
      <p:bldP spid="32" grpId="0" animBg="1"/>
      <p:bldP spid="33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9" grpId="0" animBg="1"/>
      <p:bldP spid="50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665" y="196883"/>
            <a:ext cx="82066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800" b="1" dirty="0"/>
              <a:t>З</a:t>
            </a:r>
            <a:r>
              <a:rPr lang="ru-RU" sz="2800" b="1" dirty="0" smtClean="0"/>
              <a:t>адача</a:t>
            </a:r>
            <a:r>
              <a:rPr lang="ru-RU" sz="2800" b="1" dirty="0"/>
              <a:t>.</a:t>
            </a:r>
            <a:r>
              <a:rPr lang="ru-RU" sz="2800" dirty="0"/>
              <a:t> Докажите, что </a:t>
            </a:r>
            <a:r>
              <a:rPr lang="ru-RU" sz="2800" dirty="0" smtClean="0"/>
              <a:t>сторона </a:t>
            </a:r>
            <a:r>
              <a:rPr lang="ru-RU" sz="2800" dirty="0"/>
              <a:t>треугольника </a:t>
            </a:r>
            <a:r>
              <a:rPr lang="ru-RU" sz="2800" i="1" dirty="0"/>
              <a:t>АВС</a:t>
            </a:r>
            <a:r>
              <a:rPr lang="ru-RU" sz="2800" dirty="0"/>
              <a:t> меньше его полупериметра.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037" y="1133304"/>
            <a:ext cx="236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Доказательство.</a:t>
            </a:r>
            <a:endParaRPr lang="ru-RU" sz="2400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24128" y="1689093"/>
            <a:ext cx="2373958" cy="1830790"/>
          </a:xfrm>
          <a:prstGeom prst="triangle">
            <a:avLst>
              <a:gd name="adj" fmla="val 33488"/>
            </a:avLst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21454" y="336383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А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332628" y="114959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087577" y="334824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61037" y="1594969"/>
            <a:ext cx="1846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А</a:t>
            </a:r>
            <a:r>
              <a:rPr lang="ru-RU" sz="2400" i="1" dirty="0"/>
              <a:t>В</a:t>
            </a:r>
            <a:r>
              <a:rPr lang="en-US" sz="2400" dirty="0" smtClean="0"/>
              <a:t> &lt; </a:t>
            </a:r>
            <a:r>
              <a:rPr lang="ru-RU" sz="2400" i="1" dirty="0" smtClean="0"/>
              <a:t>АС</a:t>
            </a:r>
            <a:r>
              <a:rPr lang="ru-RU" sz="2400" dirty="0" smtClean="0"/>
              <a:t> + </a:t>
            </a:r>
            <a:r>
              <a:rPr lang="ru-RU" sz="2400" i="1" dirty="0" smtClean="0"/>
              <a:t>В</a:t>
            </a:r>
            <a:r>
              <a:rPr lang="en-US" sz="2400" i="1" dirty="0" smtClean="0"/>
              <a:t>C</a:t>
            </a:r>
            <a:r>
              <a:rPr lang="en-US" sz="2400" dirty="0" smtClean="0"/>
              <a:t>,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1037" y="2062802"/>
            <a:ext cx="2638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2АВ</a:t>
            </a:r>
            <a:r>
              <a:rPr lang="en-US" sz="2400" dirty="0" smtClean="0"/>
              <a:t> &lt; </a:t>
            </a:r>
            <a:r>
              <a:rPr lang="ru-RU" sz="2400" i="1" dirty="0" smtClean="0"/>
              <a:t>АВ</a:t>
            </a:r>
            <a:r>
              <a:rPr lang="ru-RU" sz="2400" dirty="0" smtClean="0"/>
              <a:t> + </a:t>
            </a:r>
            <a:r>
              <a:rPr lang="ru-RU" sz="2400" i="1" dirty="0" smtClean="0"/>
              <a:t>В</a:t>
            </a:r>
            <a:r>
              <a:rPr lang="en-US" sz="2400" i="1" dirty="0" smtClean="0"/>
              <a:t>C</a:t>
            </a:r>
            <a:r>
              <a:rPr lang="ru-RU" sz="2400" i="1" dirty="0" smtClean="0"/>
              <a:t> </a:t>
            </a:r>
            <a:r>
              <a:rPr lang="ru-RU" sz="2400" smtClean="0"/>
              <a:t>+</a:t>
            </a:r>
            <a:r>
              <a:rPr lang="ru-RU" sz="2400" i="1" smtClean="0"/>
              <a:t> АС</a:t>
            </a:r>
            <a:r>
              <a:rPr lang="en-US" sz="2400" smtClean="0"/>
              <a:t>,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1037" y="2602190"/>
                <a:ext cx="2798458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i="1" dirty="0" smtClean="0"/>
                  <a:t>АВ</a:t>
                </a:r>
                <a:r>
                  <a:rPr lang="en-US" sz="2400" dirty="0" smtClean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 smtClean="0"/>
                  <a:t>(</a:t>
                </a:r>
                <a:r>
                  <a:rPr lang="ru-RU" sz="2400" i="1" dirty="0" smtClean="0"/>
                  <a:t>АВ</a:t>
                </a:r>
                <a:r>
                  <a:rPr lang="ru-RU" sz="2400" dirty="0" smtClean="0"/>
                  <a:t> + </a:t>
                </a:r>
                <a:r>
                  <a:rPr lang="ru-RU" sz="2400" i="1" dirty="0" smtClean="0"/>
                  <a:t>В</a:t>
                </a:r>
                <a:r>
                  <a:rPr lang="en-US" sz="2400" i="1" dirty="0" smtClean="0"/>
                  <a:t>C</a:t>
                </a:r>
                <a:r>
                  <a:rPr lang="ru-RU" sz="2400" i="1" dirty="0" smtClean="0"/>
                  <a:t> </a:t>
                </a:r>
                <a:r>
                  <a:rPr lang="ru-RU" sz="2400" dirty="0" smtClean="0"/>
                  <a:t>+</a:t>
                </a:r>
                <a:r>
                  <a:rPr lang="ru-RU" sz="2400" i="1" dirty="0" smtClean="0"/>
                  <a:t> АС).</a:t>
                </a:r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7" y="2602190"/>
                <a:ext cx="2798458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3261" r="-2391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1317742" y="3248685"/>
            <a:ext cx="1895547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7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285</Words>
  <Application>Microsoft Office PowerPoint</Application>
  <PresentationFormat>Экран (16:9)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Kabinet135</cp:lastModifiedBy>
  <cp:revision>17</cp:revision>
  <dcterms:created xsi:type="dcterms:W3CDTF">2013-11-12T13:12:38Z</dcterms:created>
  <dcterms:modified xsi:type="dcterms:W3CDTF">2023-03-30T02:31:15Z</dcterms:modified>
</cp:coreProperties>
</file>