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7" r:id="rId9"/>
    <p:sldId id="266" r:id="rId10"/>
    <p:sldId id="265" r:id="rId11"/>
    <p:sldId id="263" r:id="rId12"/>
    <p:sldId id="268" r:id="rId13"/>
    <p:sldId id="274" r:id="rId14"/>
    <p:sldId id="273" r:id="rId15"/>
    <p:sldId id="272" r:id="rId16"/>
    <p:sldId id="271" r:id="rId17"/>
    <p:sldId id="270" r:id="rId18"/>
    <p:sldId id="277" r:id="rId19"/>
    <p:sldId id="283" r:id="rId20"/>
    <p:sldId id="276" r:id="rId21"/>
    <p:sldId id="275" r:id="rId22"/>
    <p:sldId id="280" r:id="rId23"/>
    <p:sldId id="279" r:id="rId24"/>
    <p:sldId id="278" r:id="rId25"/>
    <p:sldId id="281" r:id="rId26"/>
    <p:sldId id="269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8C011-0E3D-403A-82F0-3D7ED6F44F5C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DC361-3AF0-42EA-BF89-26EB63592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228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DC361-3AF0-42EA-BF89-26EB635920A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65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262BA354-1BF5-4D1B-9219-442D6D7FCD3F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2355D14-D3AA-41E1-99AD-92E66057D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933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BA354-1BF5-4D1B-9219-442D6D7FCD3F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5D14-D3AA-41E1-99AD-92E66057D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6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BA354-1BF5-4D1B-9219-442D6D7FCD3F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5D14-D3AA-41E1-99AD-92E66057D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94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BA354-1BF5-4D1B-9219-442D6D7FCD3F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5D14-D3AA-41E1-99AD-92E66057D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10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BA354-1BF5-4D1B-9219-442D6D7FCD3F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5D14-D3AA-41E1-99AD-92E66057D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20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BA354-1BF5-4D1B-9219-442D6D7FCD3F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5D14-D3AA-41E1-99AD-92E66057D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46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BA354-1BF5-4D1B-9219-442D6D7FCD3F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5D14-D3AA-41E1-99AD-92E66057D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42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BA354-1BF5-4D1B-9219-442D6D7FCD3F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5D14-D3AA-41E1-99AD-92E66057D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21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BA354-1BF5-4D1B-9219-442D6D7FCD3F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5D14-D3AA-41E1-99AD-92E66057D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78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BA354-1BF5-4D1B-9219-442D6D7FCD3F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2355D14-D3AA-41E1-99AD-92E66057D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24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262BA354-1BF5-4D1B-9219-442D6D7FCD3F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2355D14-D3AA-41E1-99AD-92E66057D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263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62BA354-1BF5-4D1B-9219-442D6D7FCD3F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12355D14-D3AA-41E1-99AD-92E66057D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87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2.xml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slide" Target="slide2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slide" Target="slide2.xml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slide" Target="slide2.xml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slide" Target="slide2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slide" Target="slide2.xml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slide" Target="slide2.xm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slide" Target="slide2.xml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jpe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slide" Target="slide2.xml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3" Type="http://schemas.openxmlformats.org/officeDocument/2006/relationships/slide" Target="slide4.xml"/><Relationship Id="rId21" Type="http://schemas.openxmlformats.org/officeDocument/2006/relationships/slide" Target="slide22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5" Type="http://schemas.openxmlformats.org/officeDocument/2006/relationships/slide" Target="slide26.xml"/><Relationship Id="rId2" Type="http://schemas.openxmlformats.org/officeDocument/2006/relationships/slide" Target="slide3.xml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24" Type="http://schemas.openxmlformats.org/officeDocument/2006/relationships/slide" Target="slide25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23" Type="http://schemas.openxmlformats.org/officeDocument/2006/relationships/slide" Target="slide24.xml"/><Relationship Id="rId10" Type="http://schemas.openxmlformats.org/officeDocument/2006/relationships/slide" Target="slide11.xml"/><Relationship Id="rId19" Type="http://schemas.openxmlformats.org/officeDocument/2006/relationships/slide" Target="slide20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Relationship Id="rId22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slide" Target="slide2.xml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slide" Target="slide2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slide" Target="slide2.xml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slide" Target="slide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slide" Target="slide2.xml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slide" Target="slide2.xml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slide" Target="slide2.xml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6.gi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2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2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" Target="slide2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alto.vbgcity.ru/sites/default/files/1321686154_kompozitor-0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260" y="96715"/>
            <a:ext cx="5336931" cy="6537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22731" y="0"/>
            <a:ext cx="562414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И. Чайковский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 мая1840 -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 ноября 1893 г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биография:</a:t>
            </a:r>
          </a:p>
          <a:p>
            <a:pPr indent="457200" algn="just"/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 Ильич Чайковский 25 апреля (7 мая) 1840 года в городе Воткинск в многодетной семье инженера. </a:t>
            </a:r>
            <a:endParaRPr lang="ru-RU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 пяти лет он уже умел играть на фортепиано, еще через три года превосходно играл по нотам. В 1849 году семья Чайковских переехала в Алапаевск, а затем в Санкт-Петербург</a:t>
            </a: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мае 1878 года Чайковский делает вклад в детскую музыкальную литературу – пишет сборник пьес для детей под названием «Детский альбом</a:t>
            </a: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indent="457200" algn="just"/>
            <a:r>
              <a:rPr lang="ru-RU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цикла выстроено композитором в определенной последовательности. Искусствоведы логично делят опус на утро, день и вечер детского дня.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</a:t>
            </a:r>
            <a:endParaRPr lang="ru-RU" dirty="0" smtClean="0">
              <a:solidFill>
                <a:srgbClr val="000000"/>
              </a:solidFill>
              <a:latin typeface="Roboto"/>
            </a:endParaRPr>
          </a:p>
          <a:p>
            <a:pPr indent="457200" algn="just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альбом» по праву является источником вдохновения для детского </a:t>
            </a: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творчества… 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2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56938" y="1931937"/>
            <a:ext cx="458079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«Вальс». </a:t>
            </a:r>
          </a:p>
          <a:p>
            <a:endParaRPr lang="ru-RU" dirty="0">
              <a:solidFill>
                <a:srgbClr val="000000"/>
              </a:solidFill>
              <a:latin typeface="Roboto"/>
            </a:endParaRP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переживания быстро сменяются веселым, живым танцем. Ощущение домашнего праздника, всеобщей радости передает Чайковский. «Детский альбом» (вальс в особенности) наполнен легкими аккордами, напевной мелодией, которая увлекает в кружение танца. </a:t>
            </a:r>
          </a:p>
        </p:txBody>
      </p:sp>
      <p:pic>
        <p:nvPicPr>
          <p:cNvPr id="9218" name="Picture 2" descr="https://dm-dobrov.ru/uploads/images/a/l/e/aleksandr_prusov_marsh_gsvsk_proshaj_chudesnij_kraj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22" y="949569"/>
            <a:ext cx="7128113" cy="5066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etskoe-izdatelstvo-elena-vals-p-i-chaykovski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6862" y="5300213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2781" y="5884103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7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44861" y="1877008"/>
            <a:ext cx="431702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«Новая кукла».</a:t>
            </a:r>
          </a:p>
          <a:p>
            <a:endParaRPr lang="ru-RU" dirty="0">
              <a:solidFill>
                <a:srgbClr val="000000"/>
              </a:solidFill>
              <a:latin typeface="Roboto"/>
            </a:endParaRPr>
          </a:p>
          <a:p>
            <a:pPr indent="457200" algn="just"/>
            <a:r>
              <a:rPr lang="ru-RU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Радостью и счастьем проникнуто настроение миниатюры. Живой бег, взволнованное биение сердца передает музыка пьесы. Стремительная мелодия вобрала в себе целую гамму чувств – восторг, изумление, радость. </a:t>
            </a:r>
          </a:p>
        </p:txBody>
      </p:sp>
      <p:pic>
        <p:nvPicPr>
          <p:cNvPr id="4" name="aleksandr-rayhelson-detskiy-albom-op-39-9-novaya-kuk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1546" y="5190392"/>
            <a:ext cx="609600" cy="609600"/>
          </a:xfrm>
          <a:prstGeom prst="rect">
            <a:avLst/>
          </a:prstGeom>
        </p:spPr>
      </p:pic>
      <p:pic>
        <p:nvPicPr>
          <p:cNvPr id="11266" name="Picture 2" descr="https://ds03.infourok.ru/uploads/ex/09b7/00016946-dd4fd6fd/img10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371" y="1084385"/>
            <a:ext cx="6931268" cy="501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9158" y="6037828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26214" y="1610978"/>
            <a:ext cx="437856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«Мазурка». </a:t>
            </a:r>
          </a:p>
          <a:p>
            <a:endParaRPr lang="ru-RU" dirty="0">
              <a:solidFill>
                <a:srgbClr val="000000"/>
              </a:solidFill>
              <a:latin typeface="Roboto"/>
            </a:endParaRP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Быстрый польский танец пользовался большой популярностью у русских композиторов. Шумными, живыми акцентами, ритмичностью проникнута мазурка. «Детский альбом» Чайковский задумывал как насыщенность внутренних переживаний и действий ребенка. Поэтому даже в подвижной мазурке прослушивается легкий переход на грусть и мечтательность. </a:t>
            </a:r>
          </a:p>
        </p:txBody>
      </p:sp>
      <p:pic>
        <p:nvPicPr>
          <p:cNvPr id="25602" name="Picture 2" descr="http://music-fantasy.ru/files/pictures/lesson-chaykovskiy-pesenki-iz-detskogo-alboma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74885"/>
            <a:ext cx="7266852" cy="4724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etr-ilich-chaykovskiy-mazur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1546" y="5796739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0366" y="5998963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44863" y="1850631"/>
            <a:ext cx="47038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«Русская песня». 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Мелодия пьесы – обработка русской народной песни «Голова ль ты, моя головушка». Ладовые изменения с мажора на минор Чайковский отмечал как национальную особенность русских песен и применил их в своей обработке. </a:t>
            </a:r>
          </a:p>
        </p:txBody>
      </p:sp>
      <p:pic>
        <p:nvPicPr>
          <p:cNvPr id="4" name="piano-detskiy-albom-chaykovskiy-pletnev-11-russkaya-pesny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5316" y="5295900"/>
            <a:ext cx="609600" cy="609600"/>
          </a:xfrm>
          <a:prstGeom prst="rect">
            <a:avLst/>
          </a:prstGeom>
        </p:spPr>
      </p:pic>
      <p:pic>
        <p:nvPicPr>
          <p:cNvPr id="19458" name="Picture 2" descr="https://go4.imgsmail.ru/imgpreview?key=7376018e4dd7da60&amp;mb=imgdb_preview_18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250" y="0"/>
            <a:ext cx="4724158" cy="6760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7936" y="5905500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1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75584" y="2105608"/>
            <a:ext cx="4668715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«Мужик на гармонике играет». </a:t>
            </a:r>
          </a:p>
          <a:p>
            <a:endParaRPr lang="ru-RU" dirty="0">
              <a:solidFill>
                <a:srgbClr val="000000"/>
              </a:solidFill>
              <a:latin typeface="Roboto"/>
            </a:endParaRP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пьеса – образная сценка из народной жизни. Веселая недосказанность гармонии создает впечатление неудачливого гармониста. Вариативные повторы придают юмористичность пьесе. </a:t>
            </a:r>
          </a:p>
        </p:txBody>
      </p:sp>
      <p:pic>
        <p:nvPicPr>
          <p:cNvPr id="20482" name="Picture 2" descr="https://fs00.infourok.ru/images/doc/235/108989/1/img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091" y="571500"/>
            <a:ext cx="6483147" cy="5565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ataliya-trull-fortepiano-muzhik-na-garmonike-igra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6862" y="5269523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3989" y="6020243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88822" y="1997921"/>
            <a:ext cx="458079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«Камаринская». </a:t>
            </a:r>
          </a:p>
          <a:p>
            <a:endParaRPr lang="ru-RU" dirty="0">
              <a:solidFill>
                <a:srgbClr val="000000"/>
              </a:solidFill>
              <a:latin typeface="Roboto"/>
            </a:endParaRP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народная плясовая песня с вариациями. Чайковскому удалось точно передать звук волынки в басовом остинато, интонации игры на скрипке и аккордовые переборы гармоники. </a:t>
            </a:r>
          </a:p>
        </p:txBody>
      </p:sp>
      <p:pic>
        <p:nvPicPr>
          <p:cNvPr id="21506" name="Picture 2" descr="http://muzprosvetitel.ru/kamarinskaia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599" y="179679"/>
            <a:ext cx="5336801" cy="6555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ano-detskiy-albom-chaykovskiy-13-kamarinskay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4346" y="4821116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0704" y="5949904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36069" y="1254930"/>
            <a:ext cx="454562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«Полька». </a:t>
            </a:r>
          </a:p>
          <a:p>
            <a:endParaRPr lang="ru-RU" dirty="0">
              <a:solidFill>
                <a:srgbClr val="000000"/>
              </a:solidFill>
              <a:latin typeface="Roboto"/>
            </a:endParaRP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Задорный чешский танец использовал в цикле Чайковский. Полька из «Детского альбома» легка, как бальный танец того времени. Грациозный мотив рисует девочку в нарядном платье и туфельках, которая танцует на носочках изящную польку. </a:t>
            </a:r>
          </a:p>
        </p:txBody>
      </p:sp>
      <p:pic>
        <p:nvPicPr>
          <p:cNvPr id="22530" name="Picture 2" descr="мазурка детский альбом чайковски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990" y="127343"/>
            <a:ext cx="5163772" cy="6582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-i-chaykovskiy-detskiy-albom-pol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069" y="4698023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7612" y="5888358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8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89885" y="1826430"/>
            <a:ext cx="492369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«Итальянская песенка». </a:t>
            </a:r>
          </a:p>
          <a:p>
            <a:endParaRPr lang="ru-RU" dirty="0">
              <a:solidFill>
                <a:srgbClr val="000000"/>
              </a:solidFill>
              <a:latin typeface="Roboto"/>
            </a:endParaRP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ней Чайковский средствами музыкальной выразительности точно передает аккомпанемент гитары или мандолины, столь любимых в Италии. Энергичная, игривая песенка напоминает вальс. Но в ней нет плавности танца, а есть южная оживленность и порывистость. </a:t>
            </a:r>
          </a:p>
        </p:txBody>
      </p:sp>
      <p:pic>
        <p:nvPicPr>
          <p:cNvPr id="23554" name="Picture 2" descr="песни чайковского детский альбом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558" y="816157"/>
            <a:ext cx="6879327" cy="5282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haykovskiy-pletnev-15-italyanskaya-pesen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3915" y="5172807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8627" y="5923528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43799" y="1560484"/>
            <a:ext cx="4369777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«Старинная французская 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песенка». </a:t>
            </a:r>
          </a:p>
          <a:p>
            <a:endParaRPr lang="ru-RU" dirty="0">
              <a:solidFill>
                <a:srgbClr val="000000"/>
              </a:solidFill>
              <a:latin typeface="Roboto"/>
            </a:endParaRP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Грустный народный мотив звучит в пьесе. Задумчивая мечтательность была присуща средневековой Франции с ее менестрелями. Пьеса напоминает минорную балладу, сдержанную и задушевную. </a:t>
            </a:r>
          </a:p>
        </p:txBody>
      </p:sp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2781" y="5932320"/>
            <a:ext cx="743776" cy="585267"/>
          </a:xfrm>
          <a:prstGeom prst="rect">
            <a:avLst/>
          </a:prstGeom>
        </p:spPr>
      </p:pic>
      <p:pic>
        <p:nvPicPr>
          <p:cNvPr id="5" name="Петр Ильич Чайковский - Старинная французская песенка._(Inkomp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9323" y="4900246"/>
            <a:ext cx="609600" cy="609600"/>
          </a:xfrm>
          <a:prstGeom prst="rect">
            <a:avLst/>
          </a:prstGeom>
        </p:spPr>
      </p:pic>
      <p:pic>
        <p:nvPicPr>
          <p:cNvPr id="1026" name="Picture 2" descr="https://ds02.infourok.ru/uploads/ex/0e58/0001816f-e66a8e15/img3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24" y="782515"/>
            <a:ext cx="7278672" cy="5517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98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18485" y="1560484"/>
            <a:ext cx="469509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«Немецкая песенка». </a:t>
            </a:r>
          </a:p>
          <a:p>
            <a:endParaRPr lang="ru-RU" dirty="0">
              <a:solidFill>
                <a:srgbClr val="000000"/>
              </a:solidFill>
              <a:latin typeface="Roboto"/>
            </a:endParaRP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Галантная и веселая пьеса, гармония которой напоминает звучание шарманки. В «Немецкой песенке» встречаются интонации йодля. Такая манера исполнения песен свойственна жителям Альп. </a:t>
            </a:r>
          </a:p>
        </p:txBody>
      </p:sp>
      <p:pic>
        <p:nvPicPr>
          <p:cNvPr id="16386" name="Picture 2" descr="http://i0.wp.com/gorod.tomsk.ru/uploads/34046/1279787094/18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468" y="204478"/>
            <a:ext cx="6304086" cy="6249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i-den-polnyy-sobytiy-p-chaykovskiy-nemeckaya-pesen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0293" y="4821115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2781" y="5932320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7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0131" y="0"/>
            <a:ext cx="11017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Номера «Детского альбома»</a:t>
            </a:r>
            <a:endParaRPr lang="ru-RU" sz="5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131" y="2047280"/>
            <a:ext cx="420711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1. «Утренняя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молитва».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2. «Зимнее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утро».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3. «Игра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в лошадки».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4. «Мама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».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5. «Марш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деревянных солдатиков».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6. «Болезнь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куклы».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7. «Похороны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куклы».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8. «Вальс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».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9. «Новая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кукла».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10. «Мазурка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».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11. «Русская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песня».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12. «Мужик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на гармонике играет».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10375" y="2047280"/>
            <a:ext cx="447675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13. «Камаринская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».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 action="ppaction://hlinksldjump"/>
              </a:rPr>
              <a:t>14. «Полька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 action="ppaction://hlinksldjump"/>
              </a:rPr>
              <a:t>».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sldjump"/>
              </a:rPr>
              <a:t>15. «Итальянская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sldjump"/>
              </a:rPr>
              <a:t>песенка».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 action="ppaction://hlinksldjump"/>
              </a:rPr>
              <a:t>16. «Старинная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 action="ppaction://hlinksldjump"/>
              </a:rPr>
              <a:t>французская песенка».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 action="ppaction://hlinksldjump"/>
              </a:rPr>
              <a:t>17. «Немецкая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 action="ppaction://hlinksldjump"/>
              </a:rPr>
              <a:t>песенка».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 action="ppaction://hlinksldjump"/>
              </a:rPr>
              <a:t>18. «Неаполитанская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 action="ppaction://hlinksldjump"/>
              </a:rPr>
              <a:t>песенка».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 action="ppaction://hlinksldjump"/>
              </a:rPr>
              <a:t>19. «Нянина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 action="ppaction://hlinksldjump"/>
              </a:rPr>
              <a:t>сказка».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 action="ppaction://hlinksldjump"/>
              </a:rPr>
              <a:t>20. «Баба-Яга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 action="ppaction://hlinksldjump"/>
              </a:rPr>
              <a:t>».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 action="ppaction://hlinksldjump"/>
              </a:rPr>
              <a:t>21. «Сладкая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 action="ppaction://hlinksldjump"/>
              </a:rPr>
              <a:t>греза».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 action="ppaction://hlinksldjump"/>
              </a:rPr>
              <a:t>22. «Песня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 action="ppaction://hlinksldjump"/>
              </a:rPr>
              <a:t>жаворонка».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 action="ppaction://hlinksldjump"/>
              </a:rPr>
              <a:t>23. «Шарманщик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 action="ppaction://hlinksldjump"/>
              </a:rPr>
              <a:t>поет».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5" action="ppaction://hlinksldjump"/>
              </a:rPr>
              <a:t>24. «В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5" action="ppaction://hlinksldjump"/>
              </a:rPr>
              <a:t>церкви».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4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74423" y="1945168"/>
            <a:ext cx="54248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«Неаполитанская песенка». </a:t>
            </a:r>
          </a:p>
          <a:p>
            <a:endParaRPr lang="ru-RU" dirty="0">
              <a:solidFill>
                <a:srgbClr val="000000"/>
              </a:solidFill>
              <a:latin typeface="Roboto"/>
            </a:endParaRP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Звучание народных инструментов слышится в этой пьесе. Неаполь – один из городов Италии. Энергия ритма и живость мелодии передают горячность южан. </a:t>
            </a:r>
          </a:p>
        </p:txBody>
      </p:sp>
      <p:pic>
        <p:nvPicPr>
          <p:cNvPr id="3" name="chaykovskiy-neopolitanskaya-pesenka-f-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4530969"/>
            <a:ext cx="609600" cy="609600"/>
          </a:xfrm>
          <a:prstGeom prst="rect">
            <a:avLst/>
          </a:prstGeom>
        </p:spPr>
      </p:pic>
      <p:pic>
        <p:nvPicPr>
          <p:cNvPr id="17410" name="Picture 2" descr="http://muzprosvetitel.ru/starfrpesnia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667" y="93977"/>
            <a:ext cx="5003616" cy="6764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5501" y="6029036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49209" y="2041883"/>
            <a:ext cx="476543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«Нянина сказка». </a:t>
            </a:r>
          </a:p>
          <a:p>
            <a:endParaRPr lang="ru-RU" dirty="0">
              <a:solidFill>
                <a:srgbClr val="000000"/>
              </a:solidFill>
              <a:latin typeface="Roboto"/>
            </a:endParaRP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 рисует сказочный образ, весь проникнутый неожиданными паузами и акцентами. Светлая, спокойная мелодия переходят в тревогу и переживание за героев сказки. </a:t>
            </a:r>
          </a:p>
        </p:txBody>
      </p:sp>
      <p:pic>
        <p:nvPicPr>
          <p:cNvPr id="3" name="detskoe-izdatelstvo-elena-nyanina-skazka-chaykovski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9209" y="4812323"/>
            <a:ext cx="609600" cy="609600"/>
          </a:xfrm>
          <a:prstGeom prst="rect">
            <a:avLst/>
          </a:prstGeom>
        </p:spPr>
      </p:pic>
      <p:pic>
        <p:nvPicPr>
          <p:cNvPr id="18434" name="Picture 2" descr="http://postcardpress.ru/6296-thickbox_default/peter-ilyich-tchaikovsky-children-s-album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8258" y="954249"/>
            <a:ext cx="6463553" cy="5386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0863" y="5879566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18611" y="1719026"/>
            <a:ext cx="408790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«Баба Яга». </a:t>
            </a:r>
          </a:p>
          <a:p>
            <a:endParaRPr lang="ru-RU" dirty="0">
              <a:solidFill>
                <a:srgbClr val="000000"/>
              </a:solidFill>
              <a:latin typeface="Roboto"/>
            </a:endParaRP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Мечтательность и детскую фантазию передает «Детский альбом» Чайковского. Баба Яга в пьесе словно летит в ступе под свист ветра – настолько резка, отрывиста мелодия миниатюры. Движение вперед и постепенное удаление сказочного персонажа передает музыка. </a:t>
            </a:r>
            <a:endParaRPr lang="ru-RU" dirty="0"/>
          </a:p>
        </p:txBody>
      </p:sp>
      <p:pic>
        <p:nvPicPr>
          <p:cNvPr id="13314" name="Picture 2" descr="https://kudago.com/media/images/event/47/fe/47fed8c065053f9f7fd54141720461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24" y="826459"/>
            <a:ext cx="7650487" cy="5355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-i-chaykovskiy-pletnev-baba-yag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953" y="5356412"/>
            <a:ext cx="609600" cy="609600"/>
          </a:xfrm>
          <a:prstGeom prst="rect">
            <a:avLst/>
          </a:prstGeom>
        </p:spPr>
      </p:pic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2740" y="5966012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3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65730" y="1859423"/>
            <a:ext cx="465113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«Сладкая греза». </a:t>
            </a:r>
          </a:p>
          <a:p>
            <a:endParaRPr lang="ru-RU" dirty="0">
              <a:solidFill>
                <a:srgbClr val="000000"/>
              </a:solidFill>
              <a:latin typeface="Roboto"/>
            </a:endParaRP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снова спокойная задумчивость мелодии, красота и простота звучания миниатюры. Словно ребенок, глядя в окно на морозные узоры, сочиняет свою незатейливую сказку в вечерних сумерках. </a:t>
            </a:r>
          </a:p>
        </p:txBody>
      </p:sp>
      <p:pic>
        <p:nvPicPr>
          <p:cNvPr id="3" name="ladushki-32-sladkaya-greza-p-chaykovsko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21062" y="472440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42" y="107163"/>
            <a:ext cx="6523285" cy="6151397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3085" y="5965926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3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64669" y="1918791"/>
            <a:ext cx="410600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«Песня жаворонка». </a:t>
            </a:r>
          </a:p>
          <a:p>
            <a:endParaRPr lang="ru-RU" dirty="0">
              <a:solidFill>
                <a:srgbClr val="000000"/>
              </a:solidFill>
              <a:latin typeface="Roboto"/>
            </a:endParaRP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Оживление перед сном и представление следующего, радостного утра. А с ним – и пение жаворонка с его трелями и высоким регистром. </a:t>
            </a:r>
          </a:p>
        </p:txBody>
      </p:sp>
      <p:pic>
        <p:nvPicPr>
          <p:cNvPr id="3" name="chaykovskiy-p-i-pesnya-zhavoronka-detskiy-al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3962" y="4917830"/>
            <a:ext cx="609600" cy="609600"/>
          </a:xfrm>
          <a:prstGeom prst="rect">
            <a:avLst/>
          </a:prstGeom>
        </p:spPr>
      </p:pic>
      <p:pic>
        <p:nvPicPr>
          <p:cNvPr id="15362" name="Picture 2" descr="http://faunazoo.ru/wp-content/uploads/2012/07/%D0%96%D0%B0%D0%B2%D0%BE%D1%80%D0%BE%D0%BD%D0%BE%D0%B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90" y="1204547"/>
            <a:ext cx="6385972" cy="4789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6901" y="5994026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8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47085" y="1738507"/>
            <a:ext cx="4431323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«Шарманщик поет». </a:t>
            </a:r>
          </a:p>
          <a:p>
            <a:endParaRPr lang="ru-RU" dirty="0">
              <a:solidFill>
                <a:srgbClr val="000000"/>
              </a:solidFill>
              <a:latin typeface="Roboto"/>
            </a:endParaRP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Протяжные звуки старинного инструмента, движение мелодии по кругу словно символизируют бесконечность движения жизни. Психологически сложный музыкальный образ пьесы напоминает о недетских мыслях в голове самого обычного ребенка. </a:t>
            </a:r>
          </a:p>
        </p:txBody>
      </p:sp>
      <p:pic>
        <p:nvPicPr>
          <p:cNvPr id="3" name="aleksandr-rayhelson-detskiy-albom-op-39-23-sharmanschik-po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6038" y="5313485"/>
            <a:ext cx="609600" cy="609600"/>
          </a:xfrm>
          <a:prstGeom prst="rect">
            <a:avLst/>
          </a:prstGeom>
        </p:spPr>
      </p:pic>
      <p:pic>
        <p:nvPicPr>
          <p:cNvPr id="12290" name="Picture 2" descr="http://s019.radikal.ru/i626/1205/06/5e8287315d4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08" y="283162"/>
            <a:ext cx="4833715" cy="6574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лево 3">
            <a:hlinkClick r:id="rId6" action="ppaction://hlinksldjump"/>
          </p:cNvPr>
          <p:cNvSpPr/>
          <p:nvPr/>
        </p:nvSpPr>
        <p:spPr>
          <a:xfrm>
            <a:off x="11236569" y="6040315"/>
            <a:ext cx="729762" cy="571500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9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08630" y="1573631"/>
            <a:ext cx="4149969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церкви». </a:t>
            </a:r>
          </a:p>
          <a:p>
            <a:endParaRPr lang="ru-RU" dirty="0">
              <a:solidFill>
                <a:srgbClr val="000000"/>
              </a:solidFill>
              <a:latin typeface="Roboto"/>
            </a:endParaRP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 и заканчивает «Детский альбом» молитва. Такая арка обозначает подведение итогов дня (вечер) или настрой на хорошие поступки (утро). Во времена композитора обязательными были ежедневные молитвы. В них благодарили бога за проведенный день, просили милости и помощи в трудностях. </a:t>
            </a:r>
          </a:p>
        </p:txBody>
      </p:sp>
      <p:pic>
        <p:nvPicPr>
          <p:cNvPr id="24578" name="Picture 2" descr="http://images.myshared.ru/4/244488/slide_28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30" y="999517"/>
            <a:ext cx="7328553" cy="4820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haykovskiy-v-cerkv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7538" y="5603630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1381" y="6125750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6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6239" y="2347547"/>
            <a:ext cx="9636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85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етр Ильич Чайковский - 'Детский альбом' - _1. Утренняя молитв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7830" y="5049714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38293" y="1745846"/>
            <a:ext cx="427306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«Утренняя молитва». </a:t>
            </a:r>
          </a:p>
          <a:p>
            <a:pPr indent="457200" algn="just"/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нее начинался и заканчивался день взрослых и детей. </a:t>
            </a:r>
            <a:endParaRPr lang="ru-RU" sz="20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музыкальной пьесе композитор использовал мелодику настоящей церковной молитвы. </a:t>
            </a:r>
            <a:endParaRPr lang="ru-RU" sz="20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Чистотой 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детской непосредственностью проникнута интонационная беседа ребенка с богом.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9" t="11111" r="5779"/>
          <a:stretch/>
        </p:blipFill>
        <p:spPr>
          <a:xfrm>
            <a:off x="87923" y="585261"/>
            <a:ext cx="7060223" cy="5525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7578" y="5976282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4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85539" y="1553869"/>
            <a:ext cx="39477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«Зимнее утро». 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Встревоженная 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суровой, неприветливой зимы звучит в пьесе. Туманное, холодное утро сменяется жалобными интонациями. Как будто ребенок выглянул в окно и увидел маленьких, нахохлившихся от мороза птичек.</a:t>
            </a:r>
            <a:r>
              <a:rPr lang="ru-RU" sz="2000" dirty="0">
                <a:solidFill>
                  <a:srgbClr val="000000"/>
                </a:solidFill>
                <a:latin typeface="Roboto"/>
              </a:rPr>
              <a:t> </a:t>
            </a:r>
            <a:endParaRPr lang="ru-RU" sz="2000" dirty="0"/>
          </a:p>
        </p:txBody>
      </p:sp>
      <p:pic>
        <p:nvPicPr>
          <p:cNvPr id="5" name="detskoe-izdatelstvo-elena-zimnee-utro-chaykovski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5846" y="4794738"/>
            <a:ext cx="609600" cy="609600"/>
          </a:xfrm>
          <a:prstGeom prst="rect">
            <a:avLst/>
          </a:prstGeom>
        </p:spPr>
      </p:pic>
      <p:pic>
        <p:nvPicPr>
          <p:cNvPr id="4100" name="Picture 4" descr="https://go3.imgsmail.ru/imgpreview?key=1d279d1835eeb480&amp;mb=imgdb_preview_14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21" y="786056"/>
            <a:ext cx="6913440" cy="517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3989" y="5963656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97614" y="1820008"/>
            <a:ext cx="439615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 в лошадки». </a:t>
            </a: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Озорная мелодия пьесы передает веселье проснувшегося ребенка, его желание играть и бегать. Точно изобразил композитор цокот копыт игрушечной лошадки. Сказочные препятствия, смена декораций во время игры нашли свое отражение в богатой гармонии пьесы. </a:t>
            </a:r>
          </a:p>
        </p:txBody>
      </p:sp>
      <p:pic>
        <p:nvPicPr>
          <p:cNvPr id="3074" name="Picture 2" descr="музыка детский альбом чайковского 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07" y="554690"/>
            <a:ext cx="7192107" cy="587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-i-chaykovskiy-igra-v-loshadki-detskiy-al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7684" y="4927578"/>
            <a:ext cx="609600" cy="609600"/>
          </a:xfrm>
          <a:prstGeom prst="rect">
            <a:avLst/>
          </a:prstGeom>
        </p:spPr>
      </p:pic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0027" y="5778125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88724" y="984546"/>
            <a:ext cx="50555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«Мама». </a:t>
            </a: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Ласковая, певучая миниатюра рисует искренние чувства ребенка и мамы. Душевные переживания находят свое отражение в гибкой интонации. Мелодичным голосоведением передает общение с мамой музыка. «Детский альбом» Чайковского проникнут богатыми нюансами гармонизации и детских переживаний. </a:t>
            </a:r>
          </a:p>
        </p:txBody>
      </p:sp>
      <p:pic>
        <p:nvPicPr>
          <p:cNvPr id="2050" name="Picture 2" descr="https://i5.imageban.ru/out/2012/11/22/36862bf2c6a67be4bb065a1b6d24be9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6184" y="74578"/>
            <a:ext cx="5134707" cy="6678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detskoe-izdatelstvo-elena-mama-chaykovski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0092" y="4979376"/>
            <a:ext cx="609600" cy="609600"/>
          </a:xfrm>
          <a:prstGeom prst="rect">
            <a:avLst/>
          </a:prstGeom>
        </p:spPr>
      </p:pic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5873" y="5923527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9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0" y="1661746"/>
            <a:ext cx="5334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«Марш деревянных солдатиков».</a:t>
            </a:r>
          </a:p>
          <a:p>
            <a:r>
              <a:rPr lang="ru-RU" dirty="0" smtClean="0">
                <a:solidFill>
                  <a:srgbClr val="000000"/>
                </a:solidFill>
                <a:latin typeface="Roboto"/>
              </a:rPr>
              <a:t> </a:t>
            </a: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Четкость, легкость, упругость мальчишеской игры отражена в пьесе. Игрушечное шествие солдатиков или целого войска рисует композитор строгим ритмическим рисунком. </a:t>
            </a:r>
          </a:p>
        </p:txBody>
      </p:sp>
      <p:pic>
        <p:nvPicPr>
          <p:cNvPr id="10242" name="Picture 2" descr="http://forchel.ru/images/prez/prez37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31" y="708765"/>
            <a:ext cx="6657618" cy="5076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i-den-polnyy-sobytiy-p-chaykovskiy-marsh-derevyannyh-soldatiko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9085" y="4240823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0896" y="5879566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93269" y="1740877"/>
            <a:ext cx="39565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«Болезнь куклы». 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Переживание 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 об ее заболевшей кукле передано удивительными музыкальными средствами. В пьесе отсутствует целостность мелодии. Она постоянно прерывается паузами-вздохами. </a:t>
            </a:r>
          </a:p>
        </p:txBody>
      </p:sp>
      <p:pic>
        <p:nvPicPr>
          <p:cNvPr id="7170" name="Picture 2" descr="http://ds05.infourok.ru/uploads/ex/1225/000359fc-f368d0c8/hello_html_m20740c1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37" y="850887"/>
            <a:ext cx="7523719" cy="4888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haykovskiy-p-detskiy-albom-bolezn-kuk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4546" y="5129809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6031" y="5897150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6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15100" y="1898790"/>
            <a:ext cx="481818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«Похороны куклы». 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детское горе всегда глубоко и значительно. Искренние переживания, слезы композитор рисует с уважением к трагедии и личности ребенка. </a:t>
            </a:r>
          </a:p>
        </p:txBody>
      </p:sp>
      <p:pic>
        <p:nvPicPr>
          <p:cNvPr id="4" name="chaykovskiy-pohorony-kuk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4639" y="4610100"/>
            <a:ext cx="609600" cy="609600"/>
          </a:xfrm>
          <a:prstGeom prst="rect">
            <a:avLst/>
          </a:prstGeom>
        </p:spPr>
      </p:pic>
      <p:pic>
        <p:nvPicPr>
          <p:cNvPr id="8194" name="Picture 2" descr="http://nevsepic.com.ua/uploads/posts/2011-09/thumbs/1316962949_www.nevsepic.com.ua_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90"/>
          <a:stretch/>
        </p:blipFill>
        <p:spPr bwMode="auto">
          <a:xfrm>
            <a:off x="413239" y="79130"/>
            <a:ext cx="4923692" cy="6605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1397" y="6002659"/>
            <a:ext cx="74377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276</TotalTime>
  <Words>1027</Words>
  <Application>Microsoft Office PowerPoint</Application>
  <PresentationFormat>Произвольный</PresentationFormat>
  <Paragraphs>107</Paragraphs>
  <Slides>27</Slides>
  <Notes>1</Notes>
  <HiddenSlides>0</HiddenSlides>
  <MMClips>24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Метрополия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Суслонов</dc:creator>
  <cp:lastModifiedBy>Царь</cp:lastModifiedBy>
  <cp:revision>34</cp:revision>
  <dcterms:created xsi:type="dcterms:W3CDTF">2020-04-10T13:04:54Z</dcterms:created>
  <dcterms:modified xsi:type="dcterms:W3CDTF">2023-04-12T09:11:14Z</dcterms:modified>
</cp:coreProperties>
</file>