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67" r:id="rId5"/>
    <p:sldId id="259" r:id="rId6"/>
    <p:sldId id="260" r:id="rId7"/>
    <p:sldId id="262" r:id="rId8"/>
    <p:sldId id="264" r:id="rId9"/>
    <p:sldId id="265" r:id="rId10"/>
    <p:sldId id="26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8%D1%81%D1%82%D0%BE%D1%80%D0%B8%D1%8F_%D0%9D%D0%BE%D0%B2%D0%BE%D1%81%D0%B8%D0%B1%D0%B8%D1%80%D1%81%D0%BA%D0%BE%D0%B9_%D0%BE%D0%B1%D0%BB%D0%B0%D1%81%D1%82%D0%B8#cite_note-24" TargetMode="External"/><Relationship Id="rId3" Type="http://schemas.openxmlformats.org/officeDocument/2006/relationships/hyperlink" Target="https://ru.wikipedia.org/wiki/%D0%A2%D0%BE%D0%BC%D1%81%D0%BA%D0%B0%D1%8F_%D0%B3%D1%83%D0%B1%D0%B5%D1%80%D0%BD%D0%B8%D1%8F" TargetMode="External"/><Relationship Id="rId7" Type="http://schemas.openxmlformats.org/officeDocument/2006/relationships/hyperlink" Target="https://ru.wikipedia.org/wiki/%D0%90%D0%BB%D1%82%D0%B0%D0%B9%D1%81%D0%BA%D0%B8%D0%B9_%D0%BA%D1%80%D0%B0%D0%B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A1%D0%A1%D0%A0" TargetMode="External"/><Relationship Id="rId5" Type="http://schemas.openxmlformats.org/officeDocument/2006/relationships/hyperlink" Target="https://ru.wikipedia.org/wiki/%D0%97%D0%B0%D0%BF%D0%B0%D0%B4%D0%BD%D0%BE-%D0%A1%D0%B8%D0%B1%D0%B8%D1%80%D1%81%D0%BA%D0%B8%D0%B9_%D0%BA%D1%80%D0%B0%D0%B9" TargetMode="External"/><Relationship Id="rId10" Type="http://schemas.openxmlformats.org/officeDocument/2006/relationships/hyperlink" Target="https://ru.wikipedia.org/wiki/%D0%A2%D0%BE%D0%BC%D1%81%D0%BA%D0%B0%D1%8F_%D0%BE%D0%B1%D0%BB%D0%B0%D1%81%D1%82%D1%8C" TargetMode="External"/><Relationship Id="rId4" Type="http://schemas.openxmlformats.org/officeDocument/2006/relationships/hyperlink" Target="https://ru.wikipedia.org/wiki/%D0%A1%D0%B8%D0%B1%D0%B8%D1%80%D1%81%D0%BA%D0%B8%D0%B9_%D0%BA%D1%80%D0%B0%D0%B9" TargetMode="External"/><Relationship Id="rId9" Type="http://schemas.openxmlformats.org/officeDocument/2006/relationships/hyperlink" Target="https://ru.wikipedia.org/wiki/%D0%9A%D0%B5%D0%BC%D0%B5%D1%80%D0%BE%D0%B2%D1%81%D0%BA%D0%B0%D1%8F_%D0%BE%D0%B1%D0%BB%D0%B0%D1%81%D1%82%D1%8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ru.wikipedia.org/wiki/%D0%93%D0%BE%D1%80%D0%BE%D0%B4_%D0%BA%D1%80%D0%B0%D0%B5%D0%B2%D0%BE%D0%B3%D0%BE_%D0%B7%D0%BD%D0%B0%D1%87%D0%B5%D0%BD%D0%B8%D1%8F" TargetMode="External"/><Relationship Id="rId7" Type="http://schemas.openxmlformats.org/officeDocument/2006/relationships/hyperlink" Target="https://ru.wikipedia.org/wiki/%D0%9C%D1%83%D0%BD%D0%B8%D1%86%D0%B8%D0%BF%D0%B0%D0%BB%D1%8C%D0%BD%D1%8B%D0%B9_%D1%80%D0%B0%D0%B9%D0%BE%D0%B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0%B0%D0%B9%D0%BE%D0%BD%D1%8B_%D0%A0%D0%BE%D1%81%D1%81%D0%B8%D0%B8" TargetMode="External"/><Relationship Id="rId5" Type="http://schemas.openxmlformats.org/officeDocument/2006/relationships/hyperlink" Target="https://ru.wikipedia.org/wiki/%D0%93%D0%BE%D1%80%D0%BE%D0%B4%D1%81%D0%BA%D0%BE%D0%B9_%D0%BE%D0%BA%D1%80%D1%83%D0%B3_(%D0%A0%D0%BE%D1%81%D1%81%D0%B8%D1%8F)" TargetMode="External"/><Relationship Id="rId4" Type="http://schemas.openxmlformats.org/officeDocument/2006/relationships/hyperlink" Target="https://ru.wikipedia.org/wiki/%D0%9C%D1%83%D0%BD%D0%B8%D1%86%D0%B8%D0%BF%D0%B0%D0%BB%D1%8C%D0%BD%D1%8B%D0%B5_%D0%BE%D0%B1%D1%80%D0%B0%D0%B7%D0%BE%D0%B2%D0%B0%D0%BD%D0%B8%D1%8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0%D1%80%D0%B0%D0%B1%D0%B8%D0%BD%D1%81%D0%BA%D0%B8%D0%B9_%D1%80%D0%B0%D0%B9%D0%BE%D0%B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D%D0%BE%D0%B2%D0%BE%D1%81%D0%B8%D0%B1%D0%B8%D1%80%D1%81%D0%BA%D0%B0%D1%8F_%D0%BE%D0%B1%D0%BB%D0%B0%D1%81%D1%82%D1%8C" TargetMode="External"/><Relationship Id="rId4" Type="http://schemas.openxmlformats.org/officeDocument/2006/relationships/hyperlink" Target="https://ru.wikipedia.org/wiki/%D0%A7%D0%B0%D0%BD%D0%BE%D0%B2%D1%81%D0%BA%D0%B8%D0%B9_%D1%80%D0%B0%D0%B9%D0%BE%D0%B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иск с\Библиотека 2022\картинки\рамка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214422"/>
            <a:ext cx="83582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</a:rPr>
              <a:t>«История </a:t>
            </a:r>
          </a:p>
          <a:p>
            <a:pPr algn="ctr"/>
            <a:r>
              <a:rPr lang="ru-RU" sz="7200" b="1" dirty="0" smtClean="0">
                <a:solidFill>
                  <a:srgbClr val="0070C0"/>
                </a:solidFill>
              </a:rPr>
              <a:t>Новосибирской области»</a:t>
            </a:r>
          </a:p>
          <a:p>
            <a:pPr algn="ctr"/>
            <a:endParaRPr lang="ru-RU" sz="3600" b="1" i="1" dirty="0" smtClean="0"/>
          </a:p>
          <a:p>
            <a:pPr algn="ctr"/>
            <a:r>
              <a:rPr lang="ru-RU" sz="3600" b="1" i="1" dirty="0" smtClean="0"/>
              <a:t>Познавательный час</a:t>
            </a:r>
            <a:endParaRPr lang="ru-RU" sz="36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иск с\Библиотека 2022\картинки\рамка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1285860"/>
            <a:ext cx="80010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 территории заказника расположено более 50 озер общей площадью 2 589 гектаров, например, Щучьи озера, озеро Белое, </a:t>
            </a:r>
            <a:r>
              <a:rPr lang="ru-RU" sz="2400" b="1" dirty="0" err="1" smtClean="0"/>
              <a:t>Лопушное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Тебисс</a:t>
            </a:r>
            <a:r>
              <a:rPr lang="ru-RU" sz="2400" b="1" dirty="0" smtClean="0"/>
              <a:t>, Большой и Малый </a:t>
            </a:r>
            <a:r>
              <a:rPr lang="ru-RU" sz="2400" b="1" dirty="0" err="1" smtClean="0"/>
              <a:t>Илган</a:t>
            </a:r>
            <a:r>
              <a:rPr lang="ru-RU" sz="2400" b="1" dirty="0" smtClean="0"/>
              <a:t>, не считая системы оз. Чаны. Основной гидрологический объект – озеро Чаны. Самое крупное займище – озерно-займищный комплекс угодий с </a:t>
            </a:r>
            <a:r>
              <a:rPr lang="ru-RU" sz="2400" b="1" dirty="0" err="1" smtClean="0"/>
              <a:t>остепненными</a:t>
            </a:r>
            <a:r>
              <a:rPr lang="ru-RU" sz="2400" b="1" dirty="0" smtClean="0"/>
              <a:t> участками – водно-болотные угодья «Щучьи озера»,                           площадью 7 500 гектаров.</a:t>
            </a:r>
          </a:p>
          <a:p>
            <a:pPr algn="ctr"/>
            <a:r>
              <a:rPr lang="ru-RU" sz="2400" b="1" dirty="0" smtClean="0"/>
              <a:t>Единственный природный заказник федерального подчинения в Новосибирской области.</a:t>
            </a:r>
          </a:p>
          <a:p>
            <a:pPr algn="ctr"/>
            <a:r>
              <a:rPr lang="ru-RU" sz="2400" b="1" dirty="0" smtClean="0"/>
              <a:t>  Заслуженно считается одним из чудес света в России</a:t>
            </a:r>
            <a:r>
              <a:rPr lang="ru-RU" sz="2400" b="1" dirty="0" smtClean="0"/>
              <a:t>.</a:t>
            </a:r>
          </a:p>
          <a:p>
            <a:pPr algn="ctr"/>
            <a:r>
              <a:rPr lang="ru-RU" sz="2400" b="1" dirty="0" smtClean="0"/>
              <a:t>На территории </a:t>
            </a:r>
            <a:r>
              <a:rPr lang="ru-RU" sz="2400" b="1" dirty="0" err="1" smtClean="0"/>
              <a:t>Барабинского</a:t>
            </a:r>
            <a:r>
              <a:rPr lang="ru-RU" sz="2400" b="1" dirty="0" smtClean="0"/>
              <a:t> района находится 2 памятника природы- </a:t>
            </a:r>
            <a:r>
              <a:rPr lang="ru-RU" sz="2400" b="1" dirty="0" err="1" smtClean="0"/>
              <a:t>Казанцевский</a:t>
            </a:r>
            <a:r>
              <a:rPr lang="ru-RU" sz="2400" b="1" dirty="0" smtClean="0"/>
              <a:t> мыс, </a:t>
            </a:r>
            <a:r>
              <a:rPr lang="ru-RU" sz="2400" b="1" dirty="0" err="1" smtClean="0"/>
              <a:t>оз.Тандов</a:t>
            </a:r>
            <a:r>
              <a:rPr lang="ru-RU" sz="2400" b="1" dirty="0" smtClean="0"/>
              <a:t>.</a:t>
            </a:r>
            <a:endParaRPr lang="ru-RU" sz="24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иск с\Библиотека 2022\картинки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иск с\Библиотека 2022\картинки\рамка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214422"/>
            <a:ext cx="82153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До 1921 года территория Новосибирской области входила в состав </a:t>
            </a:r>
            <a:r>
              <a:rPr lang="ru-RU" sz="2400" dirty="0" smtClean="0">
                <a:hlinkClick r:id="rId3" tooltip="Томская губерния"/>
              </a:rPr>
              <a:t>Томской губернии</a:t>
            </a:r>
            <a:r>
              <a:rPr lang="ru-RU" sz="2400" dirty="0" smtClean="0"/>
              <a:t>, с 1921 по 1925 — Новониколаевской губернии, с 1925 по 1930 — </a:t>
            </a:r>
            <a:r>
              <a:rPr lang="ru-RU" sz="2400" dirty="0" smtClean="0">
                <a:hlinkClick r:id="rId4" tooltip="Сибирский край"/>
              </a:rPr>
              <a:t>Сибирского края</a:t>
            </a:r>
            <a:r>
              <a:rPr lang="ru-RU" sz="2400" dirty="0" smtClean="0"/>
              <a:t> и с 1930 по 1937 — </a:t>
            </a:r>
            <a:r>
              <a:rPr lang="ru-RU" sz="2400" dirty="0" err="1" smtClean="0">
                <a:hlinkClick r:id="rId5" tooltip="Западно-Сибирский край"/>
              </a:rPr>
              <a:t>Западно-Сибирского</a:t>
            </a:r>
            <a:r>
              <a:rPr lang="ru-RU" sz="2400" dirty="0" smtClean="0">
                <a:hlinkClick r:id="rId5" tooltip="Западно-Сибирский край"/>
              </a:rPr>
              <a:t> края</a:t>
            </a:r>
            <a:r>
              <a:rPr lang="ru-RU" sz="2400" dirty="0" smtClean="0"/>
              <a:t>. 28 сентября 1937 года Постановлением ЦИК </a:t>
            </a:r>
            <a:r>
              <a:rPr lang="ru-RU" sz="2400" dirty="0" smtClean="0">
                <a:hlinkClick r:id="rId6" tooltip="СССР"/>
              </a:rPr>
              <a:t>СССР</a:t>
            </a:r>
            <a:r>
              <a:rPr lang="ru-RU" sz="2400" dirty="0" smtClean="0"/>
              <a:t> </a:t>
            </a:r>
            <a:r>
              <a:rPr lang="ru-RU" sz="2400" dirty="0" err="1" smtClean="0">
                <a:hlinkClick r:id="rId5" tooltip="Западно-Сибирский край"/>
              </a:rPr>
              <a:t>Западно-Сибирский</a:t>
            </a:r>
            <a:r>
              <a:rPr lang="ru-RU" sz="2400" dirty="0" smtClean="0">
                <a:hlinkClick r:id="rId5" tooltip="Западно-Сибирский край"/>
              </a:rPr>
              <a:t> край</a:t>
            </a:r>
            <a:r>
              <a:rPr lang="ru-RU" sz="2400" dirty="0" smtClean="0"/>
              <a:t> был разделён на Новосибирскую область и </a:t>
            </a:r>
            <a:r>
              <a:rPr lang="ru-RU" sz="2400" dirty="0" smtClean="0">
                <a:hlinkClick r:id="rId7" tooltip="Алтайский край"/>
              </a:rPr>
              <a:t>Алтайский край</a:t>
            </a:r>
            <a:r>
              <a:rPr lang="ru-RU" sz="2400" dirty="0" smtClean="0"/>
              <a:t>. Эта дата считается официальным днём образования области. 15 января 1938 года Верховный Совет СССР утвердил создание Алтайского края и Новосибирской области</a:t>
            </a:r>
            <a:r>
              <a:rPr lang="ru-RU" sz="2400" baseline="30000" dirty="0" smtClean="0">
                <a:hlinkClick r:id="rId8"/>
              </a:rPr>
              <a:t>[24]</a:t>
            </a:r>
            <a:r>
              <a:rPr lang="ru-RU" sz="2400" dirty="0" smtClean="0"/>
              <a:t>. На 1937 год в состав области входило 36 районов, в том числе территории нынешней Томской и Кемеровской областей. В 1943 году из состава Новосибирской области была выделена </a:t>
            </a:r>
            <a:r>
              <a:rPr lang="ru-RU" sz="2400" dirty="0" smtClean="0">
                <a:hlinkClick r:id="rId9" tooltip="Кемеровская область"/>
              </a:rPr>
              <a:t>Кемеровская</a:t>
            </a:r>
            <a:r>
              <a:rPr lang="ru-RU" sz="2400" dirty="0" smtClean="0"/>
              <a:t>, в 1944 — </a:t>
            </a:r>
            <a:r>
              <a:rPr lang="ru-RU" sz="2400" dirty="0" smtClean="0">
                <a:hlinkClick r:id="rId10" tooltip="Томская область"/>
              </a:rPr>
              <a:t>Томская область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иск с\Библиотека 2022\картинки\кар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иск с\Библиотека 2022\картинки\рамка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7" y="1214422"/>
            <a:ext cx="8286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Четырём </a:t>
            </a:r>
            <a:r>
              <a:rPr lang="ru-RU" sz="2000" dirty="0" smtClean="0">
                <a:hlinkClick r:id="rId3" tooltip="Город краевого значения"/>
              </a:rPr>
              <a:t>городам областного значения</a:t>
            </a:r>
            <a:r>
              <a:rPr lang="ru-RU" sz="2000" dirty="0" smtClean="0"/>
              <a:t> (Новосибирск, Бердск, </a:t>
            </a:r>
            <a:r>
              <a:rPr lang="ru-RU" sz="2000" dirty="0" err="1" smtClean="0"/>
              <a:t>Искитим</a:t>
            </a:r>
            <a:r>
              <a:rPr lang="ru-RU" sz="2000" dirty="0" smtClean="0"/>
              <a:t>, Обь) и одному </a:t>
            </a:r>
            <a:r>
              <a:rPr lang="ru-RU" sz="2000" dirty="0" err="1" smtClean="0"/>
              <a:t>пгт</a:t>
            </a:r>
            <a:r>
              <a:rPr lang="ru-RU" sz="2000" dirty="0" smtClean="0"/>
              <a:t> (Кольцово) соответствуют </a:t>
            </a:r>
            <a:r>
              <a:rPr lang="ru-RU" sz="2000" dirty="0" smtClean="0">
                <a:hlinkClick r:id="rId4" tooltip="Муниципальные образования"/>
              </a:rPr>
              <a:t>муниципальные образования</a:t>
            </a:r>
            <a:r>
              <a:rPr lang="ru-RU" sz="2000" dirty="0" smtClean="0"/>
              <a:t> со статусом </a:t>
            </a:r>
            <a:r>
              <a:rPr lang="ru-RU" sz="2000" dirty="0" smtClean="0">
                <a:hlinkClick r:id="rId5" tooltip="Городской округ (Россия)"/>
              </a:rPr>
              <a:t>городской округ</a:t>
            </a:r>
            <a:r>
              <a:rPr lang="ru-RU" sz="2000" dirty="0" smtClean="0"/>
              <a:t>, всем 30 </a:t>
            </a:r>
            <a:r>
              <a:rPr lang="ru-RU" sz="2000" dirty="0" smtClean="0">
                <a:hlinkClick r:id="rId6" tooltip="Районы России"/>
              </a:rPr>
              <a:t>районам области</a:t>
            </a:r>
            <a:r>
              <a:rPr lang="ru-RU" sz="2000" dirty="0" smtClean="0"/>
              <a:t> соответствуют </a:t>
            </a:r>
            <a:r>
              <a:rPr lang="ru-RU" sz="2000" dirty="0" smtClean="0">
                <a:hlinkClick r:id="rId4" tooltip="Муниципальные образования"/>
              </a:rPr>
              <a:t>муниципальные образования</a:t>
            </a:r>
            <a:r>
              <a:rPr lang="ru-RU" sz="2000" dirty="0" smtClean="0"/>
              <a:t> со статусом </a:t>
            </a:r>
            <a:r>
              <a:rPr lang="ru-RU" sz="2000" dirty="0" smtClean="0">
                <a:hlinkClick r:id="rId7" tooltip="Муниципальный район"/>
              </a:rPr>
              <a:t>муниципального района</a:t>
            </a:r>
            <a:r>
              <a:rPr lang="ru-RU" sz="2000" dirty="0" smtClean="0"/>
              <a:t>. </a:t>
            </a:r>
          </a:p>
          <a:p>
            <a:endParaRPr lang="ru-RU" sz="2000" dirty="0" smtClean="0"/>
          </a:p>
          <a:p>
            <a:r>
              <a:rPr lang="ru-RU" sz="2000" b="1" dirty="0" smtClean="0"/>
              <a:t>Герб Барабинского района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8196" name="Picture 4" descr="C:\Users\User\Desktop\ге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7401" y="3143248"/>
            <a:ext cx="599917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 обл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символ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slide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ла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иск с\Библиотека 2022\картинки\рамка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928670"/>
            <a:ext cx="8643998" cy="7323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 территории Новосибирской области 53 памятника </a:t>
            </a:r>
            <a:r>
              <a:rPr lang="ru-RU" sz="2400" b="1" dirty="0" smtClean="0"/>
              <a:t>природы (</a:t>
            </a:r>
            <a:r>
              <a:rPr lang="ru-RU" sz="2400" dirty="0" smtClean="0"/>
              <a:t>самые </a:t>
            </a:r>
            <a:r>
              <a:rPr lang="ru-RU" sz="2400" dirty="0" smtClean="0"/>
              <a:t>известные – Егорушкин </a:t>
            </a:r>
            <a:r>
              <a:rPr lang="ru-RU" sz="2400" dirty="0" err="1" smtClean="0"/>
              <a:t>рям</a:t>
            </a:r>
            <a:r>
              <a:rPr lang="ru-RU" sz="2400" dirty="0" smtClean="0"/>
              <a:t>, Исток реки Карасук, </a:t>
            </a:r>
            <a:r>
              <a:rPr lang="ru-RU" sz="2400" dirty="0" err="1" smtClean="0"/>
              <a:t>Сухаревский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рям</a:t>
            </a:r>
            <a:r>
              <a:rPr lang="ru-RU" sz="2400" dirty="0" smtClean="0"/>
              <a:t>, Урочище Золотая нива, Покровская лесостепь, займище </a:t>
            </a:r>
            <a:r>
              <a:rPr lang="ru-RU" sz="2400" dirty="0" err="1" smtClean="0"/>
              <a:t>Старогорносталевское</a:t>
            </a:r>
            <a:r>
              <a:rPr lang="ru-RU" sz="2400" dirty="0" smtClean="0"/>
              <a:t>)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 smtClean="0"/>
              <a:t>и 26 заказников регионального значения и один федерального (Кирзинский заказник).</a:t>
            </a:r>
          </a:p>
          <a:p>
            <a:pPr algn="ctr"/>
            <a:r>
              <a:rPr lang="ru-RU" sz="2400" b="1" dirty="0" smtClean="0"/>
              <a:t>Кирзинский заказник — государственный природный заказник федерального значения. Расположен в </a:t>
            </a:r>
            <a:r>
              <a:rPr lang="ru-RU" sz="2400" b="1" dirty="0" smtClean="0">
                <a:hlinkClick r:id="rId3" tooltip="Барабинский район"/>
              </a:rPr>
              <a:t>Барабинском</a:t>
            </a:r>
            <a:r>
              <a:rPr lang="ru-RU" sz="2400" b="1" dirty="0" smtClean="0"/>
              <a:t> и </a:t>
            </a:r>
            <a:r>
              <a:rPr lang="ru-RU" sz="2400" b="1" dirty="0" err="1" smtClean="0">
                <a:hlinkClick r:id="rId4" tooltip="Чановский район"/>
              </a:rPr>
              <a:t>Чановском</a:t>
            </a:r>
            <a:r>
              <a:rPr lang="ru-RU" sz="2400" b="1" dirty="0" smtClean="0"/>
              <a:t> районах </a:t>
            </a:r>
            <a:r>
              <a:rPr lang="ru-RU" sz="2400" b="1" dirty="0" smtClean="0">
                <a:hlinkClick r:id="rId5" tooltip="Новосибирская область"/>
              </a:rPr>
              <a:t>Новосибирской области</a:t>
            </a:r>
            <a:r>
              <a:rPr lang="ru-RU" sz="2400" b="1" dirty="0" smtClean="0"/>
              <a:t>. Основан 11 апреля 1958 года.   </a:t>
            </a:r>
            <a:r>
              <a:rPr lang="ru-RU" sz="2400" b="1" dirty="0" smtClean="0"/>
              <a:t>                               </a:t>
            </a:r>
            <a:r>
              <a:rPr lang="ru-RU" sz="2400" b="1" dirty="0" smtClean="0"/>
              <a:t>Площадь — 119 808 гектаров. </a:t>
            </a:r>
          </a:p>
          <a:p>
            <a:pPr algn="ctr"/>
            <a:r>
              <a:rPr lang="ru-RU" sz="2400" b="1" dirty="0" smtClean="0"/>
              <a:t>Цель создания: Охрана и сохранение первозданного облика водно-болотных угодий. Защита мест с массовой концентрацией болотной и водоплавающей дичи, охрана её путей миграции. Обеспечение размножения исчезающих и редких видов животных.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186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10</cp:revision>
  <dcterms:created xsi:type="dcterms:W3CDTF">2022-03-15T04:23:38Z</dcterms:created>
  <dcterms:modified xsi:type="dcterms:W3CDTF">2022-03-15T05:45:20Z</dcterms:modified>
</cp:coreProperties>
</file>