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1" autoAdjust="0"/>
  </p:normalViewPr>
  <p:slideViewPr>
    <p:cSldViewPr>
      <p:cViewPr varScale="1">
        <p:scale>
          <a:sx n="82" d="100"/>
          <a:sy n="82" d="100"/>
        </p:scale>
        <p:origin x="147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FD8F38-1831-4166-869A-6CA88129C6E4}" type="datetimeFigureOut">
              <a:rPr lang="ru-RU" smtClean="0"/>
              <a:pPr/>
              <a:t>25.09.2021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56F8AA-333E-4F87-9FCF-4B0E93BF0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D8F38-1831-4166-869A-6CA88129C6E4}" type="datetimeFigureOut">
              <a:rPr lang="ru-RU" smtClean="0"/>
              <a:pPr/>
              <a:t>25.09.2021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F8AA-333E-4F87-9FCF-4B0E93BF0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D8F38-1831-4166-869A-6CA88129C6E4}" type="datetimeFigureOut">
              <a:rPr lang="ru-RU" smtClean="0"/>
              <a:pPr/>
              <a:t>25.09.2021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F8AA-333E-4F87-9FCF-4B0E93BF0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D8F38-1831-4166-869A-6CA88129C6E4}" type="datetimeFigureOut">
              <a:rPr lang="ru-RU" smtClean="0"/>
              <a:pPr/>
              <a:t>25.09.2021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F8AA-333E-4F87-9FCF-4B0E93BF05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D8F38-1831-4166-869A-6CA88129C6E4}" type="datetimeFigureOut">
              <a:rPr lang="ru-RU" smtClean="0"/>
              <a:pPr/>
              <a:t>25.09.2021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F8AA-333E-4F87-9FCF-4B0E93BF05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D8F38-1831-4166-869A-6CA88129C6E4}" type="datetimeFigureOut">
              <a:rPr lang="ru-RU" smtClean="0"/>
              <a:pPr/>
              <a:t>25.09.2021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F8AA-333E-4F87-9FCF-4B0E93BF05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D8F38-1831-4166-869A-6CA88129C6E4}" type="datetimeFigureOut">
              <a:rPr lang="ru-RU" smtClean="0"/>
              <a:pPr/>
              <a:t>25.09.2021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F8AA-333E-4F87-9FCF-4B0E93BF0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D8F38-1831-4166-869A-6CA88129C6E4}" type="datetimeFigureOut">
              <a:rPr lang="ru-RU" smtClean="0"/>
              <a:pPr/>
              <a:t>25.09.2021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F8AA-333E-4F87-9FCF-4B0E93BF05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D8F38-1831-4166-869A-6CA88129C6E4}" type="datetimeFigureOut">
              <a:rPr lang="ru-RU" smtClean="0"/>
              <a:pPr/>
              <a:t>25.09.2021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F8AA-333E-4F87-9FCF-4B0E93BF0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3FD8F38-1831-4166-869A-6CA88129C6E4}" type="datetimeFigureOut">
              <a:rPr lang="ru-RU" smtClean="0"/>
              <a:pPr/>
              <a:t>25.09.2021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F8AA-333E-4F87-9FCF-4B0E93BF0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FD8F38-1831-4166-869A-6CA88129C6E4}" type="datetimeFigureOut">
              <a:rPr lang="ru-RU" smtClean="0"/>
              <a:pPr/>
              <a:t>25.09.2021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56F8AA-333E-4F87-9FCF-4B0E93BF05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FD8F38-1831-4166-869A-6CA88129C6E4}" type="datetimeFigureOut">
              <a:rPr lang="ru-RU" smtClean="0"/>
              <a:pPr/>
              <a:t>25.09.2021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156F8AA-333E-4F87-9FCF-4B0E93BF0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Признаки делимости </a:t>
            </a:r>
            <a:br>
              <a:rPr lang="ru-RU" dirty="0"/>
            </a:br>
            <a:r>
              <a:rPr lang="ru-RU" dirty="0"/>
              <a:t>на 9 и на 3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293096"/>
            <a:ext cx="7772400" cy="1152127"/>
          </a:xfrm>
        </p:spPr>
        <p:txBody>
          <a:bodyPr>
            <a:normAutofit/>
          </a:bodyPr>
          <a:lstStyle/>
          <a:p>
            <a:r>
              <a:rPr lang="ru-RU" sz="1800" i="1" dirty="0"/>
              <a:t>Дата: 25.09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04664"/>
            <a:ext cx="32403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УСТНО:</a:t>
            </a: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2"/>
          </p:nvPr>
        </p:nvSpPr>
        <p:spPr>
          <a:xfrm>
            <a:off x="457200" y="1340768"/>
            <a:ext cx="4040188" cy="4045289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Вычислите:</a:t>
            </a:r>
          </a:p>
          <a:p>
            <a:pPr marL="342900" indent="-342900">
              <a:spcBef>
                <a:spcPts val="60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600"/>
              </a:spcBef>
              <a:buAutoNum type="arabicParenR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0,4+5,7</a:t>
            </a:r>
          </a:p>
          <a:p>
            <a:pPr marL="342900" indent="-342900">
              <a:spcBef>
                <a:spcPts val="600"/>
              </a:spcBef>
              <a:buAutoNum type="arabicParenR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0,21:0,7</a:t>
            </a:r>
          </a:p>
          <a:p>
            <a:pPr marL="342900" indent="-342900">
              <a:spcBef>
                <a:spcPts val="600"/>
              </a:spcBef>
              <a:buAutoNum type="arabicParenR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10,1-0,7</a:t>
            </a:r>
          </a:p>
          <a:p>
            <a:pPr marL="342900" indent="-342900">
              <a:spcBef>
                <a:spcPts val="600"/>
              </a:spcBef>
              <a:buAutoNum type="arabicParenR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0,4+0,76</a:t>
            </a:r>
          </a:p>
          <a:p>
            <a:pPr marL="342900" indent="-342900">
              <a:spcBef>
                <a:spcPts val="600"/>
              </a:spcBef>
              <a:buAutoNum type="arabicParenR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1,9*0,3</a:t>
            </a:r>
          </a:p>
          <a:p>
            <a:pPr marL="342900" indent="-342900">
              <a:spcBef>
                <a:spcPts val="600"/>
              </a:spcBef>
              <a:buAutoNum type="arabicParenR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0,46*10</a:t>
            </a:r>
          </a:p>
          <a:p>
            <a:pPr marL="342900" indent="-342900">
              <a:spcBef>
                <a:spcPts val="600"/>
              </a:spcBef>
              <a:buAutoNum type="arabicParenR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1,6:0,04</a:t>
            </a:r>
          </a:p>
          <a:p>
            <a:pPr marL="342900" indent="-342900">
              <a:spcBef>
                <a:spcPts val="600"/>
              </a:spcBef>
              <a:buAutoNum type="arabicParenR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3,6:0,3</a:t>
            </a:r>
          </a:p>
          <a:p>
            <a:pPr marL="342900" indent="-342900">
              <a:spcBef>
                <a:spcPts val="600"/>
              </a:spcBef>
              <a:buAutoNum type="arabicParenR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2,4*500</a:t>
            </a:r>
          </a:p>
          <a:p>
            <a:pPr marL="342900" indent="-342900">
              <a:spcBef>
                <a:spcPts val="600"/>
              </a:spcBef>
              <a:buAutoNum type="arabicParenR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26-9,6</a:t>
            </a:r>
          </a:p>
          <a:p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4"/>
          </p:nvPr>
        </p:nvSpPr>
        <p:spPr>
          <a:xfrm>
            <a:off x="4645025" y="1340768"/>
            <a:ext cx="4041775" cy="4045289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Упростите выражение:</a:t>
            </a:r>
          </a:p>
          <a:p>
            <a:pPr>
              <a:spcBef>
                <a:spcPts val="600"/>
              </a:spcBef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spcBef>
                <a:spcPts val="600"/>
              </a:spcBef>
              <a:buAutoNum type="arabicParenR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x+4x</a:t>
            </a:r>
          </a:p>
          <a:p>
            <a:pPr marL="566928" indent="-457200">
              <a:spcBef>
                <a:spcPts val="600"/>
              </a:spcBef>
              <a:buAutoNum type="arabicParenR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x+x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spcBef>
                <a:spcPts val="600"/>
              </a:spcBef>
              <a:buAutoNum type="arabicParenR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4x+7x-3x</a:t>
            </a:r>
          </a:p>
          <a:p>
            <a:pPr marL="566928" indent="-457200">
              <a:spcBef>
                <a:spcPts val="600"/>
              </a:spcBef>
              <a:buAutoNum type="arabicParenR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x+x+x+x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spcBef>
                <a:spcPts val="600"/>
              </a:spcBef>
              <a:buAutoNum type="arabicParenR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10x-x</a:t>
            </a:r>
          </a:p>
          <a:p>
            <a:pPr marL="566928" indent="-457200">
              <a:spcBef>
                <a:spcPts val="600"/>
              </a:spcBef>
              <a:buAutoNum type="arabicParenR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5x-x</a:t>
            </a:r>
          </a:p>
          <a:p>
            <a:pPr marL="566928" indent="-457200">
              <a:spcBef>
                <a:spcPts val="600"/>
              </a:spcBef>
              <a:buAutoNum type="arabicParenR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8x-5x+x</a:t>
            </a:r>
          </a:p>
          <a:p>
            <a:pPr marL="566928" indent="-457200">
              <a:spcBef>
                <a:spcPts val="600"/>
              </a:spcBef>
              <a:buAutoNum type="arabicParenR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4x+8x-x+2x</a:t>
            </a:r>
          </a:p>
          <a:p>
            <a:pPr marL="566928" indent="-457200">
              <a:spcBef>
                <a:spcPts val="600"/>
              </a:spcBef>
              <a:buAutoNum type="arabicParenR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Признаки делимости на 9 и на 3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844824"/>
            <a:ext cx="4040188" cy="1951112"/>
          </a:xfrm>
        </p:spPr>
        <p:txBody>
          <a:bodyPr>
            <a:normAutofit/>
          </a:bodyPr>
          <a:lstStyle/>
          <a:p>
            <a:r>
              <a:rPr lang="ru-RU" dirty="0"/>
              <a:t>Число, сумма цифр которого делится на 3, делится на 3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4008" y="1844824"/>
            <a:ext cx="4041775" cy="1951112"/>
          </a:xfrm>
        </p:spPr>
        <p:txBody>
          <a:bodyPr>
            <a:normAutofit/>
          </a:bodyPr>
          <a:lstStyle/>
          <a:p>
            <a:r>
              <a:rPr lang="ru-RU" dirty="0"/>
              <a:t>Число, сумма цифр которого делится на 9, делится на 9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/>
          <a:lstStyle/>
          <a:p>
            <a:r>
              <a:rPr lang="ru-RU" dirty="0"/>
              <a:t>Самостоятельная работа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9592" y="1772816"/>
            <a:ext cx="6912768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i="1" u="sng" dirty="0"/>
              <a:t>За минуту выписать числа, которые делятся на 3 и на 9:</a:t>
            </a:r>
          </a:p>
          <a:p>
            <a:endParaRPr lang="ru-RU" sz="2200" dirty="0"/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200" dirty="0"/>
              <a:t> 9 099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200" dirty="0"/>
              <a:t> 55 264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200" dirty="0"/>
              <a:t> 78 030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200" dirty="0"/>
              <a:t> 315 891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200" dirty="0"/>
              <a:t> 405 416</a:t>
            </a:r>
          </a:p>
          <a:p>
            <a:endParaRPr lang="ru-RU" dirty="0"/>
          </a:p>
        </p:txBody>
      </p:sp>
      <p:pic>
        <p:nvPicPr>
          <p:cNvPr id="9" name="Рисунок 8" descr="0006-004-Osnovnye-teoreticheskie-fak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2852936"/>
            <a:ext cx="2880320" cy="288032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928" indent="-457200">
              <a:buNone/>
            </a:pPr>
            <a:r>
              <a:rPr lang="ru-RU" sz="2400" dirty="0"/>
              <a:t>1) 9 099; 9+0+9+9=27, делится на 3 и на 9;</a:t>
            </a:r>
          </a:p>
          <a:p>
            <a:pPr marL="566928" indent="-457200">
              <a:buNone/>
            </a:pPr>
            <a:r>
              <a:rPr lang="ru-RU" sz="2400" dirty="0"/>
              <a:t>2) 55 264; 5+5+2+6+4=22, не делится на 3 </a:t>
            </a:r>
          </a:p>
          <a:p>
            <a:pPr marL="566928" indent="-457200">
              <a:buNone/>
            </a:pPr>
            <a:r>
              <a:rPr lang="ru-RU" sz="2400" dirty="0"/>
              <a:t>и на 9;</a:t>
            </a:r>
          </a:p>
          <a:p>
            <a:pPr marL="566928" indent="-457200">
              <a:buNone/>
            </a:pPr>
            <a:r>
              <a:rPr lang="ru-RU" sz="2400" dirty="0"/>
              <a:t>3) 78 030; 7+8+0+3+0=18, делится 3 на и на 9;</a:t>
            </a:r>
          </a:p>
          <a:p>
            <a:pPr marL="566928" indent="-457200">
              <a:buNone/>
            </a:pPr>
            <a:r>
              <a:rPr lang="ru-RU" sz="2400" dirty="0"/>
              <a:t>4) 315 891; 3+1+5+8+9+1=27, делится на 3 </a:t>
            </a:r>
          </a:p>
          <a:p>
            <a:pPr marL="566928" indent="-457200">
              <a:buNone/>
            </a:pPr>
            <a:r>
              <a:rPr lang="ru-RU" sz="2400" dirty="0"/>
              <a:t>и на 9;</a:t>
            </a:r>
          </a:p>
          <a:p>
            <a:pPr marL="566928" indent="-457200">
              <a:buNone/>
            </a:pPr>
            <a:r>
              <a:rPr lang="ru-RU" sz="2400" dirty="0"/>
              <a:t>5) 405 416; 4+0+5+4+1+6=20, не делится на 3 и на 9</a:t>
            </a:r>
          </a:p>
          <a:p>
            <a:pPr marL="566928" indent="-457200">
              <a:buNone/>
            </a:pP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Проверим себя:</a:t>
            </a: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Домашняя работа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1412776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dirty="0"/>
              <a:t>Придумайте два числа, делящихся на 3, но не делящихся на 9 и два числа, делящихся на 3 и на 9</a:t>
            </a:r>
          </a:p>
        </p:txBody>
      </p:sp>
    </p:spTree>
  </p:cSld>
  <p:clrMapOvr>
    <a:masterClrMapping/>
  </p:clrMapOvr>
  <p:transition>
    <p:pull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32857"/>
            <a:ext cx="8229600" cy="338437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ru-RU" sz="2600" i="1" dirty="0"/>
              <a:t>Что нового вы узнали сегодня на уроке?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ru-RU" sz="2600" i="1" dirty="0"/>
              <a:t>Чем отличается признак делимости на 9 и на 3 от ранее изученных признаков?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ru-RU" sz="2600" i="1" dirty="0"/>
              <a:t>Приведите примеры двузначных чисел, кратных 3 и 9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Рефлексия</a:t>
            </a:r>
          </a:p>
        </p:txBody>
      </p:sp>
    </p:spTree>
  </p:cSld>
  <p:clrMapOvr>
    <a:masterClrMapping/>
  </p:clrMapOvr>
  <p:transition>
    <p:pull dir="l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97</TotalTime>
  <Words>256</Words>
  <Application>Microsoft Office PowerPoint</Application>
  <PresentationFormat>Экран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Lucida Sans Unicode</vt:lpstr>
      <vt:lpstr>Times New Roman</vt:lpstr>
      <vt:lpstr>Verdana</vt:lpstr>
      <vt:lpstr>Wingdings 2</vt:lpstr>
      <vt:lpstr>Wingdings 3</vt:lpstr>
      <vt:lpstr>Открытая</vt:lpstr>
      <vt:lpstr>Признаки делимости  на 9 и на 3</vt:lpstr>
      <vt:lpstr>Презентация PowerPoint</vt:lpstr>
      <vt:lpstr>Признаки делимости на 9 и на 3</vt:lpstr>
      <vt:lpstr>Самостоятельная работа</vt:lpstr>
      <vt:lpstr>Проверим себя:</vt:lpstr>
      <vt:lpstr>Домашняя работа</vt:lpstr>
      <vt:lpstr>Рефлексия</vt:lpstr>
    </vt:vector>
  </TitlesOfParts>
  <Company>s111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Признаки делимости  на 9 и на 3</dc:title>
  <dc:creator>admin</dc:creator>
  <cp:lastModifiedBy>alex klim</cp:lastModifiedBy>
  <cp:revision>28</cp:revision>
  <dcterms:created xsi:type="dcterms:W3CDTF">2017-06-14T08:52:43Z</dcterms:created>
  <dcterms:modified xsi:type="dcterms:W3CDTF">2021-09-25T00:03:31Z</dcterms:modified>
</cp:coreProperties>
</file>