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2" r:id="rId4"/>
    <p:sldId id="273" r:id="rId5"/>
    <p:sldId id="275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06CF6D-31DE-4897-923E-9FC2C90B504E}">
          <p14:sldIdLst>
            <p14:sldId id="256"/>
            <p14:sldId id="271"/>
            <p14:sldId id="262"/>
            <p14:sldId id="273"/>
            <p14:sldId id="275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B6170-1290-4EF1-85A4-049ADBCBDF8C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A0B9-2F79-4806-8DBE-0B63DF267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учитель задумывается над</a:t>
            </a:r>
            <a:r>
              <a:rPr lang="ru-RU" baseline="0" dirty="0" smtClean="0"/>
              <a:t> тем, как сделать  образовательный процесс интересным и более результативным. Для этого в своей работе использую тренажеры  Фокиной Л.П.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A0B9-2F79-4806-8DBE-0B63DF267A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0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уроках</a:t>
            </a:r>
            <a:r>
              <a:rPr lang="ru-RU" baseline="0" dirty="0" smtClean="0"/>
              <a:t>  окружающего мира проводится интеллектуальная игра «Умники и умницы» Класс делится на группы 5-6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A0B9-2F79-4806-8DBE-0B63DF267A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4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</a:t>
            </a:r>
            <a:r>
              <a:rPr lang="ru-RU" baseline="0" dirty="0" smtClean="0"/>
              <a:t> выбирают тему и количество баллов. Один ученик дает ответ на вопрос. Количество баллов засчитывается, если ответ дан верно.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A0B9-2F79-4806-8DBE-0B63DF267A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5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проверки знаний использую интерактивные тренажеры.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A0B9-2F79-4806-8DBE-0B63DF267A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7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Знания учащихся можно  проверить в виде игры «Верно- Неверно»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A0B9-2F79-4806-8DBE-0B63DF267A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5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Предлагаю детям проверить свои знания с помощью интерактивного</a:t>
            </a:r>
            <a:r>
              <a:rPr lang="ru-RU" baseline="0" dirty="0" smtClean="0"/>
              <a:t> теста.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A0B9-2F79-4806-8DBE-0B63DF267A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Учащиеся</a:t>
            </a:r>
            <a:r>
              <a:rPr lang="ru-RU" baseline="0" dirty="0" smtClean="0"/>
              <a:t> видят свой результат, по желанию могут его улучшить, пройдя тест заново.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A0B9-2F79-4806-8DBE-0B63DF267A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5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7.xml"/><Relationship Id="rId13" Type="http://schemas.openxmlformats.org/officeDocument/2006/relationships/image" Target="../media/image11.wmf"/><Relationship Id="rId3" Type="http://schemas.openxmlformats.org/officeDocument/2006/relationships/control" Target="../activeX/activeX12.xml"/><Relationship Id="rId7" Type="http://schemas.openxmlformats.org/officeDocument/2006/relationships/control" Target="../activeX/activeX16.xml"/><Relationship Id="rId12" Type="http://schemas.openxmlformats.org/officeDocument/2006/relationships/image" Target="../media/image10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5.xml"/><Relationship Id="rId11" Type="http://schemas.openxmlformats.org/officeDocument/2006/relationships/image" Target="../media/image9.wmf"/><Relationship Id="rId5" Type="http://schemas.openxmlformats.org/officeDocument/2006/relationships/control" Target="../activeX/activeX14.xml"/><Relationship Id="rId10" Type="http://schemas.openxmlformats.org/officeDocument/2006/relationships/notesSlide" Target="../notesSlides/notesSlide7.xml"/><Relationship Id="rId4" Type="http://schemas.openxmlformats.org/officeDocument/2006/relationships/control" Target="../activeX/activeX1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mg-fotki.yandex.ru/get/5301/16969765.1fd/0_8c9e4_c598cb71_M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0" Type="http://schemas.openxmlformats.org/officeDocument/2006/relationships/image" Target="../media/image8.wmf"/><Relationship Id="rId4" Type="http://schemas.openxmlformats.org/officeDocument/2006/relationships/control" Target="../activeX/activeX3.xml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control" Target="../activeX/activeX7.xml"/><Relationship Id="rId7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0.xml"/><Relationship Id="rId5" Type="http://schemas.openxmlformats.org/officeDocument/2006/relationships/control" Target="../activeX/activeX9.xml"/><Relationship Id="rId10" Type="http://schemas.openxmlformats.org/officeDocument/2006/relationships/image" Target="../media/image8.wmf"/><Relationship Id="rId4" Type="http://schemas.openxmlformats.org/officeDocument/2006/relationships/control" Target="../activeX/activeX8.xm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Игровые технологии – как  инструмент для развития познавательной компетенции у младшего школьника.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515719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МБОУ «СОШ №17» </a:t>
            </a:r>
          </a:p>
          <a:p>
            <a:r>
              <a:rPr lang="ru-RU" sz="2000" dirty="0" smtClean="0"/>
              <a:t>г. Усть-Илимска</a:t>
            </a:r>
          </a:p>
          <a:p>
            <a:r>
              <a:rPr lang="ru-RU" sz="2000" dirty="0" smtClean="0"/>
              <a:t>Учитель начальных классов Козловская И.В.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93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274638"/>
            <a:ext cx="6480720" cy="99412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Результат теста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6735" y="1268760"/>
            <a:ext cx="50405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Всего заданий выполнено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6735" y="2108853"/>
            <a:ext cx="50405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Выполнено верно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6735" y="2948946"/>
            <a:ext cx="50405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Процент выполнения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6735" y="3789040"/>
            <a:ext cx="50405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Оценка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8195443" y="5895850"/>
            <a:ext cx="540000" cy="5400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endshow"/>
          </p:cNvPr>
          <p:cNvSpPr/>
          <p:nvPr/>
        </p:nvSpPr>
        <p:spPr>
          <a:xfrm>
            <a:off x="8172400" y="5877719"/>
            <a:ext cx="563043" cy="5581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44" name="Label1" r:id="rId2" imgW="581040" imgH="504720"/>
        </mc:Choice>
        <mc:Fallback>
          <p:control name="Label1" r:id="rId2" imgW="581040" imgH="504720">
            <p:pic>
              <p:nvPicPr>
                <p:cNvPr id="3" name="Label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6804025" y="1341438"/>
                  <a:ext cx="576263" cy="503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5" name="Label2" r:id="rId3" imgW="581040" imgH="504720"/>
        </mc:Choice>
        <mc:Fallback>
          <p:control name="Label2" r:id="rId3" imgW="581040" imgH="504720">
            <p:pic>
              <p:nvPicPr>
                <p:cNvPr id="8" name="Label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6804025" y="2205038"/>
                  <a:ext cx="576263" cy="503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6" name="Label3" r:id="rId4" imgW="581040" imgH="504720"/>
        </mc:Choice>
        <mc:Fallback>
          <p:control name="Label3" r:id="rId4" imgW="581040" imgH="504720">
            <p:pic>
              <p:nvPicPr>
                <p:cNvPr id="9" name="Label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6804025" y="3025775"/>
                  <a:ext cx="576263" cy="503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7" name="Label4" r:id="rId5" imgW="581040" imgH="504720"/>
        </mc:Choice>
        <mc:Fallback>
          <p:control name="Label4" r:id="rId5" imgW="581040" imgH="504720">
            <p:pic>
              <p:nvPicPr>
                <p:cNvPr id="10" name="Label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6804025" y="3860800"/>
                  <a:ext cx="576263" cy="503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8" name="CommandButton1" r:id="rId6" imgW="3171960" imgH="581040"/>
        </mc:Choice>
        <mc:Fallback>
          <p:control name="CommandButton1" r:id="rId6" imgW="3171960" imgH="581040">
            <p:pic>
              <p:nvPicPr>
                <p:cNvPr id="13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348038" y="4868863"/>
                  <a:ext cx="3168650" cy="576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9" name="CommandButton2" r:id="rId7" imgW="2162160" imgH="581040"/>
        </mc:Choice>
        <mc:Fallback>
          <p:control name="CommandButton2" r:id="rId7" imgW="2162160" imgH="581040">
            <p:pic>
              <p:nvPicPr>
                <p:cNvPr id="14" name="Command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3132138" y="5589588"/>
                  <a:ext cx="2160587" cy="576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0" name="CommandButton3" r:id="rId8" imgW="1371600" imgH="581040"/>
        </mc:Choice>
        <mc:Fallback>
          <p:control name="CommandButton3" r:id="rId8" imgW="1371600" imgH="581040">
            <p:pic>
              <p:nvPicPr>
                <p:cNvPr id="15" name="Command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64163" y="5589588"/>
                  <a:ext cx="1366837" cy="576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031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Информационные источники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1"/>
            <a:ext cx="72008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Бобр 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  <a:hlinkClick r:id="rId2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hlinkClick r:id="rId2"/>
              </a:rPr>
              <a:t>img-fotki.yandex.ru/get/5301/16969765.1fd/0_8c9e4_c598cb71_M.png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облема:Как сделать обучение &#10;более результативным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371" y="-459432"/>
            <a:ext cx="9352647" cy="848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411" y="188640"/>
            <a:ext cx="5857875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«Природные зоны России»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АРКТИКА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45687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ТУНДРА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821905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/>
              <a:t>ЛЕСА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ЧЕЛОВЕК И ПРИРОДА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13"/>
            <a:ext cx="571500" cy="285750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5929313"/>
            <a:ext cx="8572500" cy="285750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2113" y="2687638"/>
            <a:ext cx="8001000" cy="1587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0688" y="1738313"/>
            <a:ext cx="8001000" cy="1587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15925" y="3622675"/>
            <a:ext cx="8001000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6088" y="4610100"/>
            <a:ext cx="8001000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625" y="5532438"/>
            <a:ext cx="8001000" cy="1587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20971" y="384422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689980" y="3838999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387590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387590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697427" y="3898057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08253" y="2845687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853830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27594" y="2893311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893311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697427" y="2864087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2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4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3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5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4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6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5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4" action="ppaction://hlinksldjump"/>
          </p:cNvPr>
          <p:cNvSpPr/>
          <p:nvPr/>
        </p:nvSpPr>
        <p:spPr>
          <a:xfrm>
            <a:off x="2708253" y="2845687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4" action="ppaction://hlinksldjump"/>
          </p:cNvPr>
          <p:cNvSpPr/>
          <p:nvPr/>
        </p:nvSpPr>
        <p:spPr>
          <a:xfrm>
            <a:off x="3702026" y="2853830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2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5" action="ppaction://hlinksldjump"/>
          </p:cNvPr>
          <p:cNvSpPr/>
          <p:nvPr/>
        </p:nvSpPr>
        <p:spPr>
          <a:xfrm>
            <a:off x="4714876" y="2853830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3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7" action="ppaction://hlinksldjump"/>
          </p:cNvPr>
          <p:cNvSpPr/>
          <p:nvPr/>
        </p:nvSpPr>
        <p:spPr>
          <a:xfrm>
            <a:off x="5702290" y="2853830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4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8" action="ppaction://hlinksldjump"/>
          </p:cNvPr>
          <p:cNvSpPr/>
          <p:nvPr/>
        </p:nvSpPr>
        <p:spPr>
          <a:xfrm>
            <a:off x="6702422" y="2864087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5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" action="ppaction://noaction"/>
          </p:cNvPr>
          <p:cNvSpPr/>
          <p:nvPr/>
        </p:nvSpPr>
        <p:spPr>
          <a:xfrm>
            <a:off x="2708253" y="3831061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" action="ppaction://noaction"/>
          </p:cNvPr>
          <p:cNvSpPr/>
          <p:nvPr/>
        </p:nvSpPr>
        <p:spPr>
          <a:xfrm>
            <a:off x="3678231" y="3838999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2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" action="ppaction://noaction"/>
          </p:cNvPr>
          <p:cNvSpPr/>
          <p:nvPr/>
        </p:nvSpPr>
        <p:spPr>
          <a:xfrm>
            <a:off x="4707349" y="3852369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3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" action="ppaction://noaction"/>
          </p:cNvPr>
          <p:cNvSpPr/>
          <p:nvPr/>
        </p:nvSpPr>
        <p:spPr>
          <a:xfrm>
            <a:off x="5715008" y="387590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4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" action="ppaction://noaction"/>
          </p:cNvPr>
          <p:cNvSpPr/>
          <p:nvPr/>
        </p:nvSpPr>
        <p:spPr>
          <a:xfrm>
            <a:off x="6697427" y="3881781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5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" action="ppaction://noaction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" action="ppaction://noaction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2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" action="ppaction://noaction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3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" action="ppaction://noaction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4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" action="ppaction://noaction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5</a:t>
            </a:r>
            <a:r>
              <a:rPr lang="en-US" sz="2400" b="1" dirty="0"/>
              <a:t>0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745453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solidFill>
            <a:srgbClr val="CCCCFF"/>
          </a:solidFill>
          <a:ln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>
            <a:norm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Вопрос: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Что это за растение, похожее </a:t>
            </a:r>
            <a:r>
              <a:rPr lang="ru-RU" dirty="0"/>
              <a:t>на накипь или корочку, </a:t>
            </a:r>
            <a:r>
              <a:rPr lang="ru-RU" dirty="0" smtClean="0"/>
              <a:t>которое растет </a:t>
            </a:r>
            <a:r>
              <a:rPr lang="ru-RU" dirty="0"/>
              <a:t>на валунах и </a:t>
            </a:r>
            <a:r>
              <a:rPr lang="ru-RU" dirty="0" smtClean="0"/>
              <a:t>скалах</a:t>
            </a:r>
            <a:r>
              <a:rPr lang="ru-RU" dirty="0"/>
              <a:t>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Ответ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5" y="285750"/>
            <a:ext cx="3857625" cy="6429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«АРКТИКА»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     Лишайники</a:t>
            </a:r>
            <a:endParaRPr lang="ru-RU" sz="2800" dirty="0">
              <a:latin typeface="+mn-lt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50"/>
            <a:ext cx="571500" cy="214313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" y="6000750"/>
            <a:ext cx="8572500" cy="214313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22725"/>
            <a:ext cx="24495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064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астеркласс\Мастер-класс ТРЕНАЖЕР\255988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2708920"/>
            <a:ext cx="3600400" cy="370067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835696" y="332656"/>
            <a:ext cx="5400600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ПРИРОДНЫЕ ЗОНЫ РОССИИ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268760"/>
            <a:ext cx="2520280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АРКТИКА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628800"/>
            <a:ext cx="252028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ТУНДРА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708920"/>
            <a:ext cx="2520280" cy="57606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ЗОНА ЛЕСОВ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645024"/>
            <a:ext cx="252028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СТЕПИ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4581128"/>
            <a:ext cx="2520280" cy="5760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ПУСТЫНИ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8100392" y="5877272"/>
            <a:ext cx="792088" cy="720080"/>
          </a:xfrm>
          <a:prstGeom prst="actionButtonEnd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75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67544" y="404664"/>
            <a:ext cx="8136904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Какой растительный покров преобладает </a:t>
            </a:r>
          </a:p>
          <a:p>
            <a:pPr algn="ctr"/>
            <a:r>
              <a:rPr lang="ru-RU" sz="3200" b="1" dirty="0" smtClean="0"/>
              <a:t>в степях?  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5085184"/>
            <a:ext cx="3960440" cy="79208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Смешанные леса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1628800"/>
            <a:ext cx="3960440" cy="79208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Травянистые растения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3933056"/>
            <a:ext cx="3960440" cy="79208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Хвойные леса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2780928"/>
            <a:ext cx="3960440" cy="79208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Деревья и кустарники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 descr="D:\мастеркласс\Мастер-класс ТРЕНАЖЕР\sova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3732812"/>
            <a:ext cx="2160240" cy="2864540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2267744" y="1916832"/>
            <a:ext cx="2304256" cy="2232248"/>
          </a:xfrm>
          <a:prstGeom prst="cloudCallout">
            <a:avLst>
              <a:gd name="adj1" fmla="val -80772"/>
              <a:gd name="adj2" fmla="val 6854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Ой, ошибочка!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484784"/>
            <a:ext cx="4248472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484784"/>
            <a:ext cx="424847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2267744" y="1916832"/>
            <a:ext cx="2304256" cy="2232248"/>
          </a:xfrm>
          <a:prstGeom prst="cloudCallout">
            <a:avLst>
              <a:gd name="adj1" fmla="val -80772"/>
              <a:gd name="adj2" fmla="val 6854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Верный ответ!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2483768" y="5517232"/>
            <a:ext cx="1944216" cy="864096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75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рный ответ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456724" y="476672"/>
            <a:ext cx="7857952" cy="2448272"/>
          </a:xfrm>
          <a:prstGeom prst="cloudCallout">
            <a:avLst>
              <a:gd name="adj1" fmla="val -29731"/>
              <a:gd name="adj2" fmla="val 9492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Дорогой друг!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Предлагаю тебе пройти данный тест, чтобы узнать свой уровень знаний по русскому языку.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Тебе помогут эти кнопки.</a:t>
            </a:r>
          </a:p>
        </p:txBody>
      </p:sp>
      <p:sp>
        <p:nvSpPr>
          <p:cNvPr id="3" name="Прямоугольник 2">
            <a:hlinkClick r:id="" action="ppaction://macro?name=далее"/>
          </p:cNvPr>
          <p:cNvSpPr/>
          <p:nvPr/>
        </p:nvSpPr>
        <p:spPr>
          <a:xfrm>
            <a:off x="3168000" y="4131104"/>
            <a:ext cx="1404000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Далее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hlinkClick r:id="" action="ppaction://macro?name=назад"/>
          </p:cNvPr>
          <p:cNvSpPr/>
          <p:nvPr/>
        </p:nvSpPr>
        <p:spPr>
          <a:xfrm>
            <a:off x="5292080" y="4124842"/>
            <a:ext cx="1404000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Назад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hlinkClick r:id="" action="ppaction://macro?name=инструкция"/>
          </p:cNvPr>
          <p:cNvSpPr txBox="1"/>
          <p:nvPr/>
        </p:nvSpPr>
        <p:spPr>
          <a:xfrm>
            <a:off x="3845700" y="5039004"/>
            <a:ext cx="5400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hlinkClick r:id="" action="ppaction://macro?name=источники"/>
          </p:cNvPr>
          <p:cNvSpPr txBox="1"/>
          <p:nvPr/>
        </p:nvSpPr>
        <p:spPr>
          <a:xfrm>
            <a:off x="5477132" y="5039004"/>
            <a:ext cx="5400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2" name="TextBox 11">
            <a:hlinkClick r:id="" action="ppaction://hlinkshowjump?jump=lastslide"/>
          </p:cNvPr>
          <p:cNvSpPr txBox="1"/>
          <p:nvPr/>
        </p:nvSpPr>
        <p:spPr>
          <a:xfrm>
            <a:off x="8221740" y="395428"/>
            <a:ext cx="5400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4211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" action="ppaction://macro?name=инструкция2"/>
          </p:cNvPr>
          <p:cNvSpPr txBox="1"/>
          <p:nvPr/>
        </p:nvSpPr>
        <p:spPr>
          <a:xfrm>
            <a:off x="8172400" y="548680"/>
            <a:ext cx="5400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539552" y="548680"/>
            <a:ext cx="900000" cy="7200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003625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лфавит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843718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документ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683811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километр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523905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искра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274637"/>
            <a:ext cx="7200800" cy="172898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Укажи слова, в которых правильно поставлено ударение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815916" y="2064672"/>
            <a:ext cx="72008" cy="163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778196" y="2915543"/>
            <a:ext cx="72008" cy="163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419872" y="3760671"/>
            <a:ext cx="72008" cy="163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865876" y="4599592"/>
            <a:ext cx="72008" cy="1633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76" name="CheckBox1" r:id="rId2" imgW="219240" imgH="285840"/>
        </mc:Choice>
        <mc:Fallback>
          <p:control name="CheckBox1" r:id="rId2" imgW="219240" imgH="285840">
            <p:pic>
              <p:nvPicPr>
                <p:cNvPr id="2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484438" y="2166938"/>
                  <a:ext cx="215900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7" name="CheckBox2" r:id="rId3" imgW="219240" imgH="285840"/>
        </mc:Choice>
        <mc:Fallback>
          <p:control name="CheckBox2" r:id="rId3" imgW="219240" imgH="285840">
            <p:pic>
              <p:nvPicPr>
                <p:cNvPr id="11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484438" y="2997200"/>
                  <a:ext cx="215900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8" name="CheckBox3" r:id="rId4" imgW="219240" imgH="285840"/>
        </mc:Choice>
        <mc:Fallback>
          <p:control name="CheckBox3" r:id="rId4" imgW="219240" imgH="285840">
            <p:pic>
              <p:nvPicPr>
                <p:cNvPr id="15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484438" y="3860800"/>
                  <a:ext cx="215900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9" name="CheckBox4" r:id="rId5" imgW="219240" imgH="285840"/>
        </mc:Choice>
        <mc:Fallback>
          <p:control name="CheckBox4" r:id="rId5" imgW="219240" imgH="285840">
            <p:pic>
              <p:nvPicPr>
                <p:cNvPr id="16" name="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484438" y="4672013"/>
                  <a:ext cx="215900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0" name="CommandButton4" r:id="rId6" imgW="1657440" imgH="581040"/>
        </mc:Choice>
        <mc:Fallback>
          <p:control name="CommandButton4" r:id="rId6" imgW="1657440" imgH="581040">
            <p:pic>
              <p:nvPicPr>
                <p:cNvPr id="17" name="Command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019925" y="5734050"/>
                  <a:ext cx="1655763" cy="576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45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" action="ppaction://macro?name=инструкция2"/>
          </p:cNvPr>
          <p:cNvSpPr txBox="1"/>
          <p:nvPr/>
        </p:nvSpPr>
        <p:spPr>
          <a:xfrm>
            <a:off x="8172400" y="548680"/>
            <a:ext cx="5400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539552" y="548680"/>
            <a:ext cx="900000" cy="7200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003625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теперь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843718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щёки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683811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чайки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523905"/>
            <a:ext cx="57566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шили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274637"/>
            <a:ext cx="7200800" cy="172898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Укажи слова, в которых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все согласные звуки мягкие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00" name="CheckBox1" r:id="rId2" imgW="219240" imgH="285840"/>
        </mc:Choice>
        <mc:Fallback>
          <p:control name="CheckBox1" r:id="rId2" imgW="219240" imgH="285840">
            <p:pic>
              <p:nvPicPr>
                <p:cNvPr id="2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484438" y="2166938"/>
                  <a:ext cx="215900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1" name="CheckBox2" r:id="rId3" imgW="219240" imgH="285840"/>
        </mc:Choice>
        <mc:Fallback>
          <p:control name="CheckBox2" r:id="rId3" imgW="219240" imgH="285840">
            <p:pic>
              <p:nvPicPr>
                <p:cNvPr id="10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484438" y="2997200"/>
                  <a:ext cx="215900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2" name="CheckBox3" r:id="rId4" imgW="219240" imgH="285840"/>
        </mc:Choice>
        <mc:Fallback>
          <p:control name="CheckBox3" r:id="rId4" imgW="219240" imgH="285840">
            <p:pic>
              <p:nvPicPr>
                <p:cNvPr id="11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484438" y="3860800"/>
                  <a:ext cx="215900" cy="287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3" name="CheckBox4" r:id="rId5" imgW="219240" imgH="285840"/>
        </mc:Choice>
        <mc:Fallback>
          <p:control name="CheckBox4" r:id="rId5" imgW="219240" imgH="285840">
            <p:pic>
              <p:nvPicPr>
                <p:cNvPr id="12" name="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484438" y="4672013"/>
                  <a:ext cx="215900" cy="287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4" name="CommandButton4" r:id="rId6" imgW="1657440" imgH="581040"/>
        </mc:Choice>
        <mc:Fallback>
          <p:control name="CommandButton4" r:id="rId6" imgW="1657440" imgH="581040">
            <p:pic>
              <p:nvPicPr>
                <p:cNvPr id="13" name="Command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019925" y="5734050"/>
                  <a:ext cx="1655763" cy="576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21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343</Words>
  <Application>Microsoft Office PowerPoint</Application>
  <PresentationFormat>Экран (4:3)</PresentationFormat>
  <Paragraphs>102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Comic Sans MS</vt:lpstr>
      <vt:lpstr>Wingdings</vt:lpstr>
      <vt:lpstr>Тема Office</vt:lpstr>
      <vt:lpstr>Презентация PowerPoint</vt:lpstr>
      <vt:lpstr>Презентация PowerPoint</vt:lpstr>
      <vt:lpstr>Интерактивная игра  «Природные зоны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Владимировна К</dc:creator>
  <cp:lastModifiedBy>Учетная запись Майкрософт</cp:lastModifiedBy>
  <cp:revision>28</cp:revision>
  <dcterms:created xsi:type="dcterms:W3CDTF">2021-12-10T07:57:12Z</dcterms:created>
  <dcterms:modified xsi:type="dcterms:W3CDTF">2022-08-08T13:38:01Z</dcterms:modified>
</cp:coreProperties>
</file>