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7" r:id="rId3"/>
  </p:sldMasterIdLst>
  <p:notesMasterIdLst>
    <p:notesMasterId r:id="rId25"/>
  </p:notesMasterIdLst>
  <p:handoutMasterIdLst>
    <p:handoutMasterId r:id="rId26"/>
  </p:handoutMasterIdLst>
  <p:sldIdLst>
    <p:sldId id="271" r:id="rId4"/>
    <p:sldId id="350" r:id="rId5"/>
    <p:sldId id="351" r:id="rId6"/>
    <p:sldId id="352" r:id="rId7"/>
    <p:sldId id="369" r:id="rId8"/>
    <p:sldId id="374" r:id="rId9"/>
    <p:sldId id="389" r:id="rId10"/>
    <p:sldId id="362" r:id="rId11"/>
    <p:sldId id="371" r:id="rId12"/>
    <p:sldId id="372" r:id="rId13"/>
    <p:sldId id="390" r:id="rId14"/>
    <p:sldId id="365" r:id="rId15"/>
    <p:sldId id="367" r:id="rId16"/>
    <p:sldId id="368" r:id="rId17"/>
    <p:sldId id="366" r:id="rId18"/>
    <p:sldId id="388" r:id="rId19"/>
    <p:sldId id="373" r:id="rId20"/>
    <p:sldId id="385" r:id="rId21"/>
    <p:sldId id="386" r:id="rId22"/>
    <p:sldId id="391" r:id="rId23"/>
    <p:sldId id="38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16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956" y="-84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60419-6C3A-4042-8F0C-E5B58F07442A}" type="datetimeFigureOut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269DA-6326-4509-9141-F795E4FAF6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801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28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DE69E-B4F7-4916-9065-4B4BFDE9E06A}" type="slidenum">
              <a:rPr lang="ru-RU"/>
              <a:pPr/>
              <a:t>2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Л.С. Атанасян.   Геометрия 10-11.   п. 1.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70A84-433A-4C96-8DF6-A348918E7A28}" type="slidenum">
              <a:rPr lang="ru-RU"/>
              <a:pPr/>
              <a:t>6</a:t>
            </a:fld>
            <a:endParaRPr lang="ru-RU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3C7D3-7D3F-4FC0-B4B1-9545C4C866DC}" type="slidenum">
              <a:rPr lang="ru-RU"/>
              <a:pPr/>
              <a:t>12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2EB33-D916-405C-9F99-CB2C95DEE890}" type="slidenum">
              <a:rPr lang="ru-RU"/>
              <a:pPr/>
              <a:t>13</a:t>
            </a:fld>
            <a:endParaRPr lang="ru-RU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B9920-CF3E-46E2-921F-8CCF99766BE5}" type="slidenum">
              <a:rPr lang="ru-RU"/>
              <a:pPr/>
              <a:t>14</a:t>
            </a:fld>
            <a:endParaRPr lang="ru-RU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DFF5D-13E8-40AE-97CA-FCF69F8FAFCE}" type="slidenum">
              <a:rPr lang="ru-RU"/>
              <a:pPr/>
              <a:t>15</a:t>
            </a:fld>
            <a:endParaRPr lang="ru-RU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87595E-B116-49A4-949B-EBE8C4723371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287-FF5A-415C-8816-31F575EB76E1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83EF-9624-482F-B950-F68826D9D832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434A-528F-45F0-A3CC-3817D4F91B7A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93C129-50D3-4D9B-9E1D-009B63EAC9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B3EE35-D9D4-4097-B68B-5D4D197E75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4C6C-190E-4E64-A4FD-05799268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5075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54E51-61FD-47DD-9D11-3CB5F6AF84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6426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171CB-5ECD-4194-871C-7E9FC58ED4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423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37AF-4DD5-4137-BA19-376DC0E79B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435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EE2EA-0123-4382-AD39-F118BDD182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9041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03327-320F-4A70-BCFA-91979BB9B1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507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4DB6-BAAD-4842-BB9F-4AF29C0C8CA7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A57D9-7445-4CE8-AB51-4C7E74EB1E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4699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D3022-26AF-4D60-A9BA-D6FF94B4D6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0578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C58DC-E4DB-4FA5-880E-706E328996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2834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09FE6-2844-4761-A960-6713768E51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9771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BED86-E398-42D5-B2BD-7EFAA4E5CE6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3393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DCAB-27C9-4048-8BC4-FF0D5919E9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145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4C6C-190E-4E64-A4FD-0579926856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8033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54E51-61FD-47DD-9D11-3CB5F6AF84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8985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171CB-5ECD-4194-871C-7E9FC58ED4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1514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37AF-4DD5-4137-BA19-376DC0E79B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04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A4-E12A-4BC1-BCEC-7514FB892BE9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EE2EA-0123-4382-AD39-F118BDD182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8672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03327-320F-4A70-BCFA-91979BB9B1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4430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A57D9-7445-4CE8-AB51-4C7E74EB1E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3315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D3022-26AF-4D60-A9BA-D6FF94B4D6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3798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C58DC-E4DB-4FA5-880E-706E328996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9286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09FE6-2844-4761-A960-6713768E51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3360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BED86-E398-42D5-B2BD-7EFAA4E5CE6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6061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DCAB-27C9-4048-8BC4-FF0D5919E9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1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CC1A-FC36-49D2-A135-91308A588A89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C378-2417-4188-8706-1C6D9323D405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A04B-FE28-4648-985A-6195AFB28072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84F5-123F-4B5A-A188-4A5EFF936D00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F9F-1362-48AA-8E4B-806175D4202C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380C-A1BB-4C0D-B516-C485AC83A8E1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AA9A-55B2-4EE8-BEAA-B18F7C6E0A97}" type="datetime1">
              <a:rPr lang="ru-RU" smtClean="0"/>
              <a:pPr/>
              <a:t>10.05.2022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6AFC2B-1086-42BB-9C78-C8DF74D7EA9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9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6AFC2B-1086-42BB-9C78-C8DF74D7EA9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9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964" y="98066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b="1" i="1" u="sng" spc="3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Аксиомы стереометрии</a:t>
            </a:r>
            <a:endParaRPr lang="ru-RU" sz="2800" b="1" i="1" u="sng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0868" y="3501010"/>
            <a:ext cx="8713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Аксиомы стереометрии и их следствия.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468313" y="1052513"/>
            <a:ext cx="88931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две пересекающиеся прямые проходит плоскость, и притом только одна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3048000"/>
            <a:ext cx="6794500" cy="1828800"/>
            <a:chOff x="336" y="2024"/>
            <a:chExt cx="4280" cy="1152"/>
          </a:xfrm>
        </p:grpSpPr>
        <p:sp>
          <p:nvSpPr>
            <p:cNvPr id="16398" name="Freeform 6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7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704" name="Freeform 8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971800" y="3962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</p:txBody>
      </p:sp>
      <p:sp>
        <p:nvSpPr>
          <p:cNvPr id="157707" name="Freeform 11"/>
          <p:cNvSpPr>
            <a:spLocks/>
          </p:cNvSpPr>
          <p:nvPr/>
        </p:nvSpPr>
        <p:spPr bwMode="auto">
          <a:xfrm>
            <a:off x="1308100" y="3365500"/>
            <a:ext cx="3759200" cy="1219200"/>
          </a:xfrm>
          <a:custGeom>
            <a:avLst/>
            <a:gdLst>
              <a:gd name="T0" fmla="*/ 3759200 w 2368"/>
              <a:gd name="T1" fmla="*/ 0 h 768"/>
              <a:gd name="T2" fmla="*/ 0 w 2368"/>
              <a:gd name="T3" fmla="*/ 1219200 h 768"/>
              <a:gd name="T4" fmla="*/ 0 60000 65536"/>
              <a:gd name="T5" fmla="*/ 0 60000 65536"/>
              <a:gd name="T6" fmla="*/ 0 w 2368"/>
              <a:gd name="T7" fmla="*/ 0 h 768"/>
              <a:gd name="T8" fmla="*/ 2368 w 2368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68" h="768">
                <a:moveTo>
                  <a:pt x="2368" y="0"/>
                </a:moveTo>
                <a:lnTo>
                  <a:pt x="0" y="768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1066800" y="3962400"/>
            <a:ext cx="477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4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2514600" y="3048000"/>
            <a:ext cx="477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4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4" name="Freeform 18"/>
          <p:cNvSpPr>
            <a:spLocks/>
          </p:cNvSpPr>
          <p:nvPr/>
        </p:nvSpPr>
        <p:spPr bwMode="auto">
          <a:xfrm>
            <a:off x="1600200" y="3276600"/>
            <a:ext cx="3657600" cy="1447800"/>
          </a:xfrm>
          <a:custGeom>
            <a:avLst/>
            <a:gdLst>
              <a:gd name="T0" fmla="*/ 3657600 w 2304"/>
              <a:gd name="T1" fmla="*/ 1447800 h 912"/>
              <a:gd name="T2" fmla="*/ 0 w 2304"/>
              <a:gd name="T3" fmla="*/ 0 h 912"/>
              <a:gd name="T4" fmla="*/ 0 60000 65536"/>
              <a:gd name="T5" fmla="*/ 0 60000 65536"/>
              <a:gd name="T6" fmla="*/ 0 w 2304"/>
              <a:gd name="T7" fmla="*/ 0 h 912"/>
              <a:gd name="T8" fmla="*/ 2304 w 2304"/>
              <a:gd name="T9" fmla="*/ 912 h 9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04" h="912">
                <a:moveTo>
                  <a:pt x="2304" y="912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4495800" y="3886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N</a:t>
            </a:r>
            <a:endParaRPr lang="ru-RU" sz="3200" b="1"/>
          </a:p>
        </p:txBody>
      </p:sp>
      <p:sp>
        <p:nvSpPr>
          <p:cNvPr id="157713" name="Oval 17"/>
          <p:cNvSpPr>
            <a:spLocks noChangeArrowheads="1"/>
          </p:cNvSpPr>
          <p:nvPr/>
        </p:nvSpPr>
        <p:spPr bwMode="auto">
          <a:xfrm>
            <a:off x="4419600" y="4343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Oval 9"/>
          <p:cNvSpPr>
            <a:spLocks noChangeArrowheads="1"/>
          </p:cNvSpPr>
          <p:nvPr/>
        </p:nvSpPr>
        <p:spPr bwMode="auto">
          <a:xfrm>
            <a:off x="3233738" y="3876675"/>
            <a:ext cx="119062" cy="12382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0" grpId="0"/>
      <p:bldP spid="157710" grpId="1"/>
      <p:bldP spid="1577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4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Способы задания плоскости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23850" y="3573463"/>
            <a:ext cx="2808288" cy="1368425"/>
            <a:chOff x="249" y="1842"/>
            <a:chExt cx="1769" cy="862"/>
          </a:xfrm>
        </p:grpSpPr>
        <p:sp>
          <p:nvSpPr>
            <p:cNvPr id="10266" name="Line 3"/>
            <p:cNvSpPr>
              <a:spLocks noChangeShapeType="1"/>
            </p:cNvSpPr>
            <p:nvPr/>
          </p:nvSpPr>
          <p:spPr bwMode="auto">
            <a:xfrm>
              <a:off x="249" y="2704"/>
              <a:ext cx="13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67" name="Line 4"/>
            <p:cNvSpPr>
              <a:spLocks noChangeShapeType="1"/>
            </p:cNvSpPr>
            <p:nvPr/>
          </p:nvSpPr>
          <p:spPr bwMode="auto">
            <a:xfrm flipV="1">
              <a:off x="748" y="1842"/>
              <a:ext cx="127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68" name="Line 5"/>
            <p:cNvSpPr>
              <a:spLocks noChangeShapeType="1"/>
            </p:cNvSpPr>
            <p:nvPr/>
          </p:nvSpPr>
          <p:spPr bwMode="auto">
            <a:xfrm flipH="1">
              <a:off x="249" y="1842"/>
              <a:ext cx="499" cy="86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69" name="Line 6"/>
            <p:cNvSpPr>
              <a:spLocks noChangeShapeType="1"/>
            </p:cNvSpPr>
            <p:nvPr/>
          </p:nvSpPr>
          <p:spPr bwMode="auto">
            <a:xfrm flipV="1">
              <a:off x="1565" y="1842"/>
              <a:ext cx="453" cy="86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70" name="Text Box 7"/>
            <p:cNvSpPr txBox="1">
              <a:spLocks noChangeArrowheads="1"/>
            </p:cNvSpPr>
            <p:nvPr/>
          </p:nvSpPr>
          <p:spPr bwMode="auto">
            <a:xfrm>
              <a:off x="476" y="2432"/>
              <a:ext cx="5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009999"/>
                  </a:solidFill>
                  <a:latin typeface="Symbol" pitchFamily="18" charset="2"/>
                </a:rPr>
                <a:t>g</a:t>
              </a:r>
            </a:p>
          </p:txBody>
        </p:sp>
        <p:sp>
          <p:nvSpPr>
            <p:cNvPr id="10271" name="Oval 8"/>
            <p:cNvSpPr>
              <a:spLocks noChangeArrowheads="1"/>
            </p:cNvSpPr>
            <p:nvPr/>
          </p:nvSpPr>
          <p:spPr bwMode="auto">
            <a:xfrm>
              <a:off x="1156" y="2432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72" name="Oval 9"/>
            <p:cNvSpPr>
              <a:spLocks noChangeArrowheads="1"/>
            </p:cNvSpPr>
            <p:nvPr/>
          </p:nvSpPr>
          <p:spPr bwMode="auto">
            <a:xfrm>
              <a:off x="1474" y="2069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73" name="Oval 10"/>
            <p:cNvSpPr>
              <a:spLocks noChangeArrowheads="1"/>
            </p:cNvSpPr>
            <p:nvPr/>
          </p:nvSpPr>
          <p:spPr bwMode="auto">
            <a:xfrm>
              <a:off x="884" y="211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0" y="1268413"/>
            <a:ext cx="3240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Плоскость можно провести через три  точки.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348038" y="3573463"/>
            <a:ext cx="2592387" cy="1295400"/>
            <a:chOff x="2109" y="2251"/>
            <a:chExt cx="1633" cy="816"/>
          </a:xfrm>
        </p:grpSpPr>
        <p:sp>
          <p:nvSpPr>
            <p:cNvPr id="10259" name="Line 12"/>
            <p:cNvSpPr>
              <a:spLocks noChangeShapeType="1"/>
            </p:cNvSpPr>
            <p:nvPr/>
          </p:nvSpPr>
          <p:spPr bwMode="auto">
            <a:xfrm flipH="1">
              <a:off x="2109" y="2251"/>
              <a:ext cx="454" cy="81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60" name="Line 13"/>
            <p:cNvSpPr>
              <a:spLocks noChangeShapeType="1"/>
            </p:cNvSpPr>
            <p:nvPr/>
          </p:nvSpPr>
          <p:spPr bwMode="auto">
            <a:xfrm>
              <a:off x="2109" y="3067"/>
              <a:ext cx="122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61" name="Line 14"/>
            <p:cNvSpPr>
              <a:spLocks noChangeShapeType="1"/>
            </p:cNvSpPr>
            <p:nvPr/>
          </p:nvSpPr>
          <p:spPr bwMode="auto">
            <a:xfrm flipV="1">
              <a:off x="3334" y="2251"/>
              <a:ext cx="408" cy="81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62" name="Line 15"/>
            <p:cNvSpPr>
              <a:spLocks noChangeShapeType="1"/>
            </p:cNvSpPr>
            <p:nvPr/>
          </p:nvSpPr>
          <p:spPr bwMode="auto">
            <a:xfrm>
              <a:off x="2563" y="2251"/>
              <a:ext cx="1179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63" name="Text Box 16"/>
            <p:cNvSpPr txBox="1">
              <a:spLocks noChangeArrowheads="1"/>
            </p:cNvSpPr>
            <p:nvPr/>
          </p:nvSpPr>
          <p:spPr bwMode="auto">
            <a:xfrm>
              <a:off x="3107" y="2750"/>
              <a:ext cx="3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009999"/>
                  </a:solidFill>
                  <a:latin typeface="Symbol" pitchFamily="18" charset="2"/>
                </a:rPr>
                <a:t>g</a:t>
              </a:r>
            </a:p>
          </p:txBody>
        </p:sp>
        <p:sp>
          <p:nvSpPr>
            <p:cNvPr id="10264" name="Line 17"/>
            <p:cNvSpPr>
              <a:spLocks noChangeShapeType="1"/>
            </p:cNvSpPr>
            <p:nvPr/>
          </p:nvSpPr>
          <p:spPr bwMode="auto">
            <a:xfrm flipH="1">
              <a:off x="2427" y="2387"/>
              <a:ext cx="1088" cy="49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65" name="Oval 18"/>
            <p:cNvSpPr>
              <a:spLocks noChangeArrowheads="1"/>
            </p:cNvSpPr>
            <p:nvPr/>
          </p:nvSpPr>
          <p:spPr bwMode="auto">
            <a:xfrm>
              <a:off x="2608" y="2342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059113" y="1268413"/>
            <a:ext cx="3168650" cy="15700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Можно провести через прямую и не лежащую на ней точку.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84213" y="5157788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Аксиома 1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429000" y="51816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Следствие  1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011863" y="3500438"/>
            <a:ext cx="2879725" cy="1368425"/>
            <a:chOff x="3787" y="2205"/>
            <a:chExt cx="1814" cy="862"/>
          </a:xfrm>
        </p:grpSpPr>
        <p:sp>
          <p:nvSpPr>
            <p:cNvPr id="10252" name="Line 22"/>
            <p:cNvSpPr>
              <a:spLocks noChangeShapeType="1"/>
            </p:cNvSpPr>
            <p:nvPr/>
          </p:nvSpPr>
          <p:spPr bwMode="auto">
            <a:xfrm>
              <a:off x="4240" y="2205"/>
              <a:ext cx="136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53" name="Line 23"/>
            <p:cNvSpPr>
              <a:spLocks noChangeShapeType="1"/>
            </p:cNvSpPr>
            <p:nvPr/>
          </p:nvSpPr>
          <p:spPr bwMode="auto">
            <a:xfrm flipH="1">
              <a:off x="3787" y="2205"/>
              <a:ext cx="453" cy="86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54" name="Line 24"/>
            <p:cNvSpPr>
              <a:spLocks noChangeShapeType="1"/>
            </p:cNvSpPr>
            <p:nvPr/>
          </p:nvSpPr>
          <p:spPr bwMode="auto">
            <a:xfrm>
              <a:off x="3787" y="3067"/>
              <a:ext cx="145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55" name="Line 25"/>
            <p:cNvSpPr>
              <a:spLocks noChangeShapeType="1"/>
            </p:cNvSpPr>
            <p:nvPr/>
          </p:nvSpPr>
          <p:spPr bwMode="auto">
            <a:xfrm flipH="1">
              <a:off x="5238" y="2205"/>
              <a:ext cx="362" cy="86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56" name="Text Box 26"/>
            <p:cNvSpPr txBox="1">
              <a:spLocks noChangeArrowheads="1"/>
            </p:cNvSpPr>
            <p:nvPr/>
          </p:nvSpPr>
          <p:spPr bwMode="auto">
            <a:xfrm>
              <a:off x="3923" y="2795"/>
              <a:ext cx="3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009999"/>
                  </a:solidFill>
                  <a:latin typeface="Symbol" pitchFamily="18" charset="2"/>
                </a:rPr>
                <a:t>g</a:t>
              </a:r>
            </a:p>
          </p:txBody>
        </p:sp>
        <p:sp>
          <p:nvSpPr>
            <p:cNvPr id="10257" name="Line 27"/>
            <p:cNvSpPr>
              <a:spLocks noChangeShapeType="1"/>
            </p:cNvSpPr>
            <p:nvPr/>
          </p:nvSpPr>
          <p:spPr bwMode="auto">
            <a:xfrm>
              <a:off x="4286" y="2296"/>
              <a:ext cx="862" cy="6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0258" name="Line 28"/>
            <p:cNvSpPr>
              <a:spLocks noChangeShapeType="1"/>
            </p:cNvSpPr>
            <p:nvPr/>
          </p:nvSpPr>
          <p:spPr bwMode="auto">
            <a:xfrm flipH="1">
              <a:off x="4558" y="2296"/>
              <a:ext cx="454" cy="6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6659563" y="5084763"/>
            <a:ext cx="2103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Следствие 2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6156325" y="1341438"/>
            <a:ext cx="29876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Можно провести через две пересекающиеся прямые.</a:t>
            </a:r>
          </a:p>
        </p:txBody>
      </p:sp>
    </p:spTree>
    <p:extLst>
      <p:ext uri="{BB962C8B-B14F-4D97-AF65-F5344CB8AC3E}">
        <p14:creationId xmlns:p14="http://schemas.microsoft.com/office/powerpoint/2010/main" val="362779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/>
      <p:bldP spid="36883" grpId="0" animBg="1"/>
      <p:bldP spid="36884" grpId="0"/>
      <p:bldP spid="36885" grpId="0"/>
      <p:bldP spid="36893" grpId="0"/>
      <p:bldP spid="368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09" name="Freeform 41" descr="Ромбики"/>
          <p:cNvSpPr>
            <a:spLocks/>
          </p:cNvSpPr>
          <p:nvPr/>
        </p:nvSpPr>
        <p:spPr bwMode="auto">
          <a:xfrm>
            <a:off x="1676400" y="1752600"/>
            <a:ext cx="29972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1888" y="1760"/>
              </a:cxn>
              <a:cxn ang="0">
                <a:pos x="747" y="0"/>
              </a:cxn>
              <a:cxn ang="0">
                <a:pos x="0" y="2112"/>
              </a:cxn>
            </a:cxnLst>
            <a:rect l="0" t="0" r="r" b="b"/>
            <a:pathLst>
              <a:path w="1888" h="2112">
                <a:moveTo>
                  <a:pt x="0" y="2112"/>
                </a:moveTo>
                <a:lnTo>
                  <a:pt x="1888" y="1760"/>
                </a:lnTo>
                <a:lnTo>
                  <a:pt x="747" y="0"/>
                </a:lnTo>
                <a:lnTo>
                  <a:pt x="0" y="2112"/>
                </a:lnTo>
                <a:close/>
              </a:path>
            </a:pathLst>
          </a:custGeom>
          <a:pattFill prst="solidDmnd">
            <a:fgClr>
              <a:srgbClr val="FFFF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6" name="Freeform 38" descr="Контурные ромбики"/>
          <p:cNvSpPr>
            <a:spLocks/>
          </p:cNvSpPr>
          <p:nvPr/>
        </p:nvSpPr>
        <p:spPr bwMode="auto">
          <a:xfrm>
            <a:off x="838200" y="4546600"/>
            <a:ext cx="3886200" cy="1016000"/>
          </a:xfrm>
          <a:custGeom>
            <a:avLst/>
            <a:gdLst/>
            <a:ahLst/>
            <a:cxnLst>
              <a:cxn ang="0">
                <a:pos x="0" y="112"/>
              </a:cxn>
              <a:cxn ang="0">
                <a:pos x="2448" y="0"/>
              </a:cxn>
              <a:cxn ang="0">
                <a:pos x="1200" y="640"/>
              </a:cxn>
              <a:cxn ang="0">
                <a:pos x="0" y="112"/>
              </a:cxn>
            </a:cxnLst>
            <a:rect l="0" t="0" r="r" b="b"/>
            <a:pathLst>
              <a:path w="2448" h="640">
                <a:moveTo>
                  <a:pt x="0" y="112"/>
                </a:moveTo>
                <a:lnTo>
                  <a:pt x="2448" y="0"/>
                </a:lnTo>
                <a:lnTo>
                  <a:pt x="1200" y="640"/>
                </a:lnTo>
                <a:lnTo>
                  <a:pt x="0" y="112"/>
                </a:lnTo>
                <a:close/>
              </a:path>
            </a:pathLst>
          </a:custGeom>
          <a:pattFill prst="openDmnd">
            <a:fgClr>
              <a:srgbClr val="FF0066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5" name="Freeform 37" descr="Контурные ромбики"/>
          <p:cNvSpPr>
            <a:spLocks/>
          </p:cNvSpPr>
          <p:nvPr/>
        </p:nvSpPr>
        <p:spPr bwMode="auto">
          <a:xfrm>
            <a:off x="2743200" y="1752600"/>
            <a:ext cx="1962150" cy="3810000"/>
          </a:xfrm>
          <a:custGeom>
            <a:avLst/>
            <a:gdLst/>
            <a:ahLst/>
            <a:cxnLst>
              <a:cxn ang="0">
                <a:pos x="1236" y="1764"/>
              </a:cxn>
              <a:cxn ang="0">
                <a:pos x="80" y="0"/>
              </a:cxn>
              <a:cxn ang="0">
                <a:pos x="0" y="2400"/>
              </a:cxn>
              <a:cxn ang="0">
                <a:pos x="1236" y="1764"/>
              </a:cxn>
            </a:cxnLst>
            <a:rect l="0" t="0" r="r" b="b"/>
            <a:pathLst>
              <a:path w="1236" h="2400">
                <a:moveTo>
                  <a:pt x="1236" y="1764"/>
                </a:moveTo>
                <a:lnTo>
                  <a:pt x="80" y="0"/>
                </a:lnTo>
                <a:lnTo>
                  <a:pt x="0" y="2400"/>
                </a:lnTo>
                <a:lnTo>
                  <a:pt x="1236" y="1764"/>
                </a:lnTo>
                <a:close/>
              </a:path>
            </a:pathLst>
          </a:custGeom>
          <a:pattFill prst="openDmnd">
            <a:fgClr>
              <a:srgbClr val="FF66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4" name="Freeform 36" descr="Контурные ромбики"/>
          <p:cNvSpPr>
            <a:spLocks/>
          </p:cNvSpPr>
          <p:nvPr/>
        </p:nvSpPr>
        <p:spPr bwMode="auto">
          <a:xfrm>
            <a:off x="838200" y="1778000"/>
            <a:ext cx="2006600" cy="3784600"/>
          </a:xfrm>
          <a:custGeom>
            <a:avLst/>
            <a:gdLst/>
            <a:ahLst/>
            <a:cxnLst>
              <a:cxn ang="0">
                <a:pos x="1200" y="2384"/>
              </a:cxn>
              <a:cxn ang="0">
                <a:pos x="1264" y="0"/>
              </a:cxn>
              <a:cxn ang="0">
                <a:pos x="0" y="1856"/>
              </a:cxn>
              <a:cxn ang="0">
                <a:pos x="1200" y="2384"/>
              </a:cxn>
            </a:cxnLst>
            <a:rect l="0" t="0" r="r" b="b"/>
            <a:pathLst>
              <a:path w="1264" h="2384">
                <a:moveTo>
                  <a:pt x="1200" y="2384"/>
                </a:moveTo>
                <a:lnTo>
                  <a:pt x="1264" y="0"/>
                </a:lnTo>
                <a:lnTo>
                  <a:pt x="0" y="1856"/>
                </a:lnTo>
                <a:lnTo>
                  <a:pt x="1200" y="2384"/>
                </a:lnTo>
                <a:close/>
              </a:path>
            </a:pathLst>
          </a:custGeom>
          <a:pattFill prst="openDmnd">
            <a:fgClr>
              <a:srgbClr val="00CC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4724400" y="1143000"/>
            <a:ext cx="3886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плоскости, в которых лежат прямые</a:t>
            </a:r>
          </a:p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</a:t>
            </a:r>
          </a:p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МК</a:t>
            </a:r>
          </a:p>
          <a:p>
            <a:pPr algn="ctr"/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DB</a:t>
            </a:r>
          </a:p>
          <a:p>
            <a:pPr algn="ctr"/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</a:p>
          <a:p>
            <a:pPr algn="ctr"/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EC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1706563" y="3352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0778" name="Freeform 10"/>
          <p:cNvSpPr>
            <a:spLocks/>
          </p:cNvSpPr>
          <p:nvPr/>
        </p:nvSpPr>
        <p:spPr bwMode="auto">
          <a:xfrm>
            <a:off x="1397000" y="1778000"/>
            <a:ext cx="1447800" cy="40640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560"/>
              </a:cxn>
            </a:cxnLst>
            <a:rect l="0" t="0" r="r" b="b"/>
            <a:pathLst>
              <a:path w="912" h="2560">
                <a:moveTo>
                  <a:pt x="912" y="0"/>
                </a:moveTo>
                <a:lnTo>
                  <a:pt x="0" y="256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83" name="Freeform 15"/>
          <p:cNvSpPr>
            <a:spLocks/>
          </p:cNvSpPr>
          <p:nvPr/>
        </p:nvSpPr>
        <p:spPr bwMode="auto">
          <a:xfrm>
            <a:off x="1676400" y="4546600"/>
            <a:ext cx="2997200" cy="533400"/>
          </a:xfrm>
          <a:custGeom>
            <a:avLst/>
            <a:gdLst/>
            <a:ahLst/>
            <a:cxnLst>
              <a:cxn ang="0">
                <a:pos x="1888" y="0"/>
              </a:cxn>
              <a:cxn ang="0">
                <a:pos x="0" y="336"/>
              </a:cxn>
            </a:cxnLst>
            <a:rect l="0" t="0" r="r" b="b"/>
            <a:pathLst>
              <a:path w="1888" h="336">
                <a:moveTo>
                  <a:pt x="1888" y="0"/>
                </a:moveTo>
                <a:lnTo>
                  <a:pt x="0" y="336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1574800" y="5105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E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330200" y="4473575"/>
            <a:ext cx="476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2628900" y="54562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4627563" y="4278313"/>
            <a:ext cx="476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3017838" y="1428750"/>
            <a:ext cx="4778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rot="406501">
            <a:off x="939800" y="1765300"/>
            <a:ext cx="3881438" cy="3798888"/>
            <a:chOff x="2684" y="845"/>
            <a:chExt cx="2424" cy="2891"/>
          </a:xfrm>
        </p:grpSpPr>
        <p:sp>
          <p:nvSpPr>
            <p:cNvPr id="160793" name="Freeform 25"/>
            <p:cNvSpPr>
              <a:spLocks/>
            </p:cNvSpPr>
            <p:nvPr/>
          </p:nvSpPr>
          <p:spPr bwMode="auto">
            <a:xfrm>
              <a:off x="3742" y="846"/>
              <a:ext cx="1354" cy="1962"/>
            </a:xfrm>
            <a:custGeom>
              <a:avLst/>
              <a:gdLst/>
              <a:ahLst/>
              <a:cxnLst>
                <a:cxn ang="0">
                  <a:pos x="1354" y="1962"/>
                </a:cxn>
                <a:cxn ang="0">
                  <a:pos x="0" y="0"/>
                </a:cxn>
              </a:cxnLst>
              <a:rect l="0" t="0" r="r" b="b"/>
              <a:pathLst>
                <a:path w="1354" h="1962">
                  <a:moveTo>
                    <a:pt x="1354" y="196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0794" name="Freeform 26"/>
            <p:cNvSpPr>
              <a:spLocks/>
            </p:cNvSpPr>
            <p:nvPr/>
          </p:nvSpPr>
          <p:spPr bwMode="auto">
            <a:xfrm>
              <a:off x="3742" y="845"/>
              <a:ext cx="202" cy="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" y="2891"/>
                </a:cxn>
              </a:cxnLst>
              <a:rect l="0" t="0" r="r" b="b"/>
              <a:pathLst>
                <a:path w="202" h="2891">
                  <a:moveTo>
                    <a:pt x="0" y="0"/>
                  </a:moveTo>
                  <a:lnTo>
                    <a:pt x="202" y="289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0795" name="Freeform 27"/>
            <p:cNvSpPr>
              <a:spLocks/>
            </p:cNvSpPr>
            <p:nvPr/>
          </p:nvSpPr>
          <p:spPr bwMode="auto">
            <a:xfrm>
              <a:off x="2696" y="845"/>
              <a:ext cx="1047" cy="2427"/>
            </a:xfrm>
            <a:custGeom>
              <a:avLst/>
              <a:gdLst/>
              <a:ahLst/>
              <a:cxnLst>
                <a:cxn ang="0">
                  <a:pos x="1047" y="0"/>
                </a:cxn>
                <a:cxn ang="0">
                  <a:pos x="0" y="2427"/>
                </a:cxn>
              </a:cxnLst>
              <a:rect l="0" t="0" r="r" b="b"/>
              <a:pathLst>
                <a:path w="1047" h="2427">
                  <a:moveTo>
                    <a:pt x="1047" y="0"/>
                  </a:moveTo>
                  <a:lnTo>
                    <a:pt x="0" y="2427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0796" name="Line 28"/>
            <p:cNvSpPr>
              <a:spLocks noChangeShapeType="1"/>
            </p:cNvSpPr>
            <p:nvPr/>
          </p:nvSpPr>
          <p:spPr bwMode="auto">
            <a:xfrm flipV="1">
              <a:off x="2684" y="2794"/>
              <a:ext cx="2424" cy="4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0797" name="Freeform 29"/>
            <p:cNvSpPr>
              <a:spLocks/>
            </p:cNvSpPr>
            <p:nvPr/>
          </p:nvSpPr>
          <p:spPr bwMode="auto">
            <a:xfrm>
              <a:off x="2704" y="2795"/>
              <a:ext cx="2399" cy="941"/>
            </a:xfrm>
            <a:custGeom>
              <a:avLst/>
              <a:gdLst/>
              <a:ahLst/>
              <a:cxnLst>
                <a:cxn ang="0">
                  <a:pos x="0" y="469"/>
                </a:cxn>
                <a:cxn ang="0">
                  <a:pos x="1248" y="941"/>
                </a:cxn>
                <a:cxn ang="0">
                  <a:pos x="2399" y="0"/>
                </a:cxn>
              </a:cxnLst>
              <a:rect l="0" t="0" r="r" b="b"/>
              <a:pathLst>
                <a:path w="2399" h="941">
                  <a:moveTo>
                    <a:pt x="0" y="469"/>
                  </a:moveTo>
                  <a:lnTo>
                    <a:pt x="1248" y="941"/>
                  </a:lnTo>
                  <a:lnTo>
                    <a:pt x="23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0800" name="Freeform 32"/>
          <p:cNvSpPr>
            <a:spLocks/>
          </p:cNvSpPr>
          <p:nvPr/>
        </p:nvSpPr>
        <p:spPr bwMode="auto">
          <a:xfrm>
            <a:off x="2667000" y="2590800"/>
            <a:ext cx="711200" cy="18034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1136"/>
              </a:cxn>
            </a:cxnLst>
            <a:rect l="0" t="0" r="r" b="b"/>
            <a:pathLst>
              <a:path w="448" h="1136">
                <a:moveTo>
                  <a:pt x="448" y="0"/>
                </a:moveTo>
                <a:lnTo>
                  <a:pt x="0" y="113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1" name="Freeform 33"/>
          <p:cNvSpPr>
            <a:spLocks/>
          </p:cNvSpPr>
          <p:nvPr/>
        </p:nvSpPr>
        <p:spPr bwMode="auto">
          <a:xfrm>
            <a:off x="304800" y="5080000"/>
            <a:ext cx="1371600" cy="25400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160"/>
              </a:cxn>
            </a:cxnLst>
            <a:rect l="0" t="0" r="r" b="b"/>
            <a:pathLst>
              <a:path w="864" h="160">
                <a:moveTo>
                  <a:pt x="864" y="0"/>
                </a:moveTo>
                <a:lnTo>
                  <a:pt x="0" y="16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2" name="Text Box 34"/>
          <p:cNvSpPr txBox="1">
            <a:spLocks noChangeArrowheads="1"/>
          </p:cNvSpPr>
          <p:nvPr/>
        </p:nvSpPr>
        <p:spPr bwMode="auto">
          <a:xfrm>
            <a:off x="2895600" y="3886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0803" name="Text Box 35"/>
          <p:cNvSpPr txBox="1">
            <a:spLocks noChangeArrowheads="1"/>
          </p:cNvSpPr>
          <p:nvPr/>
        </p:nvSpPr>
        <p:spPr bwMode="auto">
          <a:xfrm>
            <a:off x="3505200" y="2133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0807" name="Freeform 39"/>
          <p:cNvSpPr>
            <a:spLocks/>
          </p:cNvSpPr>
          <p:nvPr/>
        </p:nvSpPr>
        <p:spPr bwMode="auto">
          <a:xfrm>
            <a:off x="2743200" y="1790700"/>
            <a:ext cx="127000" cy="3771900"/>
          </a:xfrm>
          <a:custGeom>
            <a:avLst/>
            <a:gdLst/>
            <a:ahLst/>
            <a:cxnLst>
              <a:cxn ang="0">
                <a:pos x="80" y="0"/>
              </a:cxn>
              <a:cxn ang="0">
                <a:pos x="0" y="2376"/>
              </a:cxn>
            </a:cxnLst>
            <a:rect l="0" t="0" r="r" b="b"/>
            <a:pathLst>
              <a:path w="80" h="2376">
                <a:moveTo>
                  <a:pt x="80" y="0"/>
                </a:moveTo>
                <a:lnTo>
                  <a:pt x="0" y="2376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08" name="Freeform 40"/>
          <p:cNvSpPr>
            <a:spLocks/>
          </p:cNvSpPr>
          <p:nvPr/>
        </p:nvSpPr>
        <p:spPr bwMode="auto">
          <a:xfrm>
            <a:off x="812800" y="4699000"/>
            <a:ext cx="1905000" cy="86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544"/>
              </a:cxn>
            </a:cxnLst>
            <a:rect l="0" t="0" r="r" b="b"/>
            <a:pathLst>
              <a:path w="1200" h="544">
                <a:moveTo>
                  <a:pt x="0" y="0"/>
                </a:moveTo>
                <a:lnTo>
                  <a:pt x="1200" y="544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810" name="Oval 42"/>
          <p:cNvSpPr>
            <a:spLocks noChangeArrowheads="1"/>
          </p:cNvSpPr>
          <p:nvPr/>
        </p:nvSpPr>
        <p:spPr bwMode="auto">
          <a:xfrm>
            <a:off x="2728913" y="40782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0811" name="Oval 43"/>
          <p:cNvSpPr>
            <a:spLocks noChangeArrowheads="1"/>
          </p:cNvSpPr>
          <p:nvPr/>
        </p:nvSpPr>
        <p:spPr bwMode="auto">
          <a:xfrm>
            <a:off x="3338513" y="24780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0812" name="Oval 44"/>
          <p:cNvSpPr>
            <a:spLocks noChangeArrowheads="1"/>
          </p:cNvSpPr>
          <p:nvPr/>
        </p:nvSpPr>
        <p:spPr bwMode="auto">
          <a:xfrm>
            <a:off x="2119313" y="36210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3414" y="0"/>
            <a:ext cx="884876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материала.</a:t>
            </a:r>
            <a:endParaRPr lang="ru-RU" sz="40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0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0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0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0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1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09" grpId="0" animBg="1"/>
      <p:bldP spid="160809" grpId="1" animBg="1"/>
      <p:bldP spid="160809" grpId="2" animBg="1"/>
      <p:bldP spid="160806" grpId="0" animBg="1"/>
      <p:bldP spid="160806" grpId="1" animBg="1"/>
      <p:bldP spid="160806" grpId="2" animBg="1"/>
      <p:bldP spid="160806" grpId="3" animBg="1"/>
      <p:bldP spid="160805" grpId="0" animBg="1"/>
      <p:bldP spid="160805" grpId="1" animBg="1"/>
      <p:bldP spid="160805" grpId="2" animBg="1"/>
      <p:bldP spid="160805" grpId="3" animBg="1"/>
      <p:bldP spid="160804" grpId="0" animBg="1"/>
      <p:bldP spid="160804" grpId="1" animBg="1"/>
      <p:bldP spid="160804" grpId="2" animBg="1"/>
      <p:bldP spid="160804" grpId="3" animBg="1"/>
      <p:bldP spid="160804" grpId="4" animBg="1"/>
      <p:bldP spid="160804" grpId="5" animBg="1"/>
      <p:bldP spid="160807" grpId="0" animBg="1"/>
      <p:bldP spid="160807" grpId="1" animBg="1"/>
      <p:bldP spid="160808" grpId="0" animBg="1"/>
      <p:bldP spid="16080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Freeform 3" descr="Контурные ромбики"/>
          <p:cNvSpPr>
            <a:spLocks/>
          </p:cNvSpPr>
          <p:nvPr/>
        </p:nvSpPr>
        <p:spPr bwMode="auto">
          <a:xfrm>
            <a:off x="2743200" y="1752600"/>
            <a:ext cx="1962150" cy="3810000"/>
          </a:xfrm>
          <a:custGeom>
            <a:avLst/>
            <a:gdLst/>
            <a:ahLst/>
            <a:cxnLst>
              <a:cxn ang="0">
                <a:pos x="1236" y="1764"/>
              </a:cxn>
              <a:cxn ang="0">
                <a:pos x="80" y="0"/>
              </a:cxn>
              <a:cxn ang="0">
                <a:pos x="0" y="2400"/>
              </a:cxn>
              <a:cxn ang="0">
                <a:pos x="1236" y="1764"/>
              </a:cxn>
            </a:cxnLst>
            <a:rect l="0" t="0" r="r" b="b"/>
            <a:pathLst>
              <a:path w="1236" h="2400">
                <a:moveTo>
                  <a:pt x="1236" y="1764"/>
                </a:moveTo>
                <a:lnTo>
                  <a:pt x="80" y="0"/>
                </a:lnTo>
                <a:lnTo>
                  <a:pt x="0" y="2400"/>
                </a:lnTo>
                <a:lnTo>
                  <a:pt x="1236" y="1764"/>
                </a:lnTo>
                <a:close/>
              </a:path>
            </a:pathLst>
          </a:custGeom>
          <a:pattFill prst="openDmnd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68" name="Freeform 4" descr="Контурные ромбики"/>
          <p:cNvSpPr>
            <a:spLocks/>
          </p:cNvSpPr>
          <p:nvPr/>
        </p:nvSpPr>
        <p:spPr bwMode="auto">
          <a:xfrm>
            <a:off x="825500" y="1778000"/>
            <a:ext cx="2019300" cy="3784600"/>
          </a:xfrm>
          <a:custGeom>
            <a:avLst/>
            <a:gdLst/>
            <a:ahLst/>
            <a:cxnLst>
              <a:cxn ang="0">
                <a:pos x="1208" y="2384"/>
              </a:cxn>
              <a:cxn ang="0">
                <a:pos x="1272" y="0"/>
              </a:cxn>
              <a:cxn ang="0">
                <a:pos x="0" y="1856"/>
              </a:cxn>
              <a:cxn ang="0">
                <a:pos x="1208" y="2384"/>
              </a:cxn>
            </a:cxnLst>
            <a:rect l="0" t="0" r="r" b="b"/>
            <a:pathLst>
              <a:path w="1272" h="2384">
                <a:moveTo>
                  <a:pt x="1208" y="2384"/>
                </a:moveTo>
                <a:lnTo>
                  <a:pt x="1272" y="0"/>
                </a:lnTo>
                <a:lnTo>
                  <a:pt x="0" y="1856"/>
                </a:lnTo>
                <a:lnTo>
                  <a:pt x="1208" y="2384"/>
                </a:lnTo>
                <a:close/>
              </a:path>
            </a:pathLst>
          </a:custGeom>
          <a:pattFill prst="openDmnd">
            <a:fgClr>
              <a:srgbClr val="00CCFF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4724400" y="1143000"/>
            <a:ext cx="3886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точки, лежащие в плоскостях А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DBC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1706563" y="3352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4872" name="Freeform 8"/>
          <p:cNvSpPr>
            <a:spLocks/>
          </p:cNvSpPr>
          <p:nvPr/>
        </p:nvSpPr>
        <p:spPr bwMode="auto">
          <a:xfrm>
            <a:off x="1397000" y="1778000"/>
            <a:ext cx="1447800" cy="40640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560"/>
              </a:cxn>
            </a:cxnLst>
            <a:rect l="0" t="0" r="r" b="b"/>
            <a:pathLst>
              <a:path w="912" h="2560">
                <a:moveTo>
                  <a:pt x="912" y="0"/>
                </a:moveTo>
                <a:lnTo>
                  <a:pt x="0" y="256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75" name="Freeform 11"/>
          <p:cNvSpPr>
            <a:spLocks/>
          </p:cNvSpPr>
          <p:nvPr/>
        </p:nvSpPr>
        <p:spPr bwMode="auto">
          <a:xfrm>
            <a:off x="1676400" y="4546600"/>
            <a:ext cx="2997200" cy="533400"/>
          </a:xfrm>
          <a:custGeom>
            <a:avLst/>
            <a:gdLst/>
            <a:ahLst/>
            <a:cxnLst>
              <a:cxn ang="0">
                <a:pos x="1888" y="0"/>
              </a:cxn>
              <a:cxn ang="0">
                <a:pos x="0" y="336"/>
              </a:cxn>
            </a:cxnLst>
            <a:rect l="0" t="0" r="r" b="b"/>
            <a:pathLst>
              <a:path w="1888" h="336">
                <a:moveTo>
                  <a:pt x="1888" y="0"/>
                </a:moveTo>
                <a:lnTo>
                  <a:pt x="0" y="336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1574800" y="5105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E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4877" name="Text Box 13"/>
          <p:cNvSpPr txBox="1">
            <a:spLocks noChangeArrowheads="1"/>
          </p:cNvSpPr>
          <p:nvPr/>
        </p:nvSpPr>
        <p:spPr bwMode="auto">
          <a:xfrm>
            <a:off x="330200" y="4473575"/>
            <a:ext cx="476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4878" name="Text Box 14"/>
          <p:cNvSpPr txBox="1">
            <a:spLocks noChangeArrowheads="1"/>
          </p:cNvSpPr>
          <p:nvPr/>
        </p:nvSpPr>
        <p:spPr bwMode="auto">
          <a:xfrm>
            <a:off x="2628900" y="54562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4627563" y="4278313"/>
            <a:ext cx="476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4880" name="Text Box 16"/>
          <p:cNvSpPr txBox="1">
            <a:spLocks noChangeArrowheads="1"/>
          </p:cNvSpPr>
          <p:nvPr/>
        </p:nvSpPr>
        <p:spPr bwMode="auto">
          <a:xfrm>
            <a:off x="3017838" y="1428750"/>
            <a:ext cx="4778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 rot="406501">
            <a:off x="939800" y="1765300"/>
            <a:ext cx="3881438" cy="3798888"/>
            <a:chOff x="2684" y="845"/>
            <a:chExt cx="2424" cy="2891"/>
          </a:xfrm>
        </p:grpSpPr>
        <p:sp>
          <p:nvSpPr>
            <p:cNvPr id="164882" name="Freeform 18"/>
            <p:cNvSpPr>
              <a:spLocks/>
            </p:cNvSpPr>
            <p:nvPr/>
          </p:nvSpPr>
          <p:spPr bwMode="auto">
            <a:xfrm>
              <a:off x="3742" y="846"/>
              <a:ext cx="1354" cy="1962"/>
            </a:xfrm>
            <a:custGeom>
              <a:avLst/>
              <a:gdLst/>
              <a:ahLst/>
              <a:cxnLst>
                <a:cxn ang="0">
                  <a:pos x="1354" y="1962"/>
                </a:cxn>
                <a:cxn ang="0">
                  <a:pos x="0" y="0"/>
                </a:cxn>
              </a:cxnLst>
              <a:rect l="0" t="0" r="r" b="b"/>
              <a:pathLst>
                <a:path w="1354" h="1962">
                  <a:moveTo>
                    <a:pt x="1354" y="196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883" name="Freeform 19"/>
            <p:cNvSpPr>
              <a:spLocks/>
            </p:cNvSpPr>
            <p:nvPr/>
          </p:nvSpPr>
          <p:spPr bwMode="auto">
            <a:xfrm>
              <a:off x="3742" y="845"/>
              <a:ext cx="202" cy="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" y="2891"/>
                </a:cxn>
              </a:cxnLst>
              <a:rect l="0" t="0" r="r" b="b"/>
              <a:pathLst>
                <a:path w="202" h="2891">
                  <a:moveTo>
                    <a:pt x="0" y="0"/>
                  </a:moveTo>
                  <a:lnTo>
                    <a:pt x="202" y="289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884" name="Freeform 20"/>
            <p:cNvSpPr>
              <a:spLocks/>
            </p:cNvSpPr>
            <p:nvPr/>
          </p:nvSpPr>
          <p:spPr bwMode="auto">
            <a:xfrm>
              <a:off x="2696" y="845"/>
              <a:ext cx="1047" cy="2427"/>
            </a:xfrm>
            <a:custGeom>
              <a:avLst/>
              <a:gdLst/>
              <a:ahLst/>
              <a:cxnLst>
                <a:cxn ang="0">
                  <a:pos x="1047" y="0"/>
                </a:cxn>
                <a:cxn ang="0">
                  <a:pos x="0" y="2427"/>
                </a:cxn>
              </a:cxnLst>
              <a:rect l="0" t="0" r="r" b="b"/>
              <a:pathLst>
                <a:path w="1047" h="2427">
                  <a:moveTo>
                    <a:pt x="1047" y="0"/>
                  </a:moveTo>
                  <a:lnTo>
                    <a:pt x="0" y="2427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885" name="Line 21"/>
            <p:cNvSpPr>
              <a:spLocks noChangeShapeType="1"/>
            </p:cNvSpPr>
            <p:nvPr/>
          </p:nvSpPr>
          <p:spPr bwMode="auto">
            <a:xfrm flipV="1">
              <a:off x="2684" y="2794"/>
              <a:ext cx="2424" cy="4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886" name="Freeform 22"/>
            <p:cNvSpPr>
              <a:spLocks/>
            </p:cNvSpPr>
            <p:nvPr/>
          </p:nvSpPr>
          <p:spPr bwMode="auto">
            <a:xfrm>
              <a:off x="2704" y="2795"/>
              <a:ext cx="2399" cy="941"/>
            </a:xfrm>
            <a:custGeom>
              <a:avLst/>
              <a:gdLst/>
              <a:ahLst/>
              <a:cxnLst>
                <a:cxn ang="0">
                  <a:pos x="0" y="469"/>
                </a:cxn>
                <a:cxn ang="0">
                  <a:pos x="1248" y="941"/>
                </a:cxn>
                <a:cxn ang="0">
                  <a:pos x="2399" y="0"/>
                </a:cxn>
              </a:cxnLst>
              <a:rect l="0" t="0" r="r" b="b"/>
              <a:pathLst>
                <a:path w="2399" h="941">
                  <a:moveTo>
                    <a:pt x="0" y="469"/>
                  </a:moveTo>
                  <a:lnTo>
                    <a:pt x="1248" y="941"/>
                  </a:lnTo>
                  <a:lnTo>
                    <a:pt x="23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888" name="Freeform 24"/>
          <p:cNvSpPr>
            <a:spLocks/>
          </p:cNvSpPr>
          <p:nvPr/>
        </p:nvSpPr>
        <p:spPr bwMode="auto">
          <a:xfrm>
            <a:off x="2667000" y="2590800"/>
            <a:ext cx="711200" cy="18034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1136"/>
              </a:cxn>
            </a:cxnLst>
            <a:rect l="0" t="0" r="r" b="b"/>
            <a:pathLst>
              <a:path w="448" h="1136">
                <a:moveTo>
                  <a:pt x="448" y="0"/>
                </a:moveTo>
                <a:lnTo>
                  <a:pt x="0" y="113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91" name="Freeform 27"/>
          <p:cNvSpPr>
            <a:spLocks/>
          </p:cNvSpPr>
          <p:nvPr/>
        </p:nvSpPr>
        <p:spPr bwMode="auto">
          <a:xfrm>
            <a:off x="304800" y="5080000"/>
            <a:ext cx="1371600" cy="25400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160"/>
              </a:cxn>
            </a:cxnLst>
            <a:rect l="0" t="0" r="r" b="b"/>
            <a:pathLst>
              <a:path w="864" h="160">
                <a:moveTo>
                  <a:pt x="864" y="0"/>
                </a:moveTo>
                <a:lnTo>
                  <a:pt x="0" y="16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92" name="Text Box 28"/>
          <p:cNvSpPr txBox="1">
            <a:spLocks noChangeArrowheads="1"/>
          </p:cNvSpPr>
          <p:nvPr/>
        </p:nvSpPr>
        <p:spPr bwMode="auto">
          <a:xfrm>
            <a:off x="2895600" y="3886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4893" name="Text Box 29"/>
          <p:cNvSpPr txBox="1">
            <a:spLocks noChangeArrowheads="1"/>
          </p:cNvSpPr>
          <p:nvPr/>
        </p:nvSpPr>
        <p:spPr bwMode="auto">
          <a:xfrm>
            <a:off x="3505200" y="2133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4896" name="Oval 32"/>
          <p:cNvSpPr>
            <a:spLocks noChangeArrowheads="1"/>
          </p:cNvSpPr>
          <p:nvPr/>
        </p:nvSpPr>
        <p:spPr bwMode="auto">
          <a:xfrm>
            <a:off x="2728913" y="40782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897" name="Oval 33"/>
          <p:cNvSpPr>
            <a:spLocks noChangeArrowheads="1"/>
          </p:cNvSpPr>
          <p:nvPr/>
        </p:nvSpPr>
        <p:spPr bwMode="auto">
          <a:xfrm>
            <a:off x="3338513" y="24780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898" name="Oval 34"/>
          <p:cNvSpPr>
            <a:spLocks noChangeArrowheads="1"/>
          </p:cNvSpPr>
          <p:nvPr/>
        </p:nvSpPr>
        <p:spPr bwMode="auto">
          <a:xfrm>
            <a:off x="2119313" y="36210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3414" y="0"/>
            <a:ext cx="884876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изученного материала.</a:t>
            </a:r>
            <a:endParaRPr lang="ru-RU" sz="40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animBg="1"/>
      <p:bldP spid="1648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41" name="Freeform 29" descr="Контурные ромбики"/>
          <p:cNvSpPr>
            <a:spLocks/>
          </p:cNvSpPr>
          <p:nvPr/>
        </p:nvSpPr>
        <p:spPr bwMode="auto">
          <a:xfrm>
            <a:off x="838200" y="4546600"/>
            <a:ext cx="3886200" cy="1016000"/>
          </a:xfrm>
          <a:custGeom>
            <a:avLst/>
            <a:gdLst/>
            <a:ahLst/>
            <a:cxnLst>
              <a:cxn ang="0">
                <a:pos x="0" y="112"/>
              </a:cxn>
              <a:cxn ang="0">
                <a:pos x="2448" y="0"/>
              </a:cxn>
              <a:cxn ang="0">
                <a:pos x="1200" y="640"/>
              </a:cxn>
              <a:cxn ang="0">
                <a:pos x="0" y="112"/>
              </a:cxn>
            </a:cxnLst>
            <a:rect l="0" t="0" r="r" b="b"/>
            <a:pathLst>
              <a:path w="2448" h="640">
                <a:moveTo>
                  <a:pt x="0" y="112"/>
                </a:moveTo>
                <a:lnTo>
                  <a:pt x="2448" y="0"/>
                </a:lnTo>
                <a:lnTo>
                  <a:pt x="1200" y="640"/>
                </a:lnTo>
                <a:lnTo>
                  <a:pt x="0" y="112"/>
                </a:lnTo>
                <a:close/>
              </a:path>
            </a:pathLst>
          </a:custGeom>
          <a:pattFill prst="openDmnd">
            <a:fgClr>
              <a:srgbClr val="FF0066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45" name="Freeform 33" descr="Контурные ромбики"/>
          <p:cNvSpPr>
            <a:spLocks/>
          </p:cNvSpPr>
          <p:nvPr/>
        </p:nvSpPr>
        <p:spPr bwMode="auto">
          <a:xfrm>
            <a:off x="1676400" y="1752600"/>
            <a:ext cx="3048000" cy="3352800"/>
          </a:xfrm>
          <a:custGeom>
            <a:avLst/>
            <a:gdLst/>
            <a:ahLst/>
            <a:cxnLst>
              <a:cxn ang="0">
                <a:pos x="1920" y="1760"/>
              </a:cxn>
              <a:cxn ang="0">
                <a:pos x="736" y="0"/>
              </a:cxn>
              <a:cxn ang="0">
                <a:pos x="0" y="2112"/>
              </a:cxn>
              <a:cxn ang="0">
                <a:pos x="1920" y="1760"/>
              </a:cxn>
            </a:cxnLst>
            <a:rect l="0" t="0" r="r" b="b"/>
            <a:pathLst>
              <a:path w="1920" h="2112">
                <a:moveTo>
                  <a:pt x="1920" y="1760"/>
                </a:moveTo>
                <a:lnTo>
                  <a:pt x="736" y="0"/>
                </a:lnTo>
                <a:lnTo>
                  <a:pt x="0" y="2112"/>
                </a:lnTo>
                <a:lnTo>
                  <a:pt x="1920" y="1760"/>
                </a:lnTo>
                <a:close/>
              </a:path>
            </a:pathLst>
          </a:custGeom>
          <a:pattFill prst="openDmnd">
            <a:fgClr>
              <a:srgbClr val="00CCFF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44" name="Freeform 32" descr="Контурные ромбики"/>
          <p:cNvSpPr>
            <a:spLocks/>
          </p:cNvSpPr>
          <p:nvPr/>
        </p:nvSpPr>
        <p:spPr bwMode="auto">
          <a:xfrm>
            <a:off x="838200" y="1752600"/>
            <a:ext cx="3879850" cy="2971800"/>
          </a:xfrm>
          <a:custGeom>
            <a:avLst/>
            <a:gdLst/>
            <a:ahLst/>
            <a:cxnLst>
              <a:cxn ang="0">
                <a:pos x="2444" y="1764"/>
              </a:cxn>
              <a:cxn ang="0">
                <a:pos x="1288" y="0"/>
              </a:cxn>
              <a:cxn ang="0">
                <a:pos x="0" y="1872"/>
              </a:cxn>
              <a:cxn ang="0">
                <a:pos x="2444" y="1764"/>
              </a:cxn>
            </a:cxnLst>
            <a:rect l="0" t="0" r="r" b="b"/>
            <a:pathLst>
              <a:path w="2444" h="1872">
                <a:moveTo>
                  <a:pt x="2444" y="1764"/>
                </a:moveTo>
                <a:lnTo>
                  <a:pt x="1288" y="0"/>
                </a:lnTo>
                <a:lnTo>
                  <a:pt x="0" y="1872"/>
                </a:lnTo>
                <a:lnTo>
                  <a:pt x="2444" y="1764"/>
                </a:lnTo>
                <a:close/>
              </a:path>
            </a:pathLst>
          </a:custGeom>
          <a:pattFill prst="openDmnd">
            <a:fgClr>
              <a:srgbClr val="0000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42" name="Freeform 30"/>
          <p:cNvSpPr>
            <a:spLocks/>
          </p:cNvSpPr>
          <p:nvPr/>
        </p:nvSpPr>
        <p:spPr bwMode="auto">
          <a:xfrm>
            <a:off x="2743200" y="1752600"/>
            <a:ext cx="1962150" cy="3810000"/>
          </a:xfrm>
          <a:custGeom>
            <a:avLst/>
            <a:gdLst/>
            <a:ahLst/>
            <a:cxnLst>
              <a:cxn ang="0">
                <a:pos x="1236" y="1764"/>
              </a:cxn>
              <a:cxn ang="0">
                <a:pos x="80" y="0"/>
              </a:cxn>
              <a:cxn ang="0">
                <a:pos x="0" y="2400"/>
              </a:cxn>
              <a:cxn ang="0">
                <a:pos x="1236" y="1764"/>
              </a:cxn>
            </a:cxnLst>
            <a:rect l="0" t="0" r="r" b="b"/>
            <a:pathLst>
              <a:path w="1236" h="2400">
                <a:moveTo>
                  <a:pt x="1236" y="1764"/>
                </a:moveTo>
                <a:lnTo>
                  <a:pt x="80" y="0"/>
                </a:lnTo>
                <a:lnTo>
                  <a:pt x="0" y="2400"/>
                </a:lnTo>
                <a:lnTo>
                  <a:pt x="1236" y="1764"/>
                </a:lnTo>
                <a:close/>
              </a:path>
            </a:pathLst>
          </a:custGeom>
          <a:solidFill>
            <a:srgbClr val="00CCFF">
              <a:alpha val="2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15" name="Freeform 3"/>
          <p:cNvSpPr>
            <a:spLocks/>
          </p:cNvSpPr>
          <p:nvPr/>
        </p:nvSpPr>
        <p:spPr bwMode="auto">
          <a:xfrm>
            <a:off x="838200" y="1752600"/>
            <a:ext cx="2006600" cy="3822700"/>
          </a:xfrm>
          <a:custGeom>
            <a:avLst/>
            <a:gdLst/>
            <a:ahLst/>
            <a:cxnLst>
              <a:cxn ang="0">
                <a:pos x="1192" y="2408"/>
              </a:cxn>
              <a:cxn ang="0">
                <a:pos x="1264" y="0"/>
              </a:cxn>
              <a:cxn ang="0">
                <a:pos x="0" y="1856"/>
              </a:cxn>
              <a:cxn ang="0">
                <a:pos x="1192" y="2408"/>
              </a:cxn>
            </a:cxnLst>
            <a:rect l="0" t="0" r="r" b="b"/>
            <a:pathLst>
              <a:path w="1264" h="2408">
                <a:moveTo>
                  <a:pt x="1192" y="2408"/>
                </a:moveTo>
                <a:lnTo>
                  <a:pt x="1264" y="0"/>
                </a:lnTo>
                <a:lnTo>
                  <a:pt x="0" y="1856"/>
                </a:lnTo>
                <a:lnTo>
                  <a:pt x="1192" y="2408"/>
                </a:lnTo>
                <a:close/>
              </a:path>
            </a:pathLst>
          </a:custGeom>
          <a:solidFill>
            <a:srgbClr val="00CCFF">
              <a:alpha val="32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5078410" y="1329770"/>
            <a:ext cx="3886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прямые по которым пересекаются плоскости</a:t>
            </a:r>
          </a:p>
          <a:p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АВС и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DCB</a:t>
            </a:r>
          </a:p>
          <a:p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ABD </a:t>
            </a: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CDA</a:t>
            </a:r>
          </a:p>
          <a:p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PDC</a:t>
            </a: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ABC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1706563" y="3352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6919" name="Freeform 7"/>
          <p:cNvSpPr>
            <a:spLocks/>
          </p:cNvSpPr>
          <p:nvPr/>
        </p:nvSpPr>
        <p:spPr bwMode="auto">
          <a:xfrm>
            <a:off x="1397000" y="1778000"/>
            <a:ext cx="1447800" cy="40640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560"/>
              </a:cxn>
            </a:cxnLst>
            <a:rect l="0" t="0" r="r" b="b"/>
            <a:pathLst>
              <a:path w="912" h="2560">
                <a:moveTo>
                  <a:pt x="912" y="0"/>
                </a:moveTo>
                <a:lnTo>
                  <a:pt x="0" y="256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22" name="Freeform 10"/>
          <p:cNvSpPr>
            <a:spLocks/>
          </p:cNvSpPr>
          <p:nvPr/>
        </p:nvSpPr>
        <p:spPr bwMode="auto">
          <a:xfrm>
            <a:off x="1676400" y="4546600"/>
            <a:ext cx="2997200" cy="533400"/>
          </a:xfrm>
          <a:custGeom>
            <a:avLst/>
            <a:gdLst/>
            <a:ahLst/>
            <a:cxnLst>
              <a:cxn ang="0">
                <a:pos x="1888" y="0"/>
              </a:cxn>
              <a:cxn ang="0">
                <a:pos x="0" y="336"/>
              </a:cxn>
            </a:cxnLst>
            <a:rect l="0" t="0" r="r" b="b"/>
            <a:pathLst>
              <a:path w="1888" h="336">
                <a:moveTo>
                  <a:pt x="1888" y="0"/>
                </a:moveTo>
                <a:lnTo>
                  <a:pt x="0" y="336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1574800" y="5105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E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330200" y="4473575"/>
            <a:ext cx="476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6925" name="Text Box 13"/>
          <p:cNvSpPr txBox="1">
            <a:spLocks noChangeArrowheads="1"/>
          </p:cNvSpPr>
          <p:nvPr/>
        </p:nvSpPr>
        <p:spPr bwMode="auto">
          <a:xfrm>
            <a:off x="2628900" y="54562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6926" name="Text Box 14"/>
          <p:cNvSpPr txBox="1">
            <a:spLocks noChangeArrowheads="1"/>
          </p:cNvSpPr>
          <p:nvPr/>
        </p:nvSpPr>
        <p:spPr bwMode="auto">
          <a:xfrm>
            <a:off x="4627563" y="4278313"/>
            <a:ext cx="476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6927" name="Text Box 15"/>
          <p:cNvSpPr txBox="1">
            <a:spLocks noChangeArrowheads="1"/>
          </p:cNvSpPr>
          <p:nvPr/>
        </p:nvSpPr>
        <p:spPr bwMode="auto">
          <a:xfrm>
            <a:off x="3017838" y="1428750"/>
            <a:ext cx="4778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6935" name="Freeform 23"/>
          <p:cNvSpPr>
            <a:spLocks/>
          </p:cNvSpPr>
          <p:nvPr/>
        </p:nvSpPr>
        <p:spPr bwMode="auto">
          <a:xfrm>
            <a:off x="2667000" y="2590800"/>
            <a:ext cx="711200" cy="18034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1136"/>
              </a:cxn>
            </a:cxnLst>
            <a:rect l="0" t="0" r="r" b="b"/>
            <a:pathLst>
              <a:path w="448" h="1136">
                <a:moveTo>
                  <a:pt x="448" y="0"/>
                </a:moveTo>
                <a:lnTo>
                  <a:pt x="0" y="1136"/>
                </a:lnTo>
              </a:path>
            </a:pathLst>
          </a:custGeom>
          <a:noFill/>
          <a:ln w="28575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38" name="Freeform 26"/>
          <p:cNvSpPr>
            <a:spLocks/>
          </p:cNvSpPr>
          <p:nvPr/>
        </p:nvSpPr>
        <p:spPr bwMode="auto">
          <a:xfrm>
            <a:off x="304800" y="5080000"/>
            <a:ext cx="1371600" cy="25400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160"/>
              </a:cxn>
            </a:cxnLst>
            <a:rect l="0" t="0" r="r" b="b"/>
            <a:pathLst>
              <a:path w="864" h="160">
                <a:moveTo>
                  <a:pt x="864" y="0"/>
                </a:moveTo>
                <a:lnTo>
                  <a:pt x="0" y="16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39" name="Text Box 27"/>
          <p:cNvSpPr txBox="1">
            <a:spLocks noChangeArrowheads="1"/>
          </p:cNvSpPr>
          <p:nvPr/>
        </p:nvSpPr>
        <p:spPr bwMode="auto">
          <a:xfrm>
            <a:off x="2895600" y="3886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6940" name="Text Box 28"/>
          <p:cNvSpPr txBox="1">
            <a:spLocks noChangeArrowheads="1"/>
          </p:cNvSpPr>
          <p:nvPr/>
        </p:nvSpPr>
        <p:spPr bwMode="auto">
          <a:xfrm>
            <a:off x="3505200" y="2133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406501">
            <a:off x="939800" y="1765300"/>
            <a:ext cx="3881438" cy="3798888"/>
            <a:chOff x="2684" y="845"/>
            <a:chExt cx="2424" cy="2891"/>
          </a:xfrm>
        </p:grpSpPr>
        <p:sp>
          <p:nvSpPr>
            <p:cNvPr id="166929" name="Freeform 17"/>
            <p:cNvSpPr>
              <a:spLocks/>
            </p:cNvSpPr>
            <p:nvPr/>
          </p:nvSpPr>
          <p:spPr bwMode="auto">
            <a:xfrm>
              <a:off x="3742" y="846"/>
              <a:ext cx="1354" cy="1962"/>
            </a:xfrm>
            <a:custGeom>
              <a:avLst/>
              <a:gdLst/>
              <a:ahLst/>
              <a:cxnLst>
                <a:cxn ang="0">
                  <a:pos x="1354" y="1962"/>
                </a:cxn>
                <a:cxn ang="0">
                  <a:pos x="0" y="0"/>
                </a:cxn>
              </a:cxnLst>
              <a:rect l="0" t="0" r="r" b="b"/>
              <a:pathLst>
                <a:path w="1354" h="1962">
                  <a:moveTo>
                    <a:pt x="1354" y="196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30" name="Freeform 18"/>
            <p:cNvSpPr>
              <a:spLocks/>
            </p:cNvSpPr>
            <p:nvPr/>
          </p:nvSpPr>
          <p:spPr bwMode="auto">
            <a:xfrm>
              <a:off x="3742" y="845"/>
              <a:ext cx="202" cy="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" y="2891"/>
                </a:cxn>
              </a:cxnLst>
              <a:rect l="0" t="0" r="r" b="b"/>
              <a:pathLst>
                <a:path w="202" h="2891">
                  <a:moveTo>
                    <a:pt x="0" y="0"/>
                  </a:moveTo>
                  <a:lnTo>
                    <a:pt x="202" y="289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31" name="Freeform 19"/>
            <p:cNvSpPr>
              <a:spLocks/>
            </p:cNvSpPr>
            <p:nvPr/>
          </p:nvSpPr>
          <p:spPr bwMode="auto">
            <a:xfrm>
              <a:off x="2696" y="845"/>
              <a:ext cx="1047" cy="2427"/>
            </a:xfrm>
            <a:custGeom>
              <a:avLst/>
              <a:gdLst/>
              <a:ahLst/>
              <a:cxnLst>
                <a:cxn ang="0">
                  <a:pos x="1047" y="0"/>
                </a:cxn>
                <a:cxn ang="0">
                  <a:pos x="0" y="2427"/>
                </a:cxn>
              </a:cxnLst>
              <a:rect l="0" t="0" r="r" b="b"/>
              <a:pathLst>
                <a:path w="1047" h="2427">
                  <a:moveTo>
                    <a:pt x="1047" y="0"/>
                  </a:moveTo>
                  <a:lnTo>
                    <a:pt x="0" y="2427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32" name="Line 20"/>
            <p:cNvSpPr>
              <a:spLocks noChangeShapeType="1"/>
            </p:cNvSpPr>
            <p:nvPr/>
          </p:nvSpPr>
          <p:spPr bwMode="auto">
            <a:xfrm flipV="1">
              <a:off x="2684" y="2794"/>
              <a:ext cx="2424" cy="4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933" name="Freeform 21"/>
            <p:cNvSpPr>
              <a:spLocks/>
            </p:cNvSpPr>
            <p:nvPr/>
          </p:nvSpPr>
          <p:spPr bwMode="auto">
            <a:xfrm>
              <a:off x="2704" y="2795"/>
              <a:ext cx="2399" cy="941"/>
            </a:xfrm>
            <a:custGeom>
              <a:avLst/>
              <a:gdLst/>
              <a:ahLst/>
              <a:cxnLst>
                <a:cxn ang="0">
                  <a:pos x="0" y="469"/>
                </a:cxn>
                <a:cxn ang="0">
                  <a:pos x="1248" y="941"/>
                </a:cxn>
                <a:cxn ang="0">
                  <a:pos x="2399" y="0"/>
                </a:cxn>
              </a:cxnLst>
              <a:rect l="0" t="0" r="r" b="b"/>
              <a:pathLst>
                <a:path w="2399" h="941">
                  <a:moveTo>
                    <a:pt x="0" y="469"/>
                  </a:moveTo>
                  <a:lnTo>
                    <a:pt x="1248" y="941"/>
                  </a:lnTo>
                  <a:lnTo>
                    <a:pt x="23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6936" name="Oval 24"/>
          <p:cNvSpPr>
            <a:spLocks noChangeArrowheads="1"/>
          </p:cNvSpPr>
          <p:nvPr/>
        </p:nvSpPr>
        <p:spPr bwMode="auto">
          <a:xfrm>
            <a:off x="2728913" y="40782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949" name="Oval 37"/>
          <p:cNvSpPr>
            <a:spLocks noChangeArrowheads="1"/>
          </p:cNvSpPr>
          <p:nvPr/>
        </p:nvSpPr>
        <p:spPr bwMode="auto">
          <a:xfrm>
            <a:off x="3338513" y="24780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952" name="Oval 40"/>
          <p:cNvSpPr>
            <a:spLocks noChangeArrowheads="1"/>
          </p:cNvSpPr>
          <p:nvPr/>
        </p:nvSpPr>
        <p:spPr bwMode="auto">
          <a:xfrm>
            <a:off x="2119313" y="36210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53414" y="0"/>
            <a:ext cx="863717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6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6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6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6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6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6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6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41" grpId="0" animBg="1"/>
      <p:bldP spid="166941" grpId="1" animBg="1"/>
      <p:bldP spid="166941" grpId="2" animBg="1"/>
      <p:bldP spid="166945" grpId="0" animBg="1"/>
      <p:bldP spid="166944" grpId="0" animBg="1"/>
      <p:bldP spid="166944" grpId="1" animBg="1"/>
      <p:bldP spid="166942" grpId="0" animBg="1"/>
      <p:bldP spid="166942" grpId="1" animBg="1"/>
      <p:bldP spid="166915" grpId="0" animBg="1"/>
      <p:bldP spid="16691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Freeform 2" descr="Контурные ромбики"/>
          <p:cNvSpPr>
            <a:spLocks/>
          </p:cNvSpPr>
          <p:nvPr/>
        </p:nvSpPr>
        <p:spPr bwMode="auto">
          <a:xfrm>
            <a:off x="809625" y="4546600"/>
            <a:ext cx="3914775" cy="1016000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2466" y="0"/>
              </a:cxn>
              <a:cxn ang="0">
                <a:pos x="1218" y="640"/>
              </a:cxn>
              <a:cxn ang="0">
                <a:pos x="0" y="102"/>
              </a:cxn>
            </a:cxnLst>
            <a:rect l="0" t="0" r="r" b="b"/>
            <a:pathLst>
              <a:path w="2466" h="640">
                <a:moveTo>
                  <a:pt x="0" y="102"/>
                </a:moveTo>
                <a:lnTo>
                  <a:pt x="2466" y="0"/>
                </a:lnTo>
                <a:lnTo>
                  <a:pt x="1218" y="640"/>
                </a:lnTo>
                <a:lnTo>
                  <a:pt x="0" y="102"/>
                </a:lnTo>
                <a:close/>
              </a:path>
            </a:pathLst>
          </a:custGeom>
          <a:pattFill prst="openDmnd">
            <a:fgClr>
              <a:srgbClr val="FF0066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0" name="Freeform 4" descr="Контурные ромбики"/>
          <p:cNvSpPr>
            <a:spLocks/>
          </p:cNvSpPr>
          <p:nvPr/>
        </p:nvSpPr>
        <p:spPr bwMode="auto">
          <a:xfrm>
            <a:off x="825500" y="1778000"/>
            <a:ext cx="2019300" cy="3784600"/>
          </a:xfrm>
          <a:custGeom>
            <a:avLst/>
            <a:gdLst/>
            <a:ahLst/>
            <a:cxnLst>
              <a:cxn ang="0">
                <a:pos x="1208" y="2384"/>
              </a:cxn>
              <a:cxn ang="0">
                <a:pos x="1272" y="0"/>
              </a:cxn>
              <a:cxn ang="0">
                <a:pos x="0" y="1844"/>
              </a:cxn>
              <a:cxn ang="0">
                <a:pos x="1208" y="2384"/>
              </a:cxn>
            </a:cxnLst>
            <a:rect l="0" t="0" r="r" b="b"/>
            <a:pathLst>
              <a:path w="1272" h="2384">
                <a:moveTo>
                  <a:pt x="1208" y="2384"/>
                </a:moveTo>
                <a:lnTo>
                  <a:pt x="1272" y="0"/>
                </a:lnTo>
                <a:lnTo>
                  <a:pt x="0" y="1844"/>
                </a:lnTo>
                <a:lnTo>
                  <a:pt x="1208" y="2384"/>
                </a:lnTo>
                <a:close/>
              </a:path>
            </a:pathLst>
          </a:custGeom>
          <a:pattFill prst="openDmnd">
            <a:fgClr>
              <a:srgbClr val="00CC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4788030" y="1143000"/>
            <a:ext cx="435597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</a:t>
            </a:r>
          </a:p>
          <a:p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точки пересечения прямой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 плоскостью АВС,</a:t>
            </a:r>
          </a:p>
          <a:p>
            <a:pPr algn="ctr"/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прямой СЕ с плоскостью А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1706563" y="3352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2824" name="Freeform 8"/>
          <p:cNvSpPr>
            <a:spLocks/>
          </p:cNvSpPr>
          <p:nvPr/>
        </p:nvSpPr>
        <p:spPr bwMode="auto">
          <a:xfrm>
            <a:off x="1397000" y="1778000"/>
            <a:ext cx="1447800" cy="40640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2560"/>
              </a:cxn>
            </a:cxnLst>
            <a:rect l="0" t="0" r="r" b="b"/>
            <a:pathLst>
              <a:path w="912" h="2560">
                <a:moveTo>
                  <a:pt x="912" y="0"/>
                </a:moveTo>
                <a:lnTo>
                  <a:pt x="0" y="256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7" name="Freeform 11"/>
          <p:cNvSpPr>
            <a:spLocks/>
          </p:cNvSpPr>
          <p:nvPr/>
        </p:nvSpPr>
        <p:spPr bwMode="auto">
          <a:xfrm>
            <a:off x="1676400" y="4546600"/>
            <a:ext cx="2997200" cy="533400"/>
          </a:xfrm>
          <a:custGeom>
            <a:avLst/>
            <a:gdLst/>
            <a:ahLst/>
            <a:cxnLst>
              <a:cxn ang="0">
                <a:pos x="1888" y="0"/>
              </a:cxn>
              <a:cxn ang="0">
                <a:pos x="0" y="336"/>
              </a:cxn>
            </a:cxnLst>
            <a:rect l="0" t="0" r="r" b="b"/>
            <a:pathLst>
              <a:path w="1888" h="336">
                <a:moveTo>
                  <a:pt x="1888" y="0"/>
                </a:moveTo>
                <a:lnTo>
                  <a:pt x="0" y="336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1574800" y="5105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E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330200" y="4473575"/>
            <a:ext cx="476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2628900" y="54562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4627563" y="4278313"/>
            <a:ext cx="476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3017838" y="1428750"/>
            <a:ext cx="4778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 rot="406501">
            <a:off x="939800" y="1765300"/>
            <a:ext cx="3881438" cy="3798888"/>
            <a:chOff x="2684" y="845"/>
            <a:chExt cx="2424" cy="2891"/>
          </a:xfrm>
        </p:grpSpPr>
        <p:sp>
          <p:nvSpPr>
            <p:cNvPr id="162834" name="Freeform 18"/>
            <p:cNvSpPr>
              <a:spLocks/>
            </p:cNvSpPr>
            <p:nvPr/>
          </p:nvSpPr>
          <p:spPr bwMode="auto">
            <a:xfrm>
              <a:off x="3742" y="846"/>
              <a:ext cx="1354" cy="1962"/>
            </a:xfrm>
            <a:custGeom>
              <a:avLst/>
              <a:gdLst/>
              <a:ahLst/>
              <a:cxnLst>
                <a:cxn ang="0">
                  <a:pos x="1354" y="1962"/>
                </a:cxn>
                <a:cxn ang="0">
                  <a:pos x="0" y="0"/>
                </a:cxn>
              </a:cxnLst>
              <a:rect l="0" t="0" r="r" b="b"/>
              <a:pathLst>
                <a:path w="1354" h="1962">
                  <a:moveTo>
                    <a:pt x="1354" y="196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2835" name="Freeform 19"/>
            <p:cNvSpPr>
              <a:spLocks/>
            </p:cNvSpPr>
            <p:nvPr/>
          </p:nvSpPr>
          <p:spPr bwMode="auto">
            <a:xfrm>
              <a:off x="3742" y="845"/>
              <a:ext cx="202" cy="28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" y="2891"/>
                </a:cxn>
              </a:cxnLst>
              <a:rect l="0" t="0" r="r" b="b"/>
              <a:pathLst>
                <a:path w="202" h="2891">
                  <a:moveTo>
                    <a:pt x="0" y="0"/>
                  </a:moveTo>
                  <a:lnTo>
                    <a:pt x="202" y="2891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2836" name="Freeform 20"/>
            <p:cNvSpPr>
              <a:spLocks/>
            </p:cNvSpPr>
            <p:nvPr/>
          </p:nvSpPr>
          <p:spPr bwMode="auto">
            <a:xfrm>
              <a:off x="2696" y="845"/>
              <a:ext cx="1047" cy="2427"/>
            </a:xfrm>
            <a:custGeom>
              <a:avLst/>
              <a:gdLst/>
              <a:ahLst/>
              <a:cxnLst>
                <a:cxn ang="0">
                  <a:pos x="1047" y="0"/>
                </a:cxn>
                <a:cxn ang="0">
                  <a:pos x="0" y="2427"/>
                </a:cxn>
              </a:cxnLst>
              <a:rect l="0" t="0" r="r" b="b"/>
              <a:pathLst>
                <a:path w="1047" h="2427">
                  <a:moveTo>
                    <a:pt x="1047" y="0"/>
                  </a:moveTo>
                  <a:lnTo>
                    <a:pt x="0" y="2427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2837" name="Line 21"/>
            <p:cNvSpPr>
              <a:spLocks noChangeShapeType="1"/>
            </p:cNvSpPr>
            <p:nvPr/>
          </p:nvSpPr>
          <p:spPr bwMode="auto">
            <a:xfrm flipV="1">
              <a:off x="2684" y="2794"/>
              <a:ext cx="2424" cy="4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2838" name="Freeform 22"/>
            <p:cNvSpPr>
              <a:spLocks/>
            </p:cNvSpPr>
            <p:nvPr/>
          </p:nvSpPr>
          <p:spPr bwMode="auto">
            <a:xfrm>
              <a:off x="2704" y="2795"/>
              <a:ext cx="2399" cy="941"/>
            </a:xfrm>
            <a:custGeom>
              <a:avLst/>
              <a:gdLst/>
              <a:ahLst/>
              <a:cxnLst>
                <a:cxn ang="0">
                  <a:pos x="0" y="469"/>
                </a:cxn>
                <a:cxn ang="0">
                  <a:pos x="1248" y="941"/>
                </a:cxn>
                <a:cxn ang="0">
                  <a:pos x="2399" y="0"/>
                </a:cxn>
              </a:cxnLst>
              <a:rect l="0" t="0" r="r" b="b"/>
              <a:pathLst>
                <a:path w="2399" h="941">
                  <a:moveTo>
                    <a:pt x="0" y="469"/>
                  </a:moveTo>
                  <a:lnTo>
                    <a:pt x="1248" y="941"/>
                  </a:lnTo>
                  <a:lnTo>
                    <a:pt x="239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2840" name="Freeform 24"/>
          <p:cNvSpPr>
            <a:spLocks/>
          </p:cNvSpPr>
          <p:nvPr/>
        </p:nvSpPr>
        <p:spPr bwMode="auto">
          <a:xfrm>
            <a:off x="2667000" y="2590800"/>
            <a:ext cx="711200" cy="18034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1136"/>
              </a:cxn>
            </a:cxnLst>
            <a:rect l="0" t="0" r="r" b="b"/>
            <a:pathLst>
              <a:path w="448" h="1136">
                <a:moveTo>
                  <a:pt x="448" y="0"/>
                </a:moveTo>
                <a:lnTo>
                  <a:pt x="0" y="113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43" name="Freeform 27"/>
          <p:cNvSpPr>
            <a:spLocks/>
          </p:cNvSpPr>
          <p:nvPr/>
        </p:nvSpPr>
        <p:spPr bwMode="auto">
          <a:xfrm>
            <a:off x="304800" y="5080000"/>
            <a:ext cx="1371600" cy="25400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160"/>
              </a:cxn>
            </a:cxnLst>
            <a:rect l="0" t="0" r="r" b="b"/>
            <a:pathLst>
              <a:path w="864" h="160">
                <a:moveTo>
                  <a:pt x="864" y="0"/>
                </a:moveTo>
                <a:lnTo>
                  <a:pt x="0" y="16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44" name="Text Box 28"/>
          <p:cNvSpPr txBox="1">
            <a:spLocks noChangeArrowheads="1"/>
          </p:cNvSpPr>
          <p:nvPr/>
        </p:nvSpPr>
        <p:spPr bwMode="auto">
          <a:xfrm>
            <a:off x="2895600" y="3886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2845" name="Text Box 29"/>
          <p:cNvSpPr txBox="1">
            <a:spLocks noChangeArrowheads="1"/>
          </p:cNvSpPr>
          <p:nvPr/>
        </p:nvSpPr>
        <p:spPr bwMode="auto">
          <a:xfrm>
            <a:off x="3505200" y="2133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endParaRPr lang="ru-RU" sz="3200" b="1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2846" name="Freeform 30"/>
          <p:cNvSpPr>
            <a:spLocks/>
          </p:cNvSpPr>
          <p:nvPr/>
        </p:nvSpPr>
        <p:spPr bwMode="auto">
          <a:xfrm>
            <a:off x="2870200" y="1790700"/>
            <a:ext cx="762000" cy="115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728"/>
              </a:cxn>
            </a:cxnLst>
            <a:rect l="0" t="0" r="r" b="b"/>
            <a:pathLst>
              <a:path w="480" h="728">
                <a:moveTo>
                  <a:pt x="0" y="0"/>
                </a:moveTo>
                <a:lnTo>
                  <a:pt x="480" y="728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48" name="Freeform 32"/>
          <p:cNvSpPr>
            <a:spLocks/>
          </p:cNvSpPr>
          <p:nvPr/>
        </p:nvSpPr>
        <p:spPr bwMode="auto">
          <a:xfrm>
            <a:off x="3556000" y="2844800"/>
            <a:ext cx="1498600" cy="223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44" y="1408"/>
              </a:cxn>
            </a:cxnLst>
            <a:rect l="0" t="0" r="r" b="b"/>
            <a:pathLst>
              <a:path w="944" h="1408">
                <a:moveTo>
                  <a:pt x="0" y="0"/>
                </a:moveTo>
                <a:lnTo>
                  <a:pt x="944" y="1408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49" name="Oval 33"/>
          <p:cNvSpPr>
            <a:spLocks noChangeArrowheads="1"/>
          </p:cNvSpPr>
          <p:nvPr/>
        </p:nvSpPr>
        <p:spPr bwMode="auto">
          <a:xfrm>
            <a:off x="2728913" y="40782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50" name="Oval 34"/>
          <p:cNvSpPr>
            <a:spLocks noChangeArrowheads="1"/>
          </p:cNvSpPr>
          <p:nvPr/>
        </p:nvSpPr>
        <p:spPr bwMode="auto">
          <a:xfrm>
            <a:off x="3338513" y="24780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51" name="Oval 35"/>
          <p:cNvSpPr>
            <a:spLocks noChangeArrowheads="1"/>
          </p:cNvSpPr>
          <p:nvPr/>
        </p:nvSpPr>
        <p:spPr bwMode="auto">
          <a:xfrm>
            <a:off x="2119313" y="3621088"/>
            <a:ext cx="109537" cy="10001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3414" y="0"/>
            <a:ext cx="884876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4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материала.</a:t>
            </a:r>
            <a:endParaRPr lang="ru-RU" sz="40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6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2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2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628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628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nimBg="1"/>
      <p:bldP spid="162818" grpId="1" animBg="1"/>
      <p:bldP spid="162820" grpId="0" animBg="1"/>
      <p:bldP spid="162846" grpId="0" animBg="1"/>
      <p:bldP spid="162848" grpId="0" animBg="1"/>
      <p:bldP spid="16284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92150"/>
            <a:ext cx="4506913" cy="59055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Пользуясь данным рисунком, назовите:</a:t>
            </a:r>
          </a:p>
          <a:p>
            <a:pPr>
              <a:buFontTx/>
              <a:buNone/>
            </a:pPr>
            <a:endParaRPr lang="ru-RU" sz="2800" b="1" dirty="0">
              <a:solidFill>
                <a:srgbClr val="0A622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а) четыре точки, лежащие в плоскости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SAB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в плоскости АВС;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б) плоскость, в которой лежит прямая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прямая КМ;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в) прямую, по которой пересекаются плоскости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ASC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SBC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плоскости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SAC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CAB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43438" y="1125538"/>
            <a:ext cx="4248150" cy="4848225"/>
            <a:chOff x="2925" y="709"/>
            <a:chExt cx="2676" cy="3054"/>
          </a:xfrm>
        </p:grpSpPr>
        <p:sp>
          <p:nvSpPr>
            <p:cNvPr id="38916" name="Line 4"/>
            <p:cNvSpPr>
              <a:spLocks noChangeShapeType="1"/>
            </p:cNvSpPr>
            <p:nvPr/>
          </p:nvSpPr>
          <p:spPr bwMode="auto">
            <a:xfrm flipH="1">
              <a:off x="3198" y="981"/>
              <a:ext cx="907" cy="19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4105" y="981"/>
              <a:ext cx="1406" cy="1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 flipV="1">
              <a:off x="3198" y="2523"/>
              <a:ext cx="2313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4105" y="981"/>
              <a:ext cx="90" cy="24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3198" y="2886"/>
              <a:ext cx="997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 flipV="1">
              <a:off x="4195" y="2523"/>
              <a:ext cx="1316" cy="9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3424" y="1888"/>
              <a:ext cx="272" cy="154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3606" y="3158"/>
              <a:ext cx="104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4558" y="3158"/>
              <a:ext cx="54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 flipH="1">
              <a:off x="3198" y="3158"/>
              <a:ext cx="45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3198" y="2115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К</a:t>
              </a:r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2925" y="2659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А</a:t>
              </a: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3969" y="3475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В</a:t>
              </a:r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3288" y="320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М</a:t>
              </a:r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4195" y="70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S</a:t>
              </a:r>
              <a:endParaRPr lang="ru-RU" sz="2400" b="1"/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4558" y="320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N</a:t>
              </a:r>
              <a:endParaRPr lang="ru-RU" sz="2400" b="1"/>
            </a:p>
          </p:txBody>
        </p:sp>
        <p:sp>
          <p:nvSpPr>
            <p:cNvPr id="38932" name="Text Box 20"/>
            <p:cNvSpPr txBox="1">
              <a:spLocks noChangeArrowheads="1"/>
            </p:cNvSpPr>
            <p:nvPr/>
          </p:nvSpPr>
          <p:spPr bwMode="auto">
            <a:xfrm>
              <a:off x="5329" y="256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endParaRPr lang="ru-RU" sz="2400" b="1"/>
            </a:p>
          </p:txBody>
        </p:sp>
      </p:grp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5003800" y="45085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5" name="Oval 23"/>
          <p:cNvSpPr>
            <a:spLocks noChangeArrowheads="1"/>
          </p:cNvSpPr>
          <p:nvPr/>
        </p:nvSpPr>
        <p:spPr bwMode="auto">
          <a:xfrm>
            <a:off x="5435600" y="35004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6" name="Oval 24"/>
          <p:cNvSpPr>
            <a:spLocks noChangeArrowheads="1"/>
          </p:cNvSpPr>
          <p:nvPr/>
        </p:nvSpPr>
        <p:spPr bwMode="auto">
          <a:xfrm>
            <a:off x="5724525" y="49418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7" name="Oval 25"/>
          <p:cNvSpPr>
            <a:spLocks noChangeArrowheads="1"/>
          </p:cNvSpPr>
          <p:nvPr/>
        </p:nvSpPr>
        <p:spPr bwMode="auto">
          <a:xfrm>
            <a:off x="6588125" y="54451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8" name="Oval 26"/>
          <p:cNvSpPr>
            <a:spLocks noChangeArrowheads="1"/>
          </p:cNvSpPr>
          <p:nvPr/>
        </p:nvSpPr>
        <p:spPr bwMode="auto">
          <a:xfrm>
            <a:off x="6443663" y="15573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39" name="Oval 27"/>
          <p:cNvSpPr>
            <a:spLocks noChangeArrowheads="1"/>
          </p:cNvSpPr>
          <p:nvPr/>
        </p:nvSpPr>
        <p:spPr bwMode="auto">
          <a:xfrm>
            <a:off x="5003800" y="4508500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0" name="Oval 28"/>
          <p:cNvSpPr>
            <a:spLocks noChangeArrowheads="1"/>
          </p:cNvSpPr>
          <p:nvPr/>
        </p:nvSpPr>
        <p:spPr bwMode="auto">
          <a:xfrm>
            <a:off x="5724525" y="4941888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1" name="Oval 29"/>
          <p:cNvSpPr>
            <a:spLocks noChangeArrowheads="1"/>
          </p:cNvSpPr>
          <p:nvPr/>
        </p:nvSpPr>
        <p:spPr bwMode="auto">
          <a:xfrm>
            <a:off x="6588125" y="5445125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>
            <a:off x="8604250" y="3933825"/>
            <a:ext cx="142875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3" name="Freeform 31"/>
          <p:cNvSpPr>
            <a:spLocks/>
          </p:cNvSpPr>
          <p:nvPr/>
        </p:nvSpPr>
        <p:spPr bwMode="auto">
          <a:xfrm>
            <a:off x="6537325" y="1600200"/>
            <a:ext cx="2195513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83" y="1488"/>
              </a:cxn>
            </a:cxnLst>
            <a:rect l="0" t="0" r="r" b="b"/>
            <a:pathLst>
              <a:path w="1383" h="1488">
                <a:moveTo>
                  <a:pt x="0" y="0"/>
                </a:moveTo>
                <a:lnTo>
                  <a:pt x="1383" y="1488"/>
                </a:lnTo>
              </a:path>
            </a:pathLst>
          </a:custGeom>
          <a:noFill/>
          <a:ln w="53975">
            <a:solidFill>
              <a:srgbClr val="00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44" name="Freeform 32"/>
          <p:cNvSpPr>
            <a:spLocks/>
          </p:cNvSpPr>
          <p:nvPr/>
        </p:nvSpPr>
        <p:spPr bwMode="auto">
          <a:xfrm>
            <a:off x="5075238" y="4008438"/>
            <a:ext cx="3671887" cy="563562"/>
          </a:xfrm>
          <a:custGeom>
            <a:avLst/>
            <a:gdLst/>
            <a:ahLst/>
            <a:cxnLst>
              <a:cxn ang="0">
                <a:pos x="0" y="355"/>
              </a:cxn>
              <a:cxn ang="0">
                <a:pos x="2313" y="0"/>
              </a:cxn>
            </a:cxnLst>
            <a:rect l="0" t="0" r="r" b="b"/>
            <a:pathLst>
              <a:path w="2313" h="355">
                <a:moveTo>
                  <a:pt x="0" y="355"/>
                </a:moveTo>
                <a:lnTo>
                  <a:pt x="2313" y="0"/>
                </a:lnTo>
              </a:path>
            </a:pathLst>
          </a:custGeom>
          <a:noFill/>
          <a:ln w="53975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8964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4" dur="10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4" grpId="0" animBg="1"/>
      <p:bldP spid="38934" grpId="1" animBg="1"/>
      <p:bldP spid="38935" grpId="0" animBg="1"/>
      <p:bldP spid="38935" grpId="1" animBg="1"/>
      <p:bldP spid="38936" grpId="0" animBg="1"/>
      <p:bldP spid="38936" grpId="1" animBg="1"/>
      <p:bldP spid="38937" grpId="0" animBg="1"/>
      <p:bldP spid="38937" grpId="1" animBg="1"/>
      <p:bldP spid="38938" grpId="0" animBg="1"/>
      <p:bldP spid="38938" grpId="1" animBg="1"/>
      <p:bldP spid="38939" grpId="0" animBg="1"/>
      <p:bldP spid="38939" grpId="1" animBg="1"/>
      <p:bldP spid="38940" grpId="0" animBg="1"/>
      <p:bldP spid="38940" grpId="1" animBg="1"/>
      <p:bldP spid="38941" grpId="0" animBg="1"/>
      <p:bldP spid="38941" grpId="1" animBg="1"/>
      <p:bldP spid="38942" grpId="0" animBg="1"/>
      <p:bldP spid="38942" grpId="1" animBg="1"/>
      <p:bldP spid="38943" grpId="0" animBg="1"/>
      <p:bldP spid="38943" grpId="1" animBg="1"/>
      <p:bldP spid="389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4" name="Freeform 34" descr="Контурные ромбики"/>
          <p:cNvSpPr>
            <a:spLocks/>
          </p:cNvSpPr>
          <p:nvPr/>
        </p:nvSpPr>
        <p:spPr bwMode="auto">
          <a:xfrm>
            <a:off x="1892300" y="1511300"/>
            <a:ext cx="2730500" cy="2755900"/>
          </a:xfrm>
          <a:custGeom>
            <a:avLst/>
            <a:gdLst>
              <a:gd name="T0" fmla="*/ 63500 w 1720"/>
              <a:gd name="T1" fmla="*/ 2755900 h 1736"/>
              <a:gd name="T2" fmla="*/ 2730500 w 1720"/>
              <a:gd name="T3" fmla="*/ 2755900 h 1736"/>
              <a:gd name="T4" fmla="*/ 2730500 w 1720"/>
              <a:gd name="T5" fmla="*/ 12700 h 1736"/>
              <a:gd name="T6" fmla="*/ 0 w 1720"/>
              <a:gd name="T7" fmla="*/ 0 h 1736"/>
              <a:gd name="T8" fmla="*/ 63500 w 1720"/>
              <a:gd name="T9" fmla="*/ 2755900 h 1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0"/>
              <a:gd name="T16" fmla="*/ 0 h 1736"/>
              <a:gd name="T17" fmla="*/ 1720 w 1720"/>
              <a:gd name="T18" fmla="*/ 1736 h 1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0" h="1736">
                <a:moveTo>
                  <a:pt x="40" y="1736"/>
                </a:moveTo>
                <a:lnTo>
                  <a:pt x="1720" y="1736"/>
                </a:lnTo>
                <a:lnTo>
                  <a:pt x="1720" y="8"/>
                </a:lnTo>
                <a:lnTo>
                  <a:pt x="0" y="0"/>
                </a:lnTo>
                <a:lnTo>
                  <a:pt x="40" y="1736"/>
                </a:lnTo>
                <a:close/>
              </a:path>
            </a:pathLst>
          </a:custGeom>
          <a:pattFill prst="openDmnd">
            <a:fgClr>
              <a:srgbClr val="00CC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8993" name="Freeform 33"/>
          <p:cNvSpPr>
            <a:spLocks/>
          </p:cNvSpPr>
          <p:nvPr/>
        </p:nvSpPr>
        <p:spPr bwMode="auto">
          <a:xfrm>
            <a:off x="3708400" y="1517650"/>
            <a:ext cx="911225" cy="3657600"/>
          </a:xfrm>
          <a:custGeom>
            <a:avLst/>
            <a:gdLst>
              <a:gd name="T0" fmla="*/ 15875 w 574"/>
              <a:gd name="T1" fmla="*/ 3657600 h 2304"/>
              <a:gd name="T2" fmla="*/ 901700 w 574"/>
              <a:gd name="T3" fmla="*/ 2733675 h 2304"/>
              <a:gd name="T4" fmla="*/ 911225 w 574"/>
              <a:gd name="T5" fmla="*/ 0 h 2304"/>
              <a:gd name="T6" fmla="*/ 6350 w 574"/>
              <a:gd name="T7" fmla="*/ 911225 h 2304"/>
              <a:gd name="T8" fmla="*/ 0 w 574"/>
              <a:gd name="T9" fmla="*/ 3657600 h 2304"/>
              <a:gd name="T10" fmla="*/ 15875 w 574"/>
              <a:gd name="T11" fmla="*/ 3657600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4"/>
              <a:gd name="T19" fmla="*/ 0 h 2304"/>
              <a:gd name="T20" fmla="*/ 574 w 574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4" h="2304">
                <a:moveTo>
                  <a:pt x="10" y="2304"/>
                </a:moveTo>
                <a:lnTo>
                  <a:pt x="568" y="1722"/>
                </a:lnTo>
                <a:lnTo>
                  <a:pt x="574" y="0"/>
                </a:lnTo>
                <a:lnTo>
                  <a:pt x="4" y="574"/>
                </a:lnTo>
                <a:lnTo>
                  <a:pt x="0" y="2304"/>
                </a:lnTo>
                <a:lnTo>
                  <a:pt x="10" y="2304"/>
                </a:lnTo>
                <a:close/>
              </a:path>
            </a:pathLst>
          </a:custGeom>
          <a:solidFill>
            <a:srgbClr val="FF66FF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Text Box 26"/>
          <p:cNvSpPr txBox="1">
            <a:spLocks noChangeArrowheads="1"/>
          </p:cNvSpPr>
          <p:nvPr/>
        </p:nvSpPr>
        <p:spPr bwMode="auto">
          <a:xfrm>
            <a:off x="2574925" y="17748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P</a:t>
            </a:r>
            <a:endParaRPr lang="ru-RU" sz="3200" b="1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993775" y="1519238"/>
            <a:ext cx="3622675" cy="3649662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993775" y="4262438"/>
            <a:ext cx="3600450" cy="906462"/>
          </a:xfrm>
          <a:custGeom>
            <a:avLst/>
            <a:gdLst>
              <a:gd name="T0" fmla="*/ 3600450 w 2624"/>
              <a:gd name="T1" fmla="*/ 0 h 608"/>
              <a:gd name="T2" fmla="*/ 944020 w 2624"/>
              <a:gd name="T3" fmla="*/ 23854 h 608"/>
              <a:gd name="T4" fmla="*/ 965974 w 2624"/>
              <a:gd name="T5" fmla="*/ 23854 h 608"/>
              <a:gd name="T6" fmla="*/ 1019487 w 2624"/>
              <a:gd name="T7" fmla="*/ 34291 h 608"/>
              <a:gd name="T8" fmla="*/ 965974 w 2624"/>
              <a:gd name="T9" fmla="*/ 23854 h 608"/>
              <a:gd name="T10" fmla="*/ 0 w 2624"/>
              <a:gd name="T11" fmla="*/ 906462 h 6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24"/>
              <a:gd name="T19" fmla="*/ 0 h 608"/>
              <a:gd name="T20" fmla="*/ 2624 w 2624"/>
              <a:gd name="T21" fmla="*/ 608 h 6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24" h="608">
                <a:moveTo>
                  <a:pt x="2624" y="0"/>
                </a:moveTo>
                <a:lnTo>
                  <a:pt x="688" y="16"/>
                </a:lnTo>
                <a:lnTo>
                  <a:pt x="704" y="16"/>
                </a:lnTo>
                <a:lnTo>
                  <a:pt x="743" y="23"/>
                </a:lnTo>
                <a:lnTo>
                  <a:pt x="704" y="16"/>
                </a:lnTo>
                <a:lnTo>
                  <a:pt x="0" y="60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1905000" y="1485900"/>
            <a:ext cx="33338" cy="2800350"/>
          </a:xfrm>
          <a:custGeom>
            <a:avLst/>
            <a:gdLst>
              <a:gd name="T0" fmla="*/ 0 w 21"/>
              <a:gd name="T1" fmla="*/ 0 h 1764"/>
              <a:gd name="T2" fmla="*/ 33338 w 21"/>
              <a:gd name="T3" fmla="*/ 2800350 h 1764"/>
              <a:gd name="T4" fmla="*/ 0 60000 65536"/>
              <a:gd name="T5" fmla="*/ 0 60000 65536"/>
              <a:gd name="T6" fmla="*/ 0 w 21"/>
              <a:gd name="T7" fmla="*/ 0 h 1764"/>
              <a:gd name="T8" fmla="*/ 21 w 21"/>
              <a:gd name="T9" fmla="*/ 1764 h 17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" h="1764">
                <a:moveTo>
                  <a:pt x="0" y="0"/>
                </a:moveTo>
                <a:lnTo>
                  <a:pt x="21" y="176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33400" y="5024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A</a:t>
            </a:r>
            <a:endParaRPr lang="ru-RU" sz="3200" b="1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20825" y="39528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B</a:t>
            </a:r>
            <a:endParaRPr lang="ru-RU" sz="3200" b="1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616450" y="40925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C</a:t>
            </a:r>
            <a:endParaRPr lang="ru-RU" sz="3200" b="1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694113" y="5099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D</a:t>
            </a:r>
            <a:endParaRPr lang="ru-RU" sz="3200" b="1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81000" y="20574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A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520825" y="94773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B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551363" y="101758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C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365500" y="1846263"/>
            <a:ext cx="62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D</a:t>
            </a:r>
            <a:r>
              <a:rPr lang="en-US" sz="3200" b="1" baseline="-25000"/>
              <a:t>1</a:t>
            </a:r>
            <a:endParaRPr lang="ru-RU" sz="3200" b="1"/>
          </a:p>
        </p:txBody>
      </p:sp>
      <p:sp>
        <p:nvSpPr>
          <p:cNvPr id="18448" name="Freeform 16"/>
          <p:cNvSpPr>
            <a:spLocks/>
          </p:cNvSpPr>
          <p:nvPr/>
        </p:nvSpPr>
        <p:spPr bwMode="auto">
          <a:xfrm>
            <a:off x="1960563" y="1512888"/>
            <a:ext cx="768350" cy="2743200"/>
          </a:xfrm>
          <a:custGeom>
            <a:avLst/>
            <a:gdLst>
              <a:gd name="T0" fmla="*/ 0 w 560"/>
              <a:gd name="T1" fmla="*/ 2743200 h 1840"/>
              <a:gd name="T2" fmla="*/ 768350 w 560"/>
              <a:gd name="T3" fmla="*/ 0 h 1840"/>
              <a:gd name="T4" fmla="*/ 0 60000 65536"/>
              <a:gd name="T5" fmla="*/ 0 60000 65536"/>
              <a:gd name="T6" fmla="*/ 0 w 560"/>
              <a:gd name="T7" fmla="*/ 0 h 1840"/>
              <a:gd name="T8" fmla="*/ 560 w 560"/>
              <a:gd name="T9" fmla="*/ 1840 h 18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" h="1840">
                <a:moveTo>
                  <a:pt x="0" y="1840"/>
                </a:moveTo>
                <a:lnTo>
                  <a:pt x="56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Freeform 18"/>
          <p:cNvSpPr>
            <a:spLocks/>
          </p:cNvSpPr>
          <p:nvPr/>
        </p:nvSpPr>
        <p:spPr bwMode="auto">
          <a:xfrm>
            <a:off x="3708400" y="3206750"/>
            <a:ext cx="1897063" cy="1974850"/>
          </a:xfrm>
          <a:custGeom>
            <a:avLst/>
            <a:gdLst>
              <a:gd name="T0" fmla="*/ 0 w 1195"/>
              <a:gd name="T1" fmla="*/ 1974850 h 1244"/>
              <a:gd name="T2" fmla="*/ 1897063 w 1195"/>
              <a:gd name="T3" fmla="*/ 0 h 1244"/>
              <a:gd name="T4" fmla="*/ 0 60000 65536"/>
              <a:gd name="T5" fmla="*/ 0 60000 65536"/>
              <a:gd name="T6" fmla="*/ 0 w 1195"/>
              <a:gd name="T7" fmla="*/ 0 h 1244"/>
              <a:gd name="T8" fmla="*/ 1195 w 1195"/>
              <a:gd name="T9" fmla="*/ 1244 h 12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5" h="1244">
                <a:moveTo>
                  <a:pt x="0" y="1244"/>
                </a:moveTo>
                <a:lnTo>
                  <a:pt x="1195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Freeform 19"/>
          <p:cNvSpPr>
            <a:spLocks/>
          </p:cNvSpPr>
          <p:nvPr/>
        </p:nvSpPr>
        <p:spPr bwMode="auto">
          <a:xfrm>
            <a:off x="3562350" y="2847975"/>
            <a:ext cx="2152650" cy="692150"/>
          </a:xfrm>
          <a:custGeom>
            <a:avLst/>
            <a:gdLst>
              <a:gd name="T0" fmla="*/ 0 w 1568"/>
              <a:gd name="T1" fmla="*/ 0 h 464"/>
              <a:gd name="T2" fmla="*/ 2152650 w 1568"/>
              <a:gd name="T3" fmla="*/ 692150 h 464"/>
              <a:gd name="T4" fmla="*/ 0 60000 65536"/>
              <a:gd name="T5" fmla="*/ 0 60000 65536"/>
              <a:gd name="T6" fmla="*/ 0 w 1568"/>
              <a:gd name="T7" fmla="*/ 0 h 464"/>
              <a:gd name="T8" fmla="*/ 1568 w 1568"/>
              <a:gd name="T9" fmla="*/ 464 h 4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8" h="464">
                <a:moveTo>
                  <a:pt x="0" y="0"/>
                </a:moveTo>
                <a:lnTo>
                  <a:pt x="1568" y="464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Text Box 22"/>
          <p:cNvSpPr txBox="1">
            <a:spLocks noChangeArrowheads="1"/>
          </p:cNvSpPr>
          <p:nvPr/>
        </p:nvSpPr>
        <p:spPr bwMode="auto">
          <a:xfrm>
            <a:off x="5275263" y="34210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R</a:t>
            </a:r>
            <a:endParaRPr lang="ru-RU" sz="3200" b="1"/>
          </a:p>
        </p:txBody>
      </p:sp>
      <p:sp>
        <p:nvSpPr>
          <p:cNvPr id="18452" name="Text Box 23"/>
          <p:cNvSpPr txBox="1">
            <a:spLocks noChangeArrowheads="1"/>
          </p:cNvSpPr>
          <p:nvPr/>
        </p:nvSpPr>
        <p:spPr bwMode="auto">
          <a:xfrm>
            <a:off x="4614863" y="2633663"/>
            <a:ext cx="569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M</a:t>
            </a:r>
            <a:endParaRPr lang="ru-RU" sz="3200" b="1"/>
          </a:p>
        </p:txBody>
      </p:sp>
      <p:sp>
        <p:nvSpPr>
          <p:cNvPr id="18453" name="Text Box 24"/>
          <p:cNvSpPr txBox="1">
            <a:spLocks noChangeArrowheads="1"/>
          </p:cNvSpPr>
          <p:nvPr/>
        </p:nvSpPr>
        <p:spPr bwMode="auto">
          <a:xfrm>
            <a:off x="3276600" y="2819400"/>
            <a:ext cx="500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K</a:t>
            </a:r>
            <a:endParaRPr lang="ru-RU" sz="3200" b="1"/>
          </a:p>
        </p:txBody>
      </p:sp>
      <p:sp>
        <p:nvSpPr>
          <p:cNvPr id="18454" name="Text Box 25"/>
          <p:cNvSpPr txBox="1">
            <a:spLocks noChangeArrowheads="1"/>
          </p:cNvSpPr>
          <p:nvPr/>
        </p:nvSpPr>
        <p:spPr bwMode="auto">
          <a:xfrm>
            <a:off x="2611438" y="95885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Q</a:t>
            </a:r>
            <a:endParaRPr lang="ru-RU" sz="3200" b="1"/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5867400" y="1052513"/>
            <a:ext cx="30972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точки, лежащие в плоскостях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DCC</a:t>
            </a:r>
            <a:r>
              <a:rPr lang="en-US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BQC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плоскости, в которых лежит прямая АА</a:t>
            </a:r>
            <a:r>
              <a:rPr lang="ru-RU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58" name="Oval 35"/>
          <p:cNvSpPr>
            <a:spLocks noChangeArrowheads="1"/>
          </p:cNvSpPr>
          <p:nvPr/>
        </p:nvSpPr>
        <p:spPr bwMode="auto">
          <a:xfrm>
            <a:off x="2514600" y="2057400"/>
            <a:ext cx="76200" cy="762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Oval 36"/>
          <p:cNvSpPr>
            <a:spLocks noChangeArrowheads="1"/>
          </p:cNvSpPr>
          <p:nvPr/>
        </p:nvSpPr>
        <p:spPr bwMode="auto">
          <a:xfrm>
            <a:off x="4549775" y="3113088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Oval 37"/>
          <p:cNvSpPr>
            <a:spLocks noChangeArrowheads="1"/>
          </p:cNvSpPr>
          <p:nvPr/>
        </p:nvSpPr>
        <p:spPr bwMode="auto">
          <a:xfrm>
            <a:off x="3686175" y="2860675"/>
            <a:ext cx="95250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0081" y="404580"/>
            <a:ext cx="701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94" grpId="0" animBg="1"/>
      <p:bldP spid="1689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283960" y="980660"/>
            <a:ext cx="430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Дан  куб  АВС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DA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sz="2800" b="1" i="1" baseline="-250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8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355970" y="1556740"/>
            <a:ext cx="47880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Точка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М лежит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на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ребре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DD</a:t>
            </a:r>
            <a:r>
              <a:rPr lang="en-US" sz="2800" baseline="-25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270594" y="2492870"/>
            <a:ext cx="48734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Точка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лежит 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на ребре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CC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183062" y="3297238"/>
            <a:ext cx="4769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Точка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лежит  на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ребре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BB</a:t>
            </a:r>
            <a:r>
              <a:rPr lang="en-US" sz="28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r>
              <a:rPr lang="en-US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>
              <a:gd name="T0" fmla="*/ 0 w 9"/>
              <a:gd name="T1" fmla="*/ 0 h 1508"/>
              <a:gd name="T2" fmla="*/ 9 w 9"/>
              <a:gd name="T3" fmla="*/ 1508 h 15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32" name="Freeform 12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>
              <a:gd name="T0" fmla="*/ 0 w 1473"/>
              <a:gd name="T1" fmla="*/ 0 h 7"/>
              <a:gd name="T2" fmla="*/ 1473 w 1473"/>
              <a:gd name="T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33" name="Freeform 13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>
              <a:gd name="T0" fmla="*/ 0 w 501"/>
              <a:gd name="T1" fmla="*/ 480 h 480"/>
              <a:gd name="T2" fmla="*/ 501 w 501"/>
              <a:gd name="T3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D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</a:rPr>
              <a:t>В</a:t>
            </a:r>
            <a:r>
              <a:rPr lang="ru-RU" sz="2400" b="1" i="1" baseline="-25000">
                <a:solidFill>
                  <a:srgbClr val="000000"/>
                </a:solidFill>
              </a:rPr>
              <a:t>1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1619250" y="148431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M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1547813" y="184467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995738" y="28527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N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3924300" y="3141663"/>
            <a:ext cx="144463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771775" y="39338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K</a:t>
            </a:r>
            <a:endParaRPr lang="ru-RU" sz="2400" b="1" i="1">
              <a:solidFill>
                <a:srgbClr val="000000"/>
              </a:solidFill>
            </a:endParaRPr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>
            <a:off x="3132138" y="4005263"/>
            <a:ext cx="144462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3996531" y="4066381"/>
            <a:ext cx="495590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</a:rPr>
              <a:t>Назовите  плоскости  </a:t>
            </a:r>
            <a:endParaRPr lang="ru-RU" sz="2800" dirty="0" smtClean="0">
              <a:latin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</a:rPr>
              <a:t>в  </a:t>
            </a:r>
            <a:r>
              <a:rPr lang="ru-RU" sz="2800" dirty="0">
                <a:latin typeface="Times New Roman" pitchFamily="18" charset="0"/>
              </a:rPr>
              <a:t>которых  </a:t>
            </a:r>
            <a:r>
              <a:rPr lang="ru-RU" sz="2800" dirty="0" smtClean="0">
                <a:latin typeface="Times New Roman" pitchFamily="18" charset="0"/>
              </a:rPr>
              <a:t>лежат точки М</a:t>
            </a:r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и </a:t>
            </a:r>
            <a:r>
              <a:rPr lang="en-US" sz="2800" dirty="0" smtClean="0">
                <a:latin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latin typeface="Times New Roman" pitchFamily="18" charset="0"/>
              </a:rPr>
              <a:t>    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139641" y="5195598"/>
            <a:ext cx="6985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Times New Roman" pitchFamily="18" charset="0"/>
              </a:rPr>
              <a:t>M:  ADD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</a:rPr>
              <a:t>и</a:t>
            </a:r>
            <a:r>
              <a:rPr lang="en-US" sz="2800" b="1" dirty="0">
                <a:latin typeface="Times New Roman" pitchFamily="18" charset="0"/>
              </a:rPr>
              <a:t>  D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DC;   N:  CC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D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</a:rPr>
              <a:t>и  </a:t>
            </a:r>
            <a:r>
              <a:rPr lang="en-US" sz="2800" b="1" dirty="0">
                <a:latin typeface="Times New Roman" pitchFamily="18" charset="0"/>
              </a:rPr>
              <a:t>BB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</a:rPr>
              <a:t>C</a:t>
            </a:r>
            <a:r>
              <a:rPr lang="en-US" sz="2800" b="1" baseline="-25000" dirty="0">
                <a:latin typeface="Times New Roman" pitchFamily="18" charset="0"/>
              </a:rPr>
              <a:t>1</a:t>
            </a:r>
            <a:r>
              <a:rPr lang="ru-RU" sz="2800" b="1" dirty="0">
                <a:latin typeface="Times New Roman" pitchFamily="18" charset="0"/>
              </a:rPr>
              <a:t> 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47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508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3" y="7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01" y="0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95420" y="692620"/>
            <a:ext cx="414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Дан  куб  АВС</a:t>
            </a:r>
            <a:r>
              <a:rPr lang="en-US" sz="2800" b="1" i="1">
                <a:latin typeface="Times New Roman" pitchFamily="18" charset="0"/>
              </a:rPr>
              <a:t>DA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</a:rPr>
              <a:t>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</a:rPr>
              <a:t>C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</a:rPr>
              <a:t>D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r>
              <a:rPr lang="ru-RU" sz="2800" b="1" i="1" baseline="-25000">
                <a:latin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r>
              <a:rPr lang="en-US" sz="2400" b="1" i="1" baseline="-25000"/>
              <a:t>1</a:t>
            </a:r>
            <a:endParaRPr lang="ru-RU" sz="2400" b="1" i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619250" y="14843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M</a:t>
            </a:r>
            <a:endParaRPr lang="ru-RU" sz="2400" b="1" i="1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292725" y="476250"/>
            <a:ext cx="3590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Точка  М  лежит  на </a:t>
            </a:r>
            <a:endParaRPr lang="en-US" sz="2800" b="1" i="1">
              <a:latin typeface="Times New Roman" pitchFamily="18" charset="0"/>
            </a:endParaRPr>
          </a:p>
          <a:p>
            <a:r>
              <a:rPr lang="ru-RU" sz="2800" b="1" i="1">
                <a:latin typeface="Times New Roman" pitchFamily="18" charset="0"/>
              </a:rPr>
              <a:t> ребре </a:t>
            </a:r>
            <a:r>
              <a:rPr lang="en-US" sz="2800" b="1" i="1">
                <a:latin typeface="Times New Roman" pitchFamily="18" charset="0"/>
              </a:rPr>
              <a:t>DD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1547813" y="184467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995738" y="28527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64163" y="1341438"/>
            <a:ext cx="35321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Точка  </a:t>
            </a:r>
            <a:r>
              <a:rPr lang="en-US" sz="2800" b="1" i="1">
                <a:latin typeface="Times New Roman" pitchFamily="18" charset="0"/>
              </a:rPr>
              <a:t>N</a:t>
            </a:r>
            <a:r>
              <a:rPr lang="ru-RU" sz="2800" b="1" i="1">
                <a:latin typeface="Times New Roman" pitchFamily="18" charset="0"/>
              </a:rPr>
              <a:t>  лежит  на </a:t>
            </a:r>
            <a:endParaRPr lang="en-US" sz="2800" b="1" i="1">
              <a:latin typeface="Times New Roman" pitchFamily="18" charset="0"/>
            </a:endParaRPr>
          </a:p>
          <a:p>
            <a:r>
              <a:rPr lang="ru-RU" sz="2800" b="1" i="1">
                <a:latin typeface="Times New Roman" pitchFamily="18" charset="0"/>
              </a:rPr>
              <a:t> ребре </a:t>
            </a:r>
            <a:r>
              <a:rPr lang="en-US" sz="2800" b="1" i="1">
                <a:latin typeface="Times New Roman" pitchFamily="18" charset="0"/>
              </a:rPr>
              <a:t>CC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3924300" y="3141663"/>
            <a:ext cx="144463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771775" y="39338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K</a:t>
            </a:r>
            <a:endParaRPr lang="ru-RU" sz="2400" b="1" i="1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364163" y="2205038"/>
            <a:ext cx="3511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Точка  </a:t>
            </a:r>
            <a:r>
              <a:rPr lang="en-US" sz="2800" b="1" i="1">
                <a:latin typeface="Times New Roman" pitchFamily="18" charset="0"/>
              </a:rPr>
              <a:t>K</a:t>
            </a:r>
            <a:r>
              <a:rPr lang="ru-RU" sz="2800" b="1" i="1">
                <a:latin typeface="Times New Roman" pitchFamily="18" charset="0"/>
              </a:rPr>
              <a:t>  лежит  на </a:t>
            </a:r>
            <a:endParaRPr lang="en-US" sz="2800" b="1" i="1">
              <a:latin typeface="Times New Roman" pitchFamily="18" charset="0"/>
            </a:endParaRPr>
          </a:p>
          <a:p>
            <a:r>
              <a:rPr lang="ru-RU" sz="2800" b="1" i="1">
                <a:latin typeface="Times New Roman" pitchFamily="18" charset="0"/>
              </a:rPr>
              <a:t> ребре </a:t>
            </a:r>
            <a:r>
              <a:rPr lang="en-US" sz="2800" b="1" i="1">
                <a:latin typeface="Times New Roman" pitchFamily="18" charset="0"/>
              </a:rPr>
              <a:t>BB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3132138" y="4005263"/>
            <a:ext cx="144462" cy="122237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116013" y="5734050"/>
            <a:ext cx="7219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i="1">
                <a:latin typeface="Times New Roman" pitchFamily="18" charset="0"/>
              </a:rPr>
              <a:t>2) </a:t>
            </a:r>
            <a:r>
              <a:rPr lang="ru-RU" sz="2800" b="1" i="1">
                <a:latin typeface="Times New Roman" pitchFamily="18" charset="0"/>
              </a:rPr>
              <a:t>Найдите  точку  </a:t>
            </a:r>
            <a:r>
              <a:rPr lang="en-US" sz="2800" b="1" i="1">
                <a:latin typeface="Times New Roman" pitchFamily="18" charset="0"/>
              </a:rPr>
              <a:t>F</a:t>
            </a:r>
            <a:r>
              <a:rPr lang="ru-RU" sz="2800" b="1" i="1">
                <a:latin typeface="Times New Roman" pitchFamily="18" charset="0"/>
              </a:rPr>
              <a:t> – точку  пересечения  </a:t>
            </a:r>
          </a:p>
          <a:p>
            <a:pPr marL="342900" indent="-342900"/>
            <a:r>
              <a:rPr lang="ru-RU" sz="2800" b="1" i="1">
                <a:latin typeface="Times New Roman" pitchFamily="18" charset="0"/>
              </a:rPr>
              <a:t>     прямых  </a:t>
            </a:r>
            <a:r>
              <a:rPr lang="en-US" sz="2800" b="1" i="1">
                <a:latin typeface="Times New Roman" pitchFamily="18" charset="0"/>
              </a:rPr>
              <a:t>MN  </a:t>
            </a:r>
            <a:r>
              <a:rPr lang="ru-RU" sz="2800" b="1" i="1">
                <a:latin typeface="Times New Roman" pitchFamily="18" charset="0"/>
              </a:rPr>
              <a:t>и  </a:t>
            </a:r>
            <a:r>
              <a:rPr lang="en-US" sz="2800" b="1" i="1">
                <a:latin typeface="Times New Roman" pitchFamily="18" charset="0"/>
              </a:rPr>
              <a:t>D</a:t>
            </a:r>
            <a:r>
              <a:rPr lang="ru-RU" sz="2800" b="1" i="1">
                <a:latin typeface="Times New Roman" pitchFamily="18" charset="0"/>
              </a:rPr>
              <a:t>С.  </a:t>
            </a:r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1639888" y="1901825"/>
            <a:ext cx="5195887" cy="2873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73" y="1810"/>
              </a:cxn>
            </a:cxnLst>
            <a:rect l="0" t="0" r="r" b="b"/>
            <a:pathLst>
              <a:path w="3273" h="1810">
                <a:moveTo>
                  <a:pt x="0" y="0"/>
                </a:moveTo>
                <a:lnTo>
                  <a:pt x="3273" y="1810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0" name="Freeform 26"/>
          <p:cNvSpPr>
            <a:spLocks/>
          </p:cNvSpPr>
          <p:nvPr/>
        </p:nvSpPr>
        <p:spPr bwMode="auto">
          <a:xfrm>
            <a:off x="1611313" y="3903663"/>
            <a:ext cx="5529262" cy="30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83" y="19"/>
              </a:cxn>
            </a:cxnLst>
            <a:rect l="0" t="0" r="r" b="b"/>
            <a:pathLst>
              <a:path w="3483" h="19">
                <a:moveTo>
                  <a:pt x="0" y="0"/>
                </a:moveTo>
                <a:lnTo>
                  <a:pt x="3483" y="19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5219700" y="3860800"/>
            <a:ext cx="144463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219700" y="3429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/>
              <a:t>F</a:t>
            </a:r>
            <a:endParaRPr lang="ru-RU" sz="2400" b="1" i="1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1258888" y="5445125"/>
            <a:ext cx="655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ru-RU" sz="2800" b="1" i="1">
                <a:latin typeface="Times New Roman" pitchFamily="18" charset="0"/>
              </a:rPr>
              <a:t>Каким  свойством  обладает  точка  </a:t>
            </a:r>
            <a:r>
              <a:rPr lang="en-US" sz="2800" b="1" i="1">
                <a:latin typeface="Times New Roman" pitchFamily="18" charset="0"/>
              </a:rPr>
              <a:t>F?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924300" y="4868863"/>
            <a:ext cx="4319588" cy="5762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MN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∩ BC = F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684213" y="5589588"/>
            <a:ext cx="7559675" cy="5762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F      MN,  F      DC → F      DD</a:t>
            </a:r>
            <a:r>
              <a:rPr lang="en-US" sz="2800" b="1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C 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 F     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1296" name="Object 3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71775" y="5661025"/>
          <a:ext cx="4143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0" name="Формула" r:id="rId3" imgW="126720" imgH="126720" progId="Equation.3">
                  <p:embed/>
                </p:oleObj>
              </mc:Choice>
              <mc:Fallback>
                <p:oleObj name="Формула" r:id="rId3" imgW="12672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661025"/>
                        <a:ext cx="41433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4" name="Object 4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7450" y="5661025"/>
          <a:ext cx="415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1" name="Формула" r:id="rId5" imgW="126720" imgH="126720" progId="Equation.3">
                  <p:embed/>
                </p:oleObj>
              </mc:Choice>
              <mc:Fallback>
                <p:oleObj name="Формула" r:id="rId5" imgW="1267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661025"/>
                        <a:ext cx="4159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7" name="Object 4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5661025"/>
          <a:ext cx="4143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2" name="Формула" r:id="rId6" imgW="126720" imgH="126720" progId="Equation.3">
                  <p:embed/>
                </p:oleObj>
              </mc:Choice>
              <mc:Fallback>
                <p:oleObj name="Формула" r:id="rId6" imgW="126720" imgH="126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661025"/>
                        <a:ext cx="41433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0" name="Object 4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732588" y="5661025"/>
          <a:ext cx="4333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3" name="Формула" r:id="rId7" imgW="126720" imgH="126720" progId="Equation.3">
                  <p:embed/>
                </p:oleObj>
              </mc:Choice>
              <mc:Fallback>
                <p:oleObj name="Формула" r:id="rId7" imgW="126720" imgH="126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661025"/>
                        <a:ext cx="43338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395420" y="0"/>
            <a:ext cx="8569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/>
      <p:bldP spid="11288" grpId="1"/>
      <p:bldP spid="11289" grpId="0" animBg="1"/>
      <p:bldP spid="11289" grpId="1" animBg="1"/>
      <p:bldP spid="11290" grpId="0" animBg="1"/>
      <p:bldP spid="11290" grpId="1" animBg="1"/>
      <p:bldP spid="11291" grpId="0" animBg="1"/>
      <p:bldP spid="11291" grpId="1" animBg="1"/>
      <p:bldP spid="11292" grpId="0"/>
      <p:bldP spid="11292" grpId="1"/>
      <p:bldP spid="11293" grpId="0"/>
      <p:bldP spid="11293" grpId="1"/>
      <p:bldP spid="11294" grpId="0" animBg="1"/>
      <p:bldP spid="112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23410" y="980660"/>
            <a:ext cx="8530210" cy="5184720"/>
            <a:chOff x="395420" y="764630"/>
            <a:chExt cx="8530210" cy="5184720"/>
          </a:xfrm>
        </p:grpSpPr>
        <p:sp>
          <p:nvSpPr>
            <p:cNvPr id="124932" name="Rectangle 4"/>
            <p:cNvSpPr>
              <a:spLocks noChangeArrowheads="1"/>
            </p:cNvSpPr>
            <p:nvPr/>
          </p:nvSpPr>
          <p:spPr bwMode="auto">
            <a:xfrm>
              <a:off x="395420" y="836640"/>
              <a:ext cx="8458200" cy="51127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933" name="Text Box 5"/>
            <p:cNvSpPr txBox="1">
              <a:spLocks noChangeArrowheads="1"/>
            </p:cNvSpPr>
            <p:nvPr/>
          </p:nvSpPr>
          <p:spPr bwMode="auto">
            <a:xfrm>
              <a:off x="1098288" y="764630"/>
              <a:ext cx="24513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ru-RU" sz="2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Планиметрия</a:t>
              </a:r>
            </a:p>
          </p:txBody>
        </p:sp>
        <p:sp>
          <p:nvSpPr>
            <p:cNvPr id="124934" name="Text Box 6"/>
            <p:cNvSpPr txBox="1">
              <a:spLocks noChangeArrowheads="1"/>
            </p:cNvSpPr>
            <p:nvPr/>
          </p:nvSpPr>
          <p:spPr bwMode="auto">
            <a:xfrm>
              <a:off x="5345791" y="764630"/>
              <a:ext cx="26032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ru-RU" sz="28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Стереометрия</a:t>
              </a:r>
            </a:p>
          </p:txBody>
        </p:sp>
        <p:sp>
          <p:nvSpPr>
            <p:cNvPr id="124935" name="Freeform 7"/>
            <p:cNvSpPr>
              <a:spLocks/>
            </p:cNvSpPr>
            <p:nvPr/>
          </p:nvSpPr>
          <p:spPr bwMode="auto">
            <a:xfrm>
              <a:off x="4424681" y="1268700"/>
              <a:ext cx="45719" cy="468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904"/>
                </a:cxn>
              </a:cxnLst>
              <a:rect l="0" t="0" r="r" b="b"/>
              <a:pathLst>
                <a:path w="16" h="3904">
                  <a:moveTo>
                    <a:pt x="0" y="0"/>
                  </a:moveTo>
                  <a:lnTo>
                    <a:pt x="16" y="390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36" name="Freeform 8"/>
            <p:cNvSpPr>
              <a:spLocks/>
            </p:cNvSpPr>
            <p:nvPr/>
          </p:nvSpPr>
          <p:spPr bwMode="auto">
            <a:xfrm>
              <a:off x="467430" y="1268700"/>
              <a:ext cx="8458200" cy="25400"/>
            </a:xfrm>
            <a:custGeom>
              <a:avLst/>
              <a:gdLst/>
              <a:ahLst/>
              <a:cxnLst>
                <a:cxn ang="0">
                  <a:pos x="5328" y="0"/>
                </a:cxn>
                <a:cxn ang="0">
                  <a:pos x="0" y="16"/>
                </a:cxn>
              </a:cxnLst>
              <a:rect l="0" t="0" r="r" b="b"/>
              <a:pathLst>
                <a:path w="5328" h="16">
                  <a:moveTo>
                    <a:pt x="5328" y="0"/>
                  </a:moveTo>
                  <a:lnTo>
                    <a:pt x="0" y="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Изучает свойства геометрических фигур на плоскости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4572000" y="1524000"/>
            <a:ext cx="403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Изучает свойства фигур в пространстве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457200" y="3276600"/>
            <a:ext cx="403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переводе с греческого слово «геометрия» означает «землемерие»</a:t>
            </a:r>
          </a:p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гео</a:t>
            </a: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 – по-гречески земля, «</a:t>
            </a:r>
            <a:r>
              <a:rPr lang="ru-RU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метрео</a:t>
            </a: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 – мерить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4495800" y="3212970"/>
            <a:ext cx="441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«стереометрия» происходит от греческих слов «</a:t>
            </a:r>
            <a:r>
              <a:rPr lang="ru-RU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стереос</a:t>
            </a: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 объемный, пространственный, «</a:t>
            </a:r>
            <a:r>
              <a:rPr lang="ru-RU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метрео</a:t>
            </a: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 – мерить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/>
      <p:bldP spid="124938" grpId="0"/>
      <p:bldP spid="124942" grpId="0"/>
      <p:bldP spid="1249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67430" y="1068"/>
            <a:ext cx="8229600" cy="562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10"/>
            <a:ext cx="8147360" cy="56167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Две смежные вершины и точка пересечения диагоналей параллелограмма лежат в плоскости . Лежат ли 2 другие вершины параллелограмма в плоскости ?</a:t>
            </a:r>
          </a:p>
          <a:p>
            <a:pPr marL="0" indent="0">
              <a:buNone/>
            </a:pPr>
            <a:r>
              <a:rPr lang="ru-RU" i="1" dirty="0"/>
              <a:t>Решение</a:t>
            </a:r>
            <a:r>
              <a:rPr lang="ru-RU" i="1" dirty="0" smtClean="0"/>
              <a:t>:</a:t>
            </a:r>
            <a:endParaRPr lang="en-US" i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Пусть дан параллелограмм </a:t>
            </a:r>
            <a:r>
              <a:rPr lang="ru-RU" i="1" dirty="0"/>
              <a:t>АВСD</a:t>
            </a:r>
            <a:r>
              <a:rPr lang="ru-RU" dirty="0"/>
              <a:t>. Известно: точка </a:t>
            </a:r>
            <a:r>
              <a:rPr lang="ru-RU" i="1" dirty="0"/>
              <a:t>А</a:t>
            </a:r>
            <a:r>
              <a:rPr lang="ru-RU" dirty="0"/>
              <a:t>, точка </a:t>
            </a:r>
            <a:r>
              <a:rPr lang="ru-RU" i="1" dirty="0"/>
              <a:t>В</a:t>
            </a:r>
            <a:r>
              <a:rPr lang="ru-RU" dirty="0"/>
              <a:t>, точка </a:t>
            </a:r>
            <a:r>
              <a:rPr lang="ru-RU" i="1" dirty="0"/>
              <a:t>О</a:t>
            </a:r>
            <a:r>
              <a:rPr lang="ru-RU" dirty="0"/>
              <a:t> – точка пересечения диагоналей, лежат в плоскости . Нужно проверить, лежат ли вершины </a:t>
            </a:r>
            <a:r>
              <a:rPr lang="ru-RU" i="1" dirty="0"/>
              <a:t>С</a:t>
            </a:r>
            <a:r>
              <a:rPr lang="ru-RU" dirty="0"/>
              <a:t> и </a:t>
            </a:r>
            <a:r>
              <a:rPr lang="ru-RU" i="1" dirty="0"/>
              <a:t>D</a:t>
            </a:r>
            <a:r>
              <a:rPr lang="ru-RU" dirty="0"/>
              <a:t> лежат также в этой плоскости.</a:t>
            </a:r>
          </a:p>
          <a:p>
            <a:pPr marL="0" indent="0">
              <a:buNone/>
            </a:pPr>
            <a:r>
              <a:rPr lang="ru-RU" dirty="0"/>
              <a:t>Через три точки </a:t>
            </a:r>
            <a:r>
              <a:rPr lang="ru-RU" i="1" dirty="0"/>
              <a:t>А, В</a:t>
            </a:r>
            <a:r>
              <a:rPr lang="ru-RU" dirty="0"/>
              <a:t> и </a:t>
            </a:r>
            <a:r>
              <a:rPr lang="ru-RU" i="1" dirty="0"/>
              <a:t>О</a:t>
            </a:r>
            <a:r>
              <a:rPr lang="ru-RU" dirty="0"/>
              <a:t> проходит плоскость, и притом только одна. Это плоскость . Прямая </a:t>
            </a:r>
            <a:r>
              <a:rPr lang="ru-RU" i="1" dirty="0"/>
              <a:t>АО</a:t>
            </a:r>
            <a:r>
              <a:rPr lang="ru-RU" dirty="0"/>
              <a:t> целиком лежит в этой плоскости, потому что две ее точки лежат в плоскости. Значит, точка </a:t>
            </a:r>
            <a:r>
              <a:rPr lang="ru-RU" i="1" dirty="0"/>
              <a:t>С,</a:t>
            </a:r>
            <a:r>
              <a:rPr lang="ru-RU" dirty="0"/>
              <a:t> точка прямой </a:t>
            </a:r>
            <a:r>
              <a:rPr lang="ru-RU" i="1" dirty="0"/>
              <a:t>АО,</a:t>
            </a:r>
            <a:r>
              <a:rPr lang="ru-RU" dirty="0"/>
              <a:t> лежит в плоскости .</a:t>
            </a:r>
          </a:p>
          <a:p>
            <a:pPr marL="0" indent="0">
              <a:buNone/>
            </a:pPr>
            <a:r>
              <a:rPr lang="ru-RU" dirty="0"/>
              <a:t>Аналогично, прямая </a:t>
            </a:r>
            <a:r>
              <a:rPr lang="ru-RU" i="1" dirty="0"/>
              <a:t>ВО</a:t>
            </a:r>
            <a:r>
              <a:rPr lang="ru-RU" dirty="0"/>
              <a:t> целиком лежит в плоскости , значит, точка </a:t>
            </a:r>
            <a:r>
              <a:rPr lang="ru-RU" i="1" dirty="0"/>
              <a:t>D</a:t>
            </a:r>
            <a:r>
              <a:rPr lang="ru-RU" dirty="0"/>
              <a:t> этой прямой тоже лежит в плоскости .</a:t>
            </a:r>
          </a:p>
          <a:p>
            <a:pPr marL="0" indent="0">
              <a:buNone/>
            </a:pPr>
            <a:r>
              <a:rPr lang="ru-RU" dirty="0"/>
              <a:t>Ответ: Да, вершины </a:t>
            </a:r>
            <a:r>
              <a:rPr lang="ru-RU" i="1" dirty="0"/>
              <a:t>С</a:t>
            </a:r>
            <a:r>
              <a:rPr lang="ru-RU" dirty="0"/>
              <a:t> и </a:t>
            </a:r>
            <a:r>
              <a:rPr lang="ru-RU" i="1" dirty="0"/>
              <a:t>D</a:t>
            </a:r>
            <a:r>
              <a:rPr lang="ru-RU" dirty="0"/>
              <a:t> лежат в плоскости 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129-50D3-4D9B-9E1D-009B63EAC93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272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827088" y="1484313"/>
            <a:ext cx="3168650" cy="3240087"/>
          </a:xfrm>
          <a:prstGeom prst="cube">
            <a:avLst>
              <a:gd name="adj" fmla="val 25000"/>
            </a:avLst>
          </a:prstGeom>
          <a:solidFill>
            <a:srgbClr val="FFFF99">
              <a:alpha val="50000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1625600" y="1495425"/>
            <a:ext cx="14288" cy="2393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508"/>
              </a:cxn>
            </a:cxnLst>
            <a:rect l="0" t="0" r="r" b="b"/>
            <a:pathLst>
              <a:path w="9" h="1508">
                <a:moveTo>
                  <a:pt x="0" y="0"/>
                </a:moveTo>
                <a:lnTo>
                  <a:pt x="9" y="150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1639888" y="3919538"/>
            <a:ext cx="2338387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3" y="7"/>
              </a:cxn>
            </a:cxnLst>
            <a:rect l="0" t="0" r="r" b="b"/>
            <a:pathLst>
              <a:path w="1473" h="7">
                <a:moveTo>
                  <a:pt x="0" y="0"/>
                </a:moveTo>
                <a:lnTo>
                  <a:pt x="1473" y="7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844550" y="3933825"/>
            <a:ext cx="795338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01" y="0"/>
              </a:cxn>
            </a:cxnLst>
            <a:rect l="0" t="0" r="r" b="b"/>
            <a:pathLst>
              <a:path w="501" h="480">
                <a:moveTo>
                  <a:pt x="0" y="480"/>
                </a:moveTo>
                <a:lnTo>
                  <a:pt x="501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5420" y="548600"/>
            <a:ext cx="414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Дан  куб  АВС</a:t>
            </a:r>
            <a:r>
              <a:rPr lang="en-US" sz="2800" b="1" i="1" dirty="0">
                <a:latin typeface="Times New Roman" pitchFamily="18" charset="0"/>
              </a:rPr>
              <a:t>DA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</a:rPr>
              <a:t>B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</a:rPr>
              <a:t>C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</a:rPr>
              <a:t>D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r>
              <a:rPr lang="ru-RU" sz="2800" b="1" i="1" baseline="-25000" dirty="0">
                <a:latin typeface="Times New Roman" pitchFamily="18" charset="0"/>
              </a:rPr>
              <a:t>.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11969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r>
              <a:rPr lang="en-US" sz="2400" b="1" i="1" baseline="-25000"/>
              <a:t>1</a:t>
            </a:r>
            <a:endParaRPr lang="ru-RU" sz="2400" b="1" i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87450" y="36449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924300" y="1341438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924300" y="37893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203575" y="20605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03575" y="45815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3850" y="2060575"/>
            <a:ext cx="51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68313" y="45815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619250" y="14843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M</a:t>
            </a:r>
            <a:endParaRPr lang="ru-RU" sz="2400" b="1" i="1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292725" y="476250"/>
            <a:ext cx="3590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Точка  М  лежит  на </a:t>
            </a:r>
            <a:endParaRPr lang="en-US" sz="2800" b="1" i="1">
              <a:latin typeface="Times New Roman" pitchFamily="18" charset="0"/>
            </a:endParaRPr>
          </a:p>
          <a:p>
            <a:r>
              <a:rPr lang="ru-RU" sz="2800" b="1" i="1">
                <a:latin typeface="Times New Roman" pitchFamily="18" charset="0"/>
              </a:rPr>
              <a:t> ребре </a:t>
            </a:r>
            <a:r>
              <a:rPr lang="en-US" sz="2800" b="1" i="1">
                <a:latin typeface="Times New Roman" pitchFamily="18" charset="0"/>
              </a:rPr>
              <a:t>DD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1547813" y="184467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995738" y="26368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364163" y="1341438"/>
            <a:ext cx="35321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Точка  </a:t>
            </a:r>
            <a:r>
              <a:rPr lang="en-US" sz="2800" b="1" i="1">
                <a:latin typeface="Times New Roman" pitchFamily="18" charset="0"/>
              </a:rPr>
              <a:t>N</a:t>
            </a:r>
            <a:r>
              <a:rPr lang="ru-RU" sz="2800" b="1" i="1">
                <a:latin typeface="Times New Roman" pitchFamily="18" charset="0"/>
              </a:rPr>
              <a:t>  лежит  на </a:t>
            </a:r>
            <a:endParaRPr lang="en-US" sz="2800" b="1" i="1">
              <a:latin typeface="Times New Roman" pitchFamily="18" charset="0"/>
            </a:endParaRPr>
          </a:p>
          <a:p>
            <a:r>
              <a:rPr lang="ru-RU" sz="2800" b="1" i="1">
                <a:latin typeface="Times New Roman" pitchFamily="18" charset="0"/>
              </a:rPr>
              <a:t> ребре </a:t>
            </a:r>
            <a:r>
              <a:rPr lang="en-US" sz="2800" b="1" i="1">
                <a:latin typeface="Times New Roman" pitchFamily="18" charset="0"/>
              </a:rPr>
              <a:t>CC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3924300" y="2997200"/>
            <a:ext cx="144463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771775" y="39338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K</a:t>
            </a:r>
            <a:endParaRPr lang="ru-RU" sz="2400" b="1" i="1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364163" y="2205038"/>
            <a:ext cx="3511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Точка  </a:t>
            </a:r>
            <a:r>
              <a:rPr lang="en-US" sz="2800" b="1" i="1">
                <a:latin typeface="Times New Roman" pitchFamily="18" charset="0"/>
              </a:rPr>
              <a:t>K</a:t>
            </a:r>
            <a:r>
              <a:rPr lang="ru-RU" sz="2800" b="1" i="1">
                <a:latin typeface="Times New Roman" pitchFamily="18" charset="0"/>
              </a:rPr>
              <a:t>  лежит  на </a:t>
            </a:r>
            <a:endParaRPr lang="en-US" sz="2800" b="1" i="1">
              <a:latin typeface="Times New Roman" pitchFamily="18" charset="0"/>
            </a:endParaRPr>
          </a:p>
          <a:p>
            <a:r>
              <a:rPr lang="ru-RU" sz="2800" b="1" i="1">
                <a:latin typeface="Times New Roman" pitchFamily="18" charset="0"/>
              </a:rPr>
              <a:t> ребре </a:t>
            </a:r>
            <a:r>
              <a:rPr lang="en-US" sz="2800" b="1" i="1">
                <a:latin typeface="Times New Roman" pitchFamily="18" charset="0"/>
              </a:rPr>
              <a:t>BB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3132138" y="4149725"/>
            <a:ext cx="144462" cy="122238"/>
          </a:xfrm>
          <a:prstGeom prst="ellipse">
            <a:avLst/>
          </a:prstGeom>
          <a:solidFill>
            <a:srgbClr val="F71A0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383088" y="5013325"/>
            <a:ext cx="47609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 startAt="3"/>
            </a:pPr>
            <a:r>
              <a:rPr lang="ru-RU" sz="2800" b="1" i="1">
                <a:latin typeface="Times New Roman" pitchFamily="18" charset="0"/>
              </a:rPr>
              <a:t>Найдите  точку  </a:t>
            </a:r>
          </a:p>
          <a:p>
            <a:pPr marL="342900" indent="-342900"/>
            <a:r>
              <a:rPr lang="ru-RU" sz="2800" b="1" i="1">
                <a:latin typeface="Times New Roman" pitchFamily="18" charset="0"/>
              </a:rPr>
              <a:t>    пересечения   прямой  </a:t>
            </a:r>
            <a:r>
              <a:rPr lang="en-US" sz="2800" b="1" i="1">
                <a:latin typeface="Times New Roman" pitchFamily="18" charset="0"/>
              </a:rPr>
              <a:t>KN</a:t>
            </a:r>
            <a:r>
              <a:rPr lang="ru-RU" sz="2800" b="1" i="1">
                <a:latin typeface="Times New Roman" pitchFamily="18" charset="0"/>
              </a:rPr>
              <a:t>  </a:t>
            </a:r>
          </a:p>
          <a:p>
            <a:pPr marL="342900" indent="-342900"/>
            <a:r>
              <a:rPr lang="ru-RU" sz="2800" b="1" i="1">
                <a:latin typeface="Times New Roman" pitchFamily="18" charset="0"/>
              </a:rPr>
              <a:t>    и   плоскости  АВС.</a:t>
            </a:r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>
            <a:off x="1160463" y="3933825"/>
            <a:ext cx="2816225" cy="2887663"/>
          </a:xfrm>
          <a:custGeom>
            <a:avLst/>
            <a:gdLst/>
            <a:ahLst/>
            <a:cxnLst>
              <a:cxn ang="0">
                <a:pos x="0" y="1819"/>
              </a:cxn>
              <a:cxn ang="0">
                <a:pos x="1774" y="0"/>
              </a:cxn>
            </a:cxnLst>
            <a:rect l="0" t="0" r="r" b="b"/>
            <a:pathLst>
              <a:path w="1774" h="1819">
                <a:moveTo>
                  <a:pt x="0" y="1819"/>
                </a:moveTo>
                <a:lnTo>
                  <a:pt x="1774" y="0"/>
                </a:lnTo>
              </a:path>
            </a:pathLst>
          </a:custGeom>
          <a:noFill/>
          <a:ln w="38100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1654175" y="3033713"/>
            <a:ext cx="2351088" cy="3497262"/>
          </a:xfrm>
          <a:custGeom>
            <a:avLst/>
            <a:gdLst/>
            <a:ahLst/>
            <a:cxnLst>
              <a:cxn ang="0">
                <a:pos x="0" y="2203"/>
              </a:cxn>
              <a:cxn ang="0">
                <a:pos x="1481" y="0"/>
              </a:cxn>
            </a:cxnLst>
            <a:rect l="0" t="0" r="r" b="b"/>
            <a:pathLst>
              <a:path w="1481" h="2203">
                <a:moveTo>
                  <a:pt x="0" y="2203"/>
                </a:moveTo>
                <a:lnTo>
                  <a:pt x="1481" y="0"/>
                </a:lnTo>
              </a:path>
            </a:pathLst>
          </a:custGeom>
          <a:noFill/>
          <a:ln w="38100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2051050" y="5734050"/>
            <a:ext cx="144463" cy="122238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692275" y="5373688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О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4572000" y="4797425"/>
            <a:ext cx="3744913" cy="720725"/>
          </a:xfrm>
          <a:prstGeom prst="rect">
            <a:avLst/>
          </a:prstGeom>
          <a:solidFill>
            <a:srgbClr val="FEDA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KN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∩ ABC = O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399083" y="0"/>
            <a:ext cx="6068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Закрепление изученного материала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2" grpId="0"/>
      <p:bldP spid="12312" grpId="1"/>
      <p:bldP spid="12313" grpId="0" animBg="1"/>
      <p:bldP spid="12314" grpId="0" animBg="1"/>
      <p:bldP spid="12315" grpId="0" animBg="1"/>
      <p:bldP spid="12316" grpId="0"/>
      <p:bldP spid="123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323410" y="927490"/>
            <a:ext cx="8458200" cy="5184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098288" y="927490"/>
            <a:ext cx="2451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Планиметрия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5417800" y="999500"/>
            <a:ext cx="2603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Стереометрия</a:t>
            </a:r>
          </a:p>
        </p:txBody>
      </p:sp>
      <p:sp>
        <p:nvSpPr>
          <p:cNvPr id="125957" name="Freeform 5"/>
          <p:cNvSpPr>
            <a:spLocks/>
          </p:cNvSpPr>
          <p:nvPr/>
        </p:nvSpPr>
        <p:spPr bwMode="auto">
          <a:xfrm>
            <a:off x="4399281" y="927490"/>
            <a:ext cx="45719" cy="523789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3904"/>
              </a:cxn>
            </a:cxnLst>
            <a:rect l="0" t="0" r="r" b="b"/>
            <a:pathLst>
              <a:path w="16" h="3904">
                <a:moveTo>
                  <a:pt x="0" y="0"/>
                </a:moveTo>
                <a:lnTo>
                  <a:pt x="16" y="39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58" name="Freeform 6"/>
          <p:cNvSpPr>
            <a:spLocks/>
          </p:cNvSpPr>
          <p:nvPr/>
        </p:nvSpPr>
        <p:spPr bwMode="auto">
          <a:xfrm>
            <a:off x="395420" y="1503570"/>
            <a:ext cx="8458200" cy="25400"/>
          </a:xfrm>
          <a:custGeom>
            <a:avLst/>
            <a:gdLst/>
            <a:ahLst/>
            <a:cxnLst>
              <a:cxn ang="0">
                <a:pos x="5328" y="0"/>
              </a:cxn>
              <a:cxn ang="0">
                <a:pos x="0" y="16"/>
              </a:cxn>
            </a:cxnLst>
            <a:rect l="0" t="0" r="r" b="b"/>
            <a:pathLst>
              <a:path w="5328" h="16">
                <a:moveTo>
                  <a:pt x="5328" y="0"/>
                </a:moveTo>
                <a:lnTo>
                  <a:pt x="0" y="1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4427980" y="2420860"/>
            <a:ext cx="44874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Наряду с этими фигурами мы будем рассматривать геометрические тела и их поверхности. </a:t>
            </a:r>
          </a:p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Например, многогранники. Куб, параллелепипед, призма, пирамида.</a:t>
            </a:r>
          </a:p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Тела вращения.</a:t>
            </a:r>
          </a:p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Шар, сфера, цилиндр, конус.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95420" y="1484730"/>
            <a:ext cx="403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фигуры: точка, прямая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499990" y="148473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фигуры: точка, прямая, плоскость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251400" y="2727740"/>
            <a:ext cx="419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Другие фигуры: отрезок, луч, треугольник, квадрат, ромб, параллелограмм, трапеция, прямоугольник, выпуклые и невыпуклые </a:t>
            </a: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угольники, круг, окружность, дуга и др.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0" grpId="0"/>
      <p:bldP spid="125961" grpId="0"/>
      <p:bldP spid="125962" grpId="0"/>
      <p:bldP spid="1259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381000" y="3048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 обозначение точек используем прописные латинские буквы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990600" y="1143000"/>
            <a:ext cx="3910013" cy="733425"/>
            <a:chOff x="624" y="720"/>
            <a:chExt cx="2463" cy="462"/>
          </a:xfrm>
        </p:grpSpPr>
        <p:sp>
          <p:nvSpPr>
            <p:cNvPr id="129038" name="Oval 14"/>
            <p:cNvSpPr>
              <a:spLocks noChangeArrowheads="1"/>
            </p:cNvSpPr>
            <p:nvPr/>
          </p:nvSpPr>
          <p:spPr bwMode="auto">
            <a:xfrm>
              <a:off x="624" y="864"/>
              <a:ext cx="96" cy="96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9058" name="Oval 34"/>
            <p:cNvSpPr>
              <a:spLocks noChangeArrowheads="1"/>
            </p:cNvSpPr>
            <p:nvPr/>
          </p:nvSpPr>
          <p:spPr bwMode="auto">
            <a:xfrm>
              <a:off x="1584" y="768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9060" name="Text Box 36"/>
            <p:cNvSpPr txBox="1">
              <a:spLocks noChangeArrowheads="1"/>
            </p:cNvSpPr>
            <p:nvPr/>
          </p:nvSpPr>
          <p:spPr bwMode="auto">
            <a:xfrm>
              <a:off x="720" y="81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  <a:endParaRPr lang="ru-RU" sz="3200" b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29061" name="Text Box 37"/>
            <p:cNvSpPr txBox="1">
              <a:spLocks noChangeArrowheads="1"/>
            </p:cNvSpPr>
            <p:nvPr/>
          </p:nvSpPr>
          <p:spPr bwMode="auto">
            <a:xfrm>
              <a:off x="1632" y="720"/>
              <a:ext cx="2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Times New Roman" pitchFamily="18" charset="0"/>
                </a:rPr>
                <a:t>B</a:t>
              </a:r>
              <a:endParaRPr lang="ru-RU" sz="3200" b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29062" name="Text Box 38"/>
            <p:cNvSpPr txBox="1">
              <a:spLocks noChangeArrowheads="1"/>
            </p:cNvSpPr>
            <p:nvPr/>
          </p:nvSpPr>
          <p:spPr bwMode="auto">
            <a:xfrm>
              <a:off x="2784" y="720"/>
              <a:ext cx="3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  <a:endParaRPr lang="ru-RU" sz="3200" b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29063" name="Oval 39"/>
            <p:cNvSpPr>
              <a:spLocks noChangeArrowheads="1"/>
            </p:cNvSpPr>
            <p:nvPr/>
          </p:nvSpPr>
          <p:spPr bwMode="auto">
            <a:xfrm>
              <a:off x="2688" y="86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129064" name="Text Box 40"/>
          <p:cNvSpPr txBox="1">
            <a:spLocks noChangeArrowheads="1"/>
          </p:cNvSpPr>
          <p:nvPr/>
        </p:nvSpPr>
        <p:spPr bwMode="auto">
          <a:xfrm>
            <a:off x="381000" y="19812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 обозначение прямых используем строчные латинские буквы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1371600" y="2514600"/>
            <a:ext cx="4114800" cy="731838"/>
            <a:chOff x="912" y="1603"/>
            <a:chExt cx="2592" cy="461"/>
          </a:xfrm>
        </p:grpSpPr>
        <p:sp>
          <p:nvSpPr>
            <p:cNvPr id="129065" name="Line 41"/>
            <p:cNvSpPr>
              <a:spLocks noChangeShapeType="1"/>
            </p:cNvSpPr>
            <p:nvPr/>
          </p:nvSpPr>
          <p:spPr bwMode="auto">
            <a:xfrm flipV="1">
              <a:off x="912" y="1632"/>
              <a:ext cx="25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9066" name="Text Box 42"/>
            <p:cNvSpPr txBox="1">
              <a:spLocks noChangeArrowheads="1"/>
            </p:cNvSpPr>
            <p:nvPr/>
          </p:nvSpPr>
          <p:spPr bwMode="auto">
            <a:xfrm>
              <a:off x="3120" y="1603"/>
              <a:ext cx="2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  <a:endParaRPr lang="ru-RU" sz="3200" b="1" i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962400" y="2743200"/>
            <a:ext cx="4176713" cy="685800"/>
            <a:chOff x="2496" y="1728"/>
            <a:chExt cx="2631" cy="432"/>
          </a:xfrm>
        </p:grpSpPr>
        <p:sp>
          <p:nvSpPr>
            <p:cNvPr id="129067" name="Line 43"/>
            <p:cNvSpPr>
              <a:spLocks noChangeShapeType="1"/>
            </p:cNvSpPr>
            <p:nvPr/>
          </p:nvSpPr>
          <p:spPr bwMode="auto">
            <a:xfrm flipV="1">
              <a:off x="2496" y="1728"/>
              <a:ext cx="25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9068" name="Text Box 44"/>
            <p:cNvSpPr txBox="1">
              <a:spLocks noChangeArrowheads="1"/>
            </p:cNvSpPr>
            <p:nvPr/>
          </p:nvSpPr>
          <p:spPr bwMode="auto">
            <a:xfrm>
              <a:off x="4896" y="1728"/>
              <a:ext cx="23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  <a:endParaRPr lang="ru-RU" sz="3200" b="1" i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209800" y="3581400"/>
            <a:ext cx="4114800" cy="762000"/>
            <a:chOff x="1392" y="2256"/>
            <a:chExt cx="2592" cy="480"/>
          </a:xfrm>
        </p:grpSpPr>
        <p:sp>
          <p:nvSpPr>
            <p:cNvPr id="129069" name="Line 45"/>
            <p:cNvSpPr>
              <a:spLocks noChangeShapeType="1"/>
            </p:cNvSpPr>
            <p:nvPr/>
          </p:nvSpPr>
          <p:spPr bwMode="auto">
            <a:xfrm flipV="1">
              <a:off x="1392" y="2304"/>
              <a:ext cx="25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9070" name="Text Box 46"/>
            <p:cNvSpPr txBox="1">
              <a:spLocks noChangeArrowheads="1"/>
            </p:cNvSpPr>
            <p:nvPr/>
          </p:nvSpPr>
          <p:spPr bwMode="auto">
            <a:xfrm>
              <a:off x="3696" y="2256"/>
              <a:ext cx="2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>
                  <a:solidFill>
                    <a:schemeClr val="tx2"/>
                  </a:solidFill>
                  <a:latin typeface="Times New Roman" pitchFamily="18" charset="0"/>
                </a:rPr>
                <a:t>b</a:t>
              </a:r>
              <a:endParaRPr lang="ru-RU" sz="3200" b="1" i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sp>
        <p:nvSpPr>
          <p:cNvPr id="129071" name="Text Box 47"/>
          <p:cNvSpPr txBox="1">
            <a:spLocks noChangeArrowheads="1"/>
          </p:cNvSpPr>
          <p:nvPr/>
        </p:nvSpPr>
        <p:spPr bwMode="auto">
          <a:xfrm>
            <a:off x="381000" y="4343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Или обозначаем прямую двумя прописными латинскими буквами.</a:t>
            </a: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533400" y="5410200"/>
            <a:ext cx="4364038" cy="1189038"/>
            <a:chOff x="336" y="3408"/>
            <a:chExt cx="2749" cy="749"/>
          </a:xfrm>
        </p:grpSpPr>
        <p:sp>
          <p:nvSpPr>
            <p:cNvPr id="129072" name="Line 48"/>
            <p:cNvSpPr>
              <a:spLocks noChangeShapeType="1"/>
            </p:cNvSpPr>
            <p:nvPr/>
          </p:nvSpPr>
          <p:spPr bwMode="auto">
            <a:xfrm flipV="1">
              <a:off x="336" y="3456"/>
              <a:ext cx="25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9073" name="Text Box 49"/>
            <p:cNvSpPr txBox="1">
              <a:spLocks noChangeArrowheads="1"/>
            </p:cNvSpPr>
            <p:nvPr/>
          </p:nvSpPr>
          <p:spPr bwMode="auto">
            <a:xfrm>
              <a:off x="432" y="3792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Times New Roman" pitchFamily="18" charset="0"/>
                </a:rPr>
                <a:t>S</a:t>
              </a:r>
              <a:endParaRPr lang="ru-RU" sz="32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29074" name="Text Box 50"/>
            <p:cNvSpPr txBox="1">
              <a:spLocks noChangeArrowheads="1"/>
            </p:cNvSpPr>
            <p:nvPr/>
          </p:nvSpPr>
          <p:spPr bwMode="auto">
            <a:xfrm>
              <a:off x="2784" y="340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Times New Roman" pitchFamily="18" charset="0"/>
                </a:rPr>
                <a:t>N</a:t>
              </a:r>
              <a:endParaRPr lang="ru-RU" sz="32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64" grpId="0"/>
      <p:bldP spid="1290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6" descr="Контурные ромбики"/>
          <p:cNvSpPr>
            <a:spLocks/>
          </p:cNvSpPr>
          <p:nvPr/>
        </p:nvSpPr>
        <p:spPr bwMode="auto">
          <a:xfrm>
            <a:off x="1763712" y="4076700"/>
            <a:ext cx="5184618" cy="1944660"/>
          </a:xfrm>
          <a:custGeom>
            <a:avLst/>
            <a:gdLst>
              <a:gd name="T0" fmla="*/ 0 w 4898"/>
              <a:gd name="T1" fmla="*/ 2147483647 h 631"/>
              <a:gd name="T2" fmla="*/ 2147483647 w 4898"/>
              <a:gd name="T3" fmla="*/ 0 h 631"/>
              <a:gd name="T4" fmla="*/ 2147483647 w 4898"/>
              <a:gd name="T5" fmla="*/ 2147483647 h 631"/>
              <a:gd name="T6" fmla="*/ 2147483647 w 4898"/>
              <a:gd name="T7" fmla="*/ 2147483647 h 631"/>
              <a:gd name="T8" fmla="*/ 0 w 4898"/>
              <a:gd name="T9" fmla="*/ 2147483647 h 6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98"/>
              <a:gd name="T16" fmla="*/ 0 h 631"/>
              <a:gd name="T17" fmla="*/ 4898 w 4898"/>
              <a:gd name="T18" fmla="*/ 631 h 6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98" h="631">
                <a:moveTo>
                  <a:pt x="0" y="631"/>
                </a:moveTo>
                <a:lnTo>
                  <a:pt x="1199" y="0"/>
                </a:lnTo>
                <a:lnTo>
                  <a:pt x="4898" y="9"/>
                </a:lnTo>
                <a:lnTo>
                  <a:pt x="3644" y="631"/>
                </a:lnTo>
                <a:lnTo>
                  <a:pt x="0" y="631"/>
                </a:lnTo>
                <a:close/>
              </a:path>
            </a:pathLst>
          </a:custGeom>
          <a:pattFill prst="openDmnd">
            <a:fgClr>
              <a:srgbClr val="0099FF"/>
            </a:fgClr>
            <a:bgClr>
              <a:schemeClr val="bg1"/>
            </a:bgClr>
          </a:patt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Плоскость в стереометрии обозначают греческими буквами, например: </a:t>
            </a:r>
          </a:p>
        </p:txBody>
      </p:sp>
      <p:pic>
        <p:nvPicPr>
          <p:cNvPr id="9220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125538"/>
            <a:ext cx="5905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125538"/>
            <a:ext cx="5905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1196975"/>
            <a:ext cx="685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34"/>
          <p:cNvSpPr txBox="1">
            <a:spLocks noChangeArrowheads="1"/>
          </p:cNvSpPr>
          <p:nvPr/>
        </p:nvSpPr>
        <p:spPr bwMode="auto">
          <a:xfrm>
            <a:off x="250825" y="1989138"/>
            <a:ext cx="8534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 на рисунках чаще всего плоскость изображают в виде параллелограмма. Но следует понимать и представлять себе данную геометрическую фигуру как неограниченную во все стороны.</a:t>
            </a:r>
          </a:p>
        </p:txBody>
      </p:sp>
      <p:pic>
        <p:nvPicPr>
          <p:cNvPr id="9224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4365625"/>
            <a:ext cx="5905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ОБОЗНАЧЕНИЯ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143000"/>
            <a:ext cx="7848600" cy="5410200"/>
            <a:chOff x="384" y="720"/>
            <a:chExt cx="4944" cy="3408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392" y="3552"/>
              <a:ext cx="393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384" y="3552"/>
              <a:ext cx="100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1392" y="3072"/>
              <a:ext cx="39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384" y="3072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1392" y="2684"/>
              <a:ext cx="393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84" y="2684"/>
              <a:ext cx="1008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392" y="2287"/>
              <a:ext cx="3936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384" y="2287"/>
              <a:ext cx="100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1392" y="1824"/>
              <a:ext cx="3936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384" y="1824"/>
              <a:ext cx="1008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1392" y="1414"/>
              <a:ext cx="3936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384" y="1414"/>
              <a:ext cx="100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1392" y="1067"/>
              <a:ext cx="3936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384" y="1067"/>
              <a:ext cx="1008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1392" y="720"/>
              <a:ext cx="3936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384" y="720"/>
              <a:ext cx="1008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384" y="720"/>
              <a:ext cx="49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84" y="1067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84" y="1414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384" y="1824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384" y="2287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84" y="4128"/>
              <a:ext cx="49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384" y="720"/>
              <a:ext cx="0" cy="3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1392" y="720"/>
              <a:ext cx="0" cy="3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5328" y="720"/>
              <a:ext cx="0" cy="3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384" y="2684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384" y="3072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>
              <a:off x="384" y="3552"/>
              <a:ext cx="49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104" name="Object 32"/>
          <p:cNvGraphicFramePr>
            <a:graphicFrameLocks/>
          </p:cNvGraphicFramePr>
          <p:nvPr/>
        </p:nvGraphicFramePr>
        <p:xfrm>
          <a:off x="914400" y="1219200"/>
          <a:ext cx="10604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12" name="Equation" r:id="rId4" imgW="1060200" imgH="488880" progId="Equation.DSMT4">
                  <p:embed/>
                </p:oleObj>
              </mc:Choice>
              <mc:Fallback>
                <p:oleObj name="Equation" r:id="rId4" imgW="1060200" imgH="488880" progId="Equation.DSMT4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10604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5" name="Object 33"/>
          <p:cNvGraphicFramePr>
            <a:graphicFrameLocks/>
          </p:cNvGraphicFramePr>
          <p:nvPr/>
        </p:nvGraphicFramePr>
        <p:xfrm>
          <a:off x="914400" y="1752600"/>
          <a:ext cx="10033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13" name="Equation" r:id="rId6" imgW="1002960" imgH="493560" progId="Equation.DSMT4">
                  <p:embed/>
                </p:oleObj>
              </mc:Choice>
              <mc:Fallback>
                <p:oleObj name="Equation" r:id="rId6" imgW="1002960" imgH="493560" progId="Equation.DSMT4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10033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2514600" y="1219200"/>
            <a:ext cx="52578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принадлежит прямой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2267680" y="1752600"/>
            <a:ext cx="612085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принадлежит прямой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08" name="Object 36"/>
          <p:cNvGraphicFramePr>
            <a:graphicFrameLocks/>
          </p:cNvGraphicFramePr>
          <p:nvPr/>
        </p:nvGraphicFramePr>
        <p:xfrm>
          <a:off x="914400" y="2362200"/>
          <a:ext cx="1079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14" name="Equation" r:id="rId8" imgW="1079280" imgH="469800" progId="Equation.DSMT4">
                  <p:embed/>
                </p:oleObj>
              </mc:Choice>
              <mc:Fallback>
                <p:oleObj name="Equation" r:id="rId8" imgW="1079280" imgH="46980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1079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9" name="Object 37"/>
          <p:cNvGraphicFramePr>
            <a:graphicFrameLocks/>
          </p:cNvGraphicFramePr>
          <p:nvPr/>
        </p:nvGraphicFramePr>
        <p:xfrm>
          <a:off x="838200" y="2971800"/>
          <a:ext cx="11557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15" name="Equation" r:id="rId10" imgW="1155600" imgH="534960" progId="Equation.DSMT4">
                  <p:embed/>
                </p:oleObj>
              </mc:Choice>
              <mc:Fallback>
                <p:oleObj name="Equation" r:id="rId10" imgW="1155600" imgH="53496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11557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38"/>
          <p:cNvGraphicFramePr>
            <a:graphicFrameLocks/>
          </p:cNvGraphicFramePr>
          <p:nvPr/>
        </p:nvGraphicFramePr>
        <p:xfrm>
          <a:off x="838200" y="3733800"/>
          <a:ext cx="115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16" name="Equation" r:id="rId12" imgW="1155600" imgH="393480" progId="Equation.DSMT4">
                  <p:embed/>
                </p:oleObj>
              </mc:Choice>
              <mc:Fallback>
                <p:oleObj name="Equation" r:id="rId12" imgW="1155600" imgH="393480" progId="Equation.DSMT4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1155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39"/>
          <p:cNvGraphicFramePr>
            <a:graphicFrameLocks/>
          </p:cNvGraphicFramePr>
          <p:nvPr/>
        </p:nvGraphicFramePr>
        <p:xfrm>
          <a:off x="914400" y="4343400"/>
          <a:ext cx="10795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17" name="Equation" r:id="rId14" imgW="1079280" imgH="500040" progId="Equation.DSMT4">
                  <p:embed/>
                </p:oleObj>
              </mc:Choice>
              <mc:Fallback>
                <p:oleObj name="Equation" r:id="rId14" imgW="1079280" imgH="500040" progId="Equation.DSMT4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10795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209800" y="2362203"/>
            <a:ext cx="6019800" cy="461963"/>
            <a:chOff x="1392" y="1488"/>
            <a:chExt cx="3792" cy="291"/>
          </a:xfrm>
        </p:grpSpPr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1392" y="1488"/>
              <a:ext cx="37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Точка 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принадлежит плоскости </a:t>
              </a:r>
            </a:p>
          </p:txBody>
        </p:sp>
        <p:graphicFrame>
          <p:nvGraphicFramePr>
            <p:cNvPr id="3114" name="Object 42"/>
            <p:cNvGraphicFramePr>
              <a:graphicFrameLocks/>
            </p:cNvGraphicFramePr>
            <p:nvPr/>
          </p:nvGraphicFramePr>
          <p:xfrm>
            <a:off x="4656" y="1536"/>
            <a:ext cx="24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218" name="Equation" r:id="rId16" imgW="393480" imgH="365040" progId="Equation.DSMT4">
                    <p:embed/>
                  </p:oleObj>
                </mc:Choice>
                <mc:Fallback>
                  <p:oleObj name="Equation" r:id="rId16" imgW="393480" imgH="365040" progId="Equation.DSMT4">
                    <p:embed/>
                    <p:pic>
                      <p:nvPicPr>
                        <p:cNvPr id="0" name="Picture 1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536"/>
                          <a:ext cx="24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971800" y="3657604"/>
            <a:ext cx="5410200" cy="461963"/>
            <a:chOff x="1872" y="2304"/>
            <a:chExt cx="3408" cy="291"/>
          </a:xfrm>
        </p:grpSpPr>
        <p:graphicFrame>
          <p:nvGraphicFramePr>
            <p:cNvPr id="3116" name="Object 44"/>
            <p:cNvGraphicFramePr>
              <a:graphicFrameLocks/>
            </p:cNvGraphicFramePr>
            <p:nvPr/>
          </p:nvGraphicFramePr>
          <p:xfrm>
            <a:off x="4368" y="2352"/>
            <a:ext cx="24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219" name="Equation" r:id="rId18" imgW="393480" imgH="365040" progId="Equation.DSMT4">
                    <p:embed/>
                  </p:oleObj>
                </mc:Choice>
                <mc:Fallback>
                  <p:oleObj name="Equation" r:id="rId18" imgW="393480" imgH="365040" progId="Equation.DSMT4">
                    <p:embed/>
                    <p:pic>
                      <p:nvPicPr>
                        <p:cNvPr id="0" name="Picture 1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2352"/>
                          <a:ext cx="24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7" name="Rectangle 45"/>
            <p:cNvSpPr>
              <a:spLocks noChangeArrowheads="1"/>
            </p:cNvSpPr>
            <p:nvPr/>
          </p:nvSpPr>
          <p:spPr bwMode="auto">
            <a:xfrm>
              <a:off x="1872" y="2304"/>
              <a:ext cx="34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Прямая </a:t>
              </a:r>
              <a:r>
                <a:rPr lang="ru-RU" sz="2400" i="1" dirty="0" err="1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 лежит в плоскости 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895600" y="4343405"/>
            <a:ext cx="5486400" cy="461963"/>
            <a:chOff x="1824" y="2736"/>
            <a:chExt cx="3456" cy="291"/>
          </a:xfrm>
        </p:grpSpPr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1824" y="2736"/>
              <a:ext cx="34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Прямая </a:t>
              </a:r>
              <a:r>
                <a:rPr lang="ru-RU" sz="2400" i="1" dirty="0" err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не лежит в плоскости </a:t>
              </a:r>
            </a:p>
          </p:txBody>
        </p:sp>
        <p:graphicFrame>
          <p:nvGraphicFramePr>
            <p:cNvPr id="3120" name="Object 48"/>
            <p:cNvGraphicFramePr>
              <a:graphicFrameLocks/>
            </p:cNvGraphicFramePr>
            <p:nvPr/>
          </p:nvGraphicFramePr>
          <p:xfrm>
            <a:off x="4512" y="2784"/>
            <a:ext cx="24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220" name="Equation" r:id="rId20" imgW="393480" imgH="365040" progId="Equation.DSMT4">
                    <p:embed/>
                  </p:oleObj>
                </mc:Choice>
                <mc:Fallback>
                  <p:oleObj name="Equation" r:id="rId20" imgW="393480" imgH="365040" progId="Equation.DSMT4">
                    <p:embed/>
                    <p:pic>
                      <p:nvPicPr>
                        <p:cNvPr id="0" name="Picture 1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2784"/>
                          <a:ext cx="24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362200" y="2971803"/>
            <a:ext cx="5651500" cy="461963"/>
            <a:chOff x="1488" y="1872"/>
            <a:chExt cx="3560" cy="291"/>
          </a:xfrm>
        </p:grpSpPr>
        <p:sp>
          <p:nvSpPr>
            <p:cNvPr id="3122" name="Rectangle 50"/>
            <p:cNvSpPr>
              <a:spLocks noChangeArrowheads="1"/>
            </p:cNvSpPr>
            <p:nvPr/>
          </p:nvSpPr>
          <p:spPr bwMode="auto">
            <a:xfrm>
              <a:off x="1488" y="1872"/>
              <a:ext cx="35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Точка 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 не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принадлежит плоскости </a:t>
              </a:r>
            </a:p>
          </p:txBody>
        </p:sp>
        <p:graphicFrame>
          <p:nvGraphicFramePr>
            <p:cNvPr id="3123" name="Object 51"/>
            <p:cNvGraphicFramePr>
              <a:graphicFrameLocks/>
            </p:cNvGraphicFramePr>
            <p:nvPr/>
          </p:nvGraphicFramePr>
          <p:xfrm>
            <a:off x="4800" y="1920"/>
            <a:ext cx="24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221" name="Equation" r:id="rId22" imgW="393480" imgH="365040" progId="Equation.DSMT4">
                    <p:embed/>
                  </p:oleObj>
                </mc:Choice>
                <mc:Fallback>
                  <p:oleObj name="Equation" r:id="rId22" imgW="393480" imgH="365040" progId="Equation.DSMT4">
                    <p:embed/>
                    <p:pic>
                      <p:nvPicPr>
                        <p:cNvPr id="0" name="Picture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1920"/>
                          <a:ext cx="24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24" name="Object 52"/>
          <p:cNvGraphicFramePr>
            <a:graphicFrameLocks/>
          </p:cNvGraphicFramePr>
          <p:nvPr/>
        </p:nvGraphicFramePr>
        <p:xfrm>
          <a:off x="609600" y="4953000"/>
          <a:ext cx="16891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22" name="Equation" r:id="rId24" imgW="1688760" imgH="446040" progId="Equation.DSMT4">
                  <p:embed/>
                </p:oleObj>
              </mc:Choice>
              <mc:Fallback>
                <p:oleObj name="Equation" r:id="rId24" imgW="1688760" imgH="446040" progId="Equation.DSMT4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53000"/>
                        <a:ext cx="16891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5" name="Object 53"/>
          <p:cNvGraphicFramePr>
            <a:graphicFrameLocks/>
          </p:cNvGraphicFramePr>
          <p:nvPr/>
        </p:nvGraphicFramePr>
        <p:xfrm>
          <a:off x="685800" y="5715000"/>
          <a:ext cx="1536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23" name="Equation" r:id="rId26" imgW="1536480" imgH="482400" progId="Equation.DSMT4">
                  <p:embed/>
                </p:oleObj>
              </mc:Choice>
              <mc:Fallback>
                <p:oleObj name="Equation" r:id="rId26" imgW="1536480" imgH="482400" progId="Equation.DSMT4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15000"/>
                        <a:ext cx="1536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2195670" y="5013226"/>
            <a:ext cx="6552910" cy="461963"/>
            <a:chOff x="1440" y="3120"/>
            <a:chExt cx="3984" cy="291"/>
          </a:xfrm>
        </p:grpSpPr>
        <p:sp>
          <p:nvSpPr>
            <p:cNvPr id="3127" name="Rectangle 55"/>
            <p:cNvSpPr>
              <a:spLocks noChangeArrowheads="1"/>
            </p:cNvSpPr>
            <p:nvPr/>
          </p:nvSpPr>
          <p:spPr bwMode="auto">
            <a:xfrm>
              <a:off x="1440" y="3120"/>
              <a:ext cx="39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Прямая </a:t>
              </a:r>
              <a:r>
                <a:rPr lang="ru-RU" sz="2400" i="1" dirty="0" err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пересекает плоскость       в точке 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graphicFrame>
          <p:nvGraphicFramePr>
            <p:cNvPr id="3128" name="Object 56"/>
            <p:cNvGraphicFramePr>
              <a:graphicFrameLocks/>
            </p:cNvGraphicFramePr>
            <p:nvPr/>
          </p:nvGraphicFramePr>
          <p:xfrm>
            <a:off x="4023" y="3165"/>
            <a:ext cx="24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224" name="Equation" r:id="rId28" imgW="393480" imgH="365040" progId="Equation.DSMT4">
                    <p:embed/>
                  </p:oleObj>
                </mc:Choice>
                <mc:Fallback>
                  <p:oleObj name="Equation" r:id="rId28" imgW="393480" imgH="365040" progId="Equation.DSMT4">
                    <p:embed/>
                    <p:pic>
                      <p:nvPicPr>
                        <p:cNvPr id="0" name="Picture 1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3" y="3165"/>
                          <a:ext cx="24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2123660" y="5638800"/>
            <a:ext cx="6624920" cy="831850"/>
            <a:chOff x="1488" y="3552"/>
            <a:chExt cx="3841" cy="524"/>
          </a:xfrm>
        </p:grpSpPr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>
              <a:off x="1488" y="3552"/>
              <a:ext cx="3841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Плоскости      и      пересекаются по прямой  </a:t>
              </a:r>
              <a:r>
                <a:rPr lang="ru-RU" sz="2400" i="1" dirty="0" err="1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aphicFrame>
          <p:nvGraphicFramePr>
            <p:cNvPr id="3131" name="Object 59"/>
            <p:cNvGraphicFramePr>
              <a:graphicFrameLocks/>
            </p:cNvGraphicFramePr>
            <p:nvPr/>
          </p:nvGraphicFramePr>
          <p:xfrm>
            <a:off x="2517" y="3612"/>
            <a:ext cx="248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225" name="Equation" r:id="rId30" imgW="393480" imgH="365040" progId="Equation.DSMT4">
                    <p:embed/>
                  </p:oleObj>
                </mc:Choice>
                <mc:Fallback>
                  <p:oleObj name="Equation" r:id="rId30" imgW="393480" imgH="365040" progId="Equation.DSMT4">
                    <p:embed/>
                    <p:pic>
                      <p:nvPicPr>
                        <p:cNvPr id="0" name="Picture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3612"/>
                          <a:ext cx="248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2" name="Object 60"/>
            <p:cNvGraphicFramePr>
              <a:graphicFrameLocks/>
            </p:cNvGraphicFramePr>
            <p:nvPr/>
          </p:nvGraphicFramePr>
          <p:xfrm>
            <a:off x="2866" y="3566"/>
            <a:ext cx="211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226" name="Equation" r:id="rId32" imgW="334800" imgH="510840" progId="Equation.DSMT4">
                    <p:embed/>
                  </p:oleObj>
                </mc:Choice>
                <mc:Fallback>
                  <p:oleObj name="Equation" r:id="rId32" imgW="334800" imgH="510840" progId="Equation.DSMT4">
                    <p:embed/>
                    <p:pic>
                      <p:nvPicPr>
                        <p:cNvPr id="0" name="Picture 1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" y="3566"/>
                          <a:ext cx="211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6" grpId="0" autoUpdateAnimBg="0"/>
      <p:bldP spid="31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4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Аксиомы стереометрии описывают: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5650" y="414972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187450" y="4941888"/>
            <a:ext cx="142875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476375" y="40767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476375" y="981075"/>
            <a:ext cx="755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А1.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284663" y="908050"/>
            <a:ext cx="86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А2.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019925" y="981075"/>
            <a:ext cx="1008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А3.</a:t>
            </a:r>
            <a:r>
              <a:rPr lang="ru-RU" sz="2400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50825" y="4076700"/>
            <a:ext cx="4349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763713" y="3789363"/>
            <a:ext cx="4333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403350" y="4797425"/>
            <a:ext cx="5048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179388" y="3357563"/>
            <a:ext cx="2952750" cy="2663825"/>
          </a:xfrm>
          <a:custGeom>
            <a:avLst/>
            <a:gdLst>
              <a:gd name="T0" fmla="*/ 2147483647 w 1852"/>
              <a:gd name="T1" fmla="*/ 2147483647 h 1687"/>
              <a:gd name="T2" fmla="*/ 2147483647 w 1852"/>
              <a:gd name="T3" fmla="*/ 2147483647 h 1687"/>
              <a:gd name="T4" fmla="*/ 2147483647 w 1852"/>
              <a:gd name="T5" fmla="*/ 2147483647 h 1687"/>
              <a:gd name="T6" fmla="*/ 2147483647 w 1852"/>
              <a:gd name="T7" fmla="*/ 2147483647 h 1687"/>
              <a:gd name="T8" fmla="*/ 2147483647 w 1852"/>
              <a:gd name="T9" fmla="*/ 2147483647 h 1687"/>
              <a:gd name="T10" fmla="*/ 2147483647 w 1852"/>
              <a:gd name="T11" fmla="*/ 2147483647 h 16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52"/>
              <a:gd name="T19" fmla="*/ 0 h 1687"/>
              <a:gd name="T20" fmla="*/ 1852 w 1852"/>
              <a:gd name="T21" fmla="*/ 1687 h 16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52" h="1687">
                <a:moveTo>
                  <a:pt x="287" y="212"/>
                </a:moveTo>
                <a:cubicBezTo>
                  <a:pt x="559" y="152"/>
                  <a:pt x="1534" y="0"/>
                  <a:pt x="1693" y="212"/>
                </a:cubicBezTo>
                <a:cubicBezTo>
                  <a:pt x="1852" y="424"/>
                  <a:pt x="1488" y="1279"/>
                  <a:pt x="1239" y="1483"/>
                </a:cubicBezTo>
                <a:cubicBezTo>
                  <a:pt x="990" y="1687"/>
                  <a:pt x="392" y="1588"/>
                  <a:pt x="196" y="1437"/>
                </a:cubicBezTo>
                <a:cubicBezTo>
                  <a:pt x="0" y="1286"/>
                  <a:pt x="45" y="779"/>
                  <a:pt x="60" y="575"/>
                </a:cubicBezTo>
                <a:cubicBezTo>
                  <a:pt x="75" y="371"/>
                  <a:pt x="15" y="272"/>
                  <a:pt x="287" y="212"/>
                </a:cubicBezTo>
                <a:close/>
              </a:path>
            </a:pathLst>
          </a:custGeom>
          <a:noFill/>
          <a:ln w="38100" cmpd="sng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339975" y="3644900"/>
            <a:ext cx="5794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993300"/>
                </a:solidFill>
                <a:latin typeface="Symbol" pitchFamily="18" charset="2"/>
              </a:rPr>
              <a:t>b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000" b="1" smtClean="0">
              <a:solidFill>
                <a:srgbClr val="993300"/>
              </a:solidFill>
              <a:latin typeface="Symbol" pitchFamily="18" charset="2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79388" y="1412875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 задания плоскости.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5580063" y="5373688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4284663" y="4652963"/>
            <a:ext cx="142875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4572000" y="34290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859338" y="3284538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4643438" y="458152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2976563" y="3033713"/>
            <a:ext cx="3406775" cy="3130550"/>
          </a:xfrm>
          <a:custGeom>
            <a:avLst/>
            <a:gdLst>
              <a:gd name="T0" fmla="*/ 2147483647 w 2146"/>
              <a:gd name="T1" fmla="*/ 2147483647 h 1972"/>
              <a:gd name="T2" fmla="*/ 2147483647 w 2146"/>
              <a:gd name="T3" fmla="*/ 2147483647 h 1972"/>
              <a:gd name="T4" fmla="*/ 2147483647 w 2146"/>
              <a:gd name="T5" fmla="*/ 2147483647 h 1972"/>
              <a:gd name="T6" fmla="*/ 2147483647 w 2146"/>
              <a:gd name="T7" fmla="*/ 2147483647 h 1972"/>
              <a:gd name="T8" fmla="*/ 2147483647 w 2146"/>
              <a:gd name="T9" fmla="*/ 2147483647 h 1972"/>
              <a:gd name="T10" fmla="*/ 2147483647 w 2146"/>
              <a:gd name="T11" fmla="*/ 2147483647 h 1972"/>
              <a:gd name="T12" fmla="*/ 2147483647 w 2146"/>
              <a:gd name="T13" fmla="*/ 2147483647 h 19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46"/>
              <a:gd name="T22" fmla="*/ 0 h 1972"/>
              <a:gd name="T23" fmla="*/ 2146 w 2146"/>
              <a:gd name="T24" fmla="*/ 1972 h 19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46" h="1972">
                <a:moveTo>
                  <a:pt x="506" y="1564"/>
                </a:moveTo>
                <a:cubicBezTo>
                  <a:pt x="400" y="1292"/>
                  <a:pt x="0" y="536"/>
                  <a:pt x="189" y="294"/>
                </a:cubicBezTo>
                <a:cubicBezTo>
                  <a:pt x="378" y="52"/>
                  <a:pt x="1391" y="0"/>
                  <a:pt x="1640" y="113"/>
                </a:cubicBezTo>
                <a:cubicBezTo>
                  <a:pt x="1889" y="226"/>
                  <a:pt x="1625" y="695"/>
                  <a:pt x="1685" y="975"/>
                </a:cubicBezTo>
                <a:cubicBezTo>
                  <a:pt x="1745" y="1255"/>
                  <a:pt x="2146" y="1632"/>
                  <a:pt x="2003" y="1791"/>
                </a:cubicBezTo>
                <a:cubicBezTo>
                  <a:pt x="1860" y="1950"/>
                  <a:pt x="1073" y="1972"/>
                  <a:pt x="824" y="1927"/>
                </a:cubicBezTo>
                <a:cubicBezTo>
                  <a:pt x="575" y="1882"/>
                  <a:pt x="612" y="1836"/>
                  <a:pt x="506" y="1564"/>
                </a:cubicBezTo>
                <a:close/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211638" y="3213100"/>
            <a:ext cx="504825" cy="20875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987675" y="1341438"/>
            <a:ext cx="31686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прямой и плоскости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6948488" y="3141663"/>
            <a:ext cx="215900" cy="3240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V="1">
            <a:off x="6084888" y="5013325"/>
            <a:ext cx="2519362" cy="7143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V="1">
            <a:off x="6084888" y="4221163"/>
            <a:ext cx="503237" cy="863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6588125" y="4221163"/>
            <a:ext cx="43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7092950" y="4221163"/>
            <a:ext cx="935038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8027988" y="4221163"/>
            <a:ext cx="111601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 flipV="1">
            <a:off x="8604250" y="4221163"/>
            <a:ext cx="539750" cy="7921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 flipV="1">
            <a:off x="7885113" y="2420938"/>
            <a:ext cx="142875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8027988" y="4221163"/>
            <a:ext cx="73025" cy="7921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8101013" y="5013325"/>
            <a:ext cx="71437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 flipV="1">
            <a:off x="7164388" y="5805488"/>
            <a:ext cx="1008062" cy="5762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V="1">
            <a:off x="6948488" y="2420938"/>
            <a:ext cx="9366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7092950" y="4221163"/>
            <a:ext cx="935038" cy="863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7164388" y="5661025"/>
            <a:ext cx="504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  <a:latin typeface="Symbol" pitchFamily="18" charset="2"/>
              </a:rPr>
              <a:t>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8459788" y="4221163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b="1" smtClean="0">
                <a:solidFill>
                  <a:srgbClr val="00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6119813" y="1341438"/>
            <a:ext cx="30241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плоскостей</a:t>
            </a:r>
          </a:p>
        </p:txBody>
      </p:sp>
      <p:sp>
        <p:nvSpPr>
          <p:cNvPr id="33831" name="Oval 39"/>
          <p:cNvSpPr>
            <a:spLocks noChangeArrowheads="1"/>
          </p:cNvSpPr>
          <p:nvPr/>
        </p:nvSpPr>
        <p:spPr bwMode="auto">
          <a:xfrm>
            <a:off x="7451725" y="458152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9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animBg="1"/>
      <p:bldP spid="33796" grpId="0" animBg="1"/>
      <p:bldP spid="33797" grpId="0" animBg="1"/>
      <p:bldP spid="33798" grpId="0"/>
      <p:bldP spid="33799" grpId="0"/>
      <p:bldP spid="33800" grpId="0"/>
      <p:bldP spid="33801" grpId="0"/>
      <p:bldP spid="33802" grpId="0"/>
      <p:bldP spid="33803" grpId="0"/>
      <p:bldP spid="33804" grpId="0" animBg="1"/>
      <p:bldP spid="33805" grpId="0"/>
      <p:bldP spid="33806" grpId="0"/>
      <p:bldP spid="33807" grpId="0"/>
      <p:bldP spid="33808" grpId="0" animBg="1"/>
      <p:bldP spid="33809" grpId="0" animBg="1"/>
      <p:bldP spid="33810" grpId="0"/>
      <p:bldP spid="33811" grpId="0"/>
      <p:bldP spid="33812" grpId="0" animBg="1"/>
      <p:bldP spid="33813" grpId="0" animBg="1"/>
      <p:bldP spid="33815" grpId="0" animBg="1"/>
      <p:bldP spid="33816" grpId="0" animBg="1"/>
      <p:bldP spid="33817" grpId="0" animBg="1"/>
      <p:bldP spid="33818" grpId="0" animBg="1"/>
      <p:bldP spid="33819" grpId="0" animBg="1"/>
      <p:bldP spid="33820" grpId="0" animBg="1"/>
      <p:bldP spid="33821" grpId="0" animBg="1"/>
      <p:bldP spid="33822" grpId="0" animBg="1"/>
      <p:bldP spid="33823" grpId="0" animBg="1"/>
      <p:bldP spid="33824" grpId="0" animBg="1"/>
      <p:bldP spid="33825" grpId="0" animBg="1"/>
      <p:bldP spid="33826" grpId="0" animBg="1"/>
      <p:bldP spid="33827" grpId="0" animBg="1"/>
      <p:bldP spid="33828" grpId="0"/>
      <p:bldP spid="33829" grpId="0"/>
      <p:bldP spid="33830" grpId="0"/>
      <p:bldP spid="33831" grpId="0" animBg="1"/>
      <p:bldP spid="338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3347830" y="228600"/>
            <a:ext cx="5872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любые три точки, не лежащие на одной прямой, проходит плоскость, и притом только одна.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57200" y="228600"/>
            <a:ext cx="2671763" cy="1733550"/>
            <a:chOff x="240" y="576"/>
            <a:chExt cx="1683" cy="1092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40" y="576"/>
              <a:ext cx="1683" cy="1092"/>
              <a:chOff x="816" y="1824"/>
              <a:chExt cx="2740" cy="1736"/>
            </a:xfrm>
          </p:grpSpPr>
          <p:sp>
            <p:nvSpPr>
              <p:cNvPr id="187412" name="Freeform 20"/>
              <p:cNvSpPr>
                <a:spLocks/>
              </p:cNvSpPr>
              <p:nvPr/>
            </p:nvSpPr>
            <p:spPr bwMode="auto">
              <a:xfrm>
                <a:off x="816" y="1824"/>
                <a:ext cx="2740" cy="1736"/>
              </a:xfrm>
              <a:custGeom>
                <a:avLst/>
                <a:gdLst/>
                <a:ahLst/>
                <a:cxnLst>
                  <a:cxn ang="0">
                    <a:pos x="0" y="1676"/>
                  </a:cxn>
                  <a:cxn ang="0">
                    <a:pos x="1252" y="0"/>
                  </a:cxn>
                  <a:cxn ang="0">
                    <a:pos x="2740" y="0"/>
                  </a:cxn>
                  <a:cxn ang="0">
                    <a:pos x="1588" y="1680"/>
                  </a:cxn>
                  <a:cxn ang="0">
                    <a:pos x="4" y="1680"/>
                  </a:cxn>
                  <a:cxn ang="0">
                    <a:pos x="4" y="1728"/>
                  </a:cxn>
                  <a:cxn ang="0">
                    <a:pos x="1588" y="1732"/>
                  </a:cxn>
                  <a:cxn ang="0">
                    <a:pos x="1588" y="1680"/>
                  </a:cxn>
                  <a:cxn ang="0">
                    <a:pos x="1588" y="1728"/>
                  </a:cxn>
                  <a:cxn ang="0">
                    <a:pos x="1588" y="1736"/>
                  </a:cxn>
                  <a:cxn ang="0">
                    <a:pos x="2732" y="64"/>
                  </a:cxn>
                  <a:cxn ang="0">
                    <a:pos x="2740" y="0"/>
                  </a:cxn>
                  <a:cxn ang="0">
                    <a:pos x="1588" y="1680"/>
                  </a:cxn>
                  <a:cxn ang="0">
                    <a:pos x="4" y="1680"/>
                  </a:cxn>
                </a:cxnLst>
                <a:rect l="0" t="0" r="r" b="b"/>
                <a:pathLst>
                  <a:path w="2740" h="1736">
                    <a:moveTo>
                      <a:pt x="0" y="1676"/>
                    </a:moveTo>
                    <a:lnTo>
                      <a:pt x="1252" y="0"/>
                    </a:lnTo>
                    <a:lnTo>
                      <a:pt x="2740" y="0"/>
                    </a:lnTo>
                    <a:lnTo>
                      <a:pt x="1588" y="1680"/>
                    </a:lnTo>
                    <a:lnTo>
                      <a:pt x="4" y="1680"/>
                    </a:lnTo>
                    <a:lnTo>
                      <a:pt x="4" y="1728"/>
                    </a:lnTo>
                    <a:lnTo>
                      <a:pt x="1588" y="1732"/>
                    </a:lnTo>
                    <a:lnTo>
                      <a:pt x="1588" y="1680"/>
                    </a:lnTo>
                    <a:lnTo>
                      <a:pt x="1588" y="1728"/>
                    </a:lnTo>
                    <a:lnTo>
                      <a:pt x="1588" y="1736"/>
                    </a:lnTo>
                    <a:lnTo>
                      <a:pt x="2732" y="64"/>
                    </a:lnTo>
                    <a:lnTo>
                      <a:pt x="2740" y="0"/>
                    </a:lnTo>
                    <a:lnTo>
                      <a:pt x="1588" y="1680"/>
                    </a:lnTo>
                    <a:lnTo>
                      <a:pt x="4" y="1680"/>
                    </a:lnTo>
                  </a:path>
                </a:pathLst>
              </a:custGeom>
              <a:gradFill rotWithShape="1">
                <a:gsLst>
                  <a:gs pos="0">
                    <a:schemeClr val="bg1">
                      <a:alpha val="44000"/>
                    </a:schemeClr>
                  </a:gs>
                  <a:gs pos="100000">
                    <a:srgbClr val="CCFFFF">
                      <a:alpha val="44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7413" name="Freeform 21"/>
              <p:cNvSpPr>
                <a:spLocks/>
              </p:cNvSpPr>
              <p:nvPr/>
            </p:nvSpPr>
            <p:spPr bwMode="auto">
              <a:xfrm>
                <a:off x="2400" y="1824"/>
                <a:ext cx="1152" cy="1736"/>
              </a:xfrm>
              <a:custGeom>
                <a:avLst/>
                <a:gdLst/>
                <a:ahLst/>
                <a:cxnLst>
                  <a:cxn ang="0">
                    <a:pos x="1152" y="0"/>
                  </a:cxn>
                  <a:cxn ang="0">
                    <a:pos x="1152" y="48"/>
                  </a:cxn>
                  <a:cxn ang="0">
                    <a:pos x="4" y="1736"/>
                  </a:cxn>
                  <a:cxn ang="0">
                    <a:pos x="0" y="1680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1736">
                    <a:moveTo>
                      <a:pt x="1152" y="0"/>
                    </a:moveTo>
                    <a:lnTo>
                      <a:pt x="1152" y="48"/>
                    </a:lnTo>
                    <a:lnTo>
                      <a:pt x="4" y="1736"/>
                    </a:lnTo>
                    <a:lnTo>
                      <a:pt x="0" y="1680"/>
                    </a:lnTo>
                    <a:lnTo>
                      <a:pt x="1152" y="0"/>
                    </a:lnTo>
                    <a:close/>
                  </a:path>
                </a:pathLst>
              </a:custGeom>
              <a:solidFill>
                <a:srgbClr val="53B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7414" name="Freeform 22"/>
              <p:cNvSpPr>
                <a:spLocks/>
              </p:cNvSpPr>
              <p:nvPr/>
            </p:nvSpPr>
            <p:spPr bwMode="auto">
              <a:xfrm>
                <a:off x="816" y="3504"/>
                <a:ext cx="1588" cy="5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588" y="8"/>
                  </a:cxn>
                  <a:cxn ang="0">
                    <a:pos x="1584" y="56"/>
                  </a:cxn>
                  <a:cxn ang="0">
                    <a:pos x="0" y="56"/>
                  </a:cxn>
                  <a:cxn ang="0">
                    <a:pos x="4" y="0"/>
                  </a:cxn>
                </a:cxnLst>
                <a:rect l="0" t="0" r="r" b="b"/>
                <a:pathLst>
                  <a:path w="1588" h="56">
                    <a:moveTo>
                      <a:pt x="4" y="0"/>
                    </a:moveTo>
                    <a:cubicBezTo>
                      <a:pt x="1465" y="8"/>
                      <a:pt x="937" y="8"/>
                      <a:pt x="1588" y="8"/>
                    </a:cubicBezTo>
                    <a:lnTo>
                      <a:pt x="1584" y="56"/>
                    </a:lnTo>
                    <a:lnTo>
                      <a:pt x="0" y="56"/>
                    </a:lnTo>
                    <a:lnTo>
                      <a:pt x="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0099FF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7417" name="Text Box 25"/>
            <p:cNvSpPr txBox="1">
              <a:spLocks noChangeArrowheads="1"/>
            </p:cNvSpPr>
            <p:nvPr/>
          </p:nvSpPr>
          <p:spPr bwMode="auto">
            <a:xfrm>
              <a:off x="1310" y="624"/>
              <a:ext cx="30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imes New Roman" pitchFamily="18" charset="0"/>
                </a:rPr>
                <a:t>C</a:t>
              </a:r>
              <a:endParaRPr lang="ru-RU" sz="3200" b="1">
                <a:latin typeface="Times New Roman" pitchFamily="18" charset="0"/>
              </a:endParaRPr>
            </a:p>
          </p:txBody>
        </p:sp>
        <p:sp>
          <p:nvSpPr>
            <p:cNvPr id="187408" name="Oval 16"/>
            <p:cNvSpPr>
              <a:spLocks noChangeArrowheads="1"/>
            </p:cNvSpPr>
            <p:nvPr/>
          </p:nvSpPr>
          <p:spPr bwMode="auto">
            <a:xfrm>
              <a:off x="601" y="1403"/>
              <a:ext cx="60" cy="6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09" name="Oval 17"/>
            <p:cNvSpPr>
              <a:spLocks noChangeArrowheads="1"/>
            </p:cNvSpPr>
            <p:nvPr/>
          </p:nvSpPr>
          <p:spPr bwMode="auto">
            <a:xfrm>
              <a:off x="1251" y="774"/>
              <a:ext cx="59" cy="6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10" name="Oval 18"/>
            <p:cNvSpPr>
              <a:spLocks noChangeArrowheads="1"/>
            </p:cNvSpPr>
            <p:nvPr/>
          </p:nvSpPr>
          <p:spPr bwMode="auto">
            <a:xfrm>
              <a:off x="1073" y="1319"/>
              <a:ext cx="59" cy="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15" name="Text Box 23"/>
            <p:cNvSpPr txBox="1">
              <a:spLocks noChangeArrowheads="1"/>
            </p:cNvSpPr>
            <p:nvPr/>
          </p:nvSpPr>
          <p:spPr bwMode="auto">
            <a:xfrm>
              <a:off x="624" y="1123"/>
              <a:ext cx="1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200" b="1">
                  <a:latin typeface="Times New Roman" pitchFamily="18" charset="0"/>
                </a:rPr>
                <a:t>A</a:t>
              </a:r>
              <a:endParaRPr lang="ru-RU" sz="3200" b="1">
                <a:latin typeface="Times New Roman" pitchFamily="18" charset="0"/>
              </a:endParaRPr>
            </a:p>
          </p:txBody>
        </p:sp>
        <p:sp>
          <p:nvSpPr>
            <p:cNvPr id="187416" name="Text Box 24"/>
            <p:cNvSpPr txBox="1">
              <a:spLocks noChangeArrowheads="1"/>
            </p:cNvSpPr>
            <p:nvPr/>
          </p:nvSpPr>
          <p:spPr bwMode="auto">
            <a:xfrm>
              <a:off x="960" y="1008"/>
              <a:ext cx="28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imes New Roman" pitchFamily="18" charset="0"/>
                </a:rPr>
                <a:t>B</a:t>
              </a:r>
              <a:endParaRPr lang="ru-RU" sz="3200" b="1">
                <a:latin typeface="Times New Roman" pitchFamily="18" charset="0"/>
              </a:endParaRP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04800" y="2133600"/>
            <a:ext cx="8686800" cy="1905000"/>
            <a:chOff x="192" y="1344"/>
            <a:chExt cx="5472" cy="1200"/>
          </a:xfrm>
        </p:grpSpPr>
        <p:sp>
          <p:nvSpPr>
            <p:cNvPr id="187427" name="Text Box 35"/>
            <p:cNvSpPr txBox="1">
              <a:spLocks noChangeArrowheads="1"/>
            </p:cNvSpPr>
            <p:nvPr/>
          </p:nvSpPr>
          <p:spPr bwMode="auto">
            <a:xfrm>
              <a:off x="2256" y="1488"/>
              <a:ext cx="340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400" b="1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ru-RU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Если две точки прямой лежат в плоскости, то все точки прямой лежат в этой плоскости. </a:t>
              </a:r>
            </a:p>
          </p:txBody>
        </p:sp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192" y="1344"/>
              <a:ext cx="1920" cy="1200"/>
              <a:chOff x="432" y="1440"/>
              <a:chExt cx="1920" cy="1200"/>
            </a:xfrm>
          </p:grpSpPr>
          <p:grpSp>
            <p:nvGrpSpPr>
              <p:cNvPr id="6" name="Group 29"/>
              <p:cNvGrpSpPr>
                <a:grpSpLocks/>
              </p:cNvGrpSpPr>
              <p:nvPr/>
            </p:nvGrpSpPr>
            <p:grpSpPr bwMode="auto">
              <a:xfrm>
                <a:off x="432" y="1589"/>
                <a:ext cx="1920" cy="1051"/>
                <a:chOff x="816" y="1824"/>
                <a:chExt cx="2740" cy="1736"/>
              </a:xfrm>
            </p:grpSpPr>
            <p:sp>
              <p:nvSpPr>
                <p:cNvPr id="187422" name="Freeform 30"/>
                <p:cNvSpPr>
                  <a:spLocks/>
                </p:cNvSpPr>
                <p:nvPr/>
              </p:nvSpPr>
              <p:spPr bwMode="auto">
                <a:xfrm>
                  <a:off x="816" y="1824"/>
                  <a:ext cx="2740" cy="1736"/>
                </a:xfrm>
                <a:custGeom>
                  <a:avLst/>
                  <a:gdLst/>
                  <a:ahLst/>
                  <a:cxnLst>
                    <a:cxn ang="0">
                      <a:pos x="0" y="1676"/>
                    </a:cxn>
                    <a:cxn ang="0">
                      <a:pos x="1252" y="0"/>
                    </a:cxn>
                    <a:cxn ang="0">
                      <a:pos x="2740" y="0"/>
                    </a:cxn>
                    <a:cxn ang="0">
                      <a:pos x="1588" y="1680"/>
                    </a:cxn>
                    <a:cxn ang="0">
                      <a:pos x="4" y="1680"/>
                    </a:cxn>
                    <a:cxn ang="0">
                      <a:pos x="4" y="1728"/>
                    </a:cxn>
                    <a:cxn ang="0">
                      <a:pos x="1588" y="1732"/>
                    </a:cxn>
                    <a:cxn ang="0">
                      <a:pos x="1588" y="1680"/>
                    </a:cxn>
                    <a:cxn ang="0">
                      <a:pos x="1588" y="1728"/>
                    </a:cxn>
                    <a:cxn ang="0">
                      <a:pos x="1588" y="1736"/>
                    </a:cxn>
                    <a:cxn ang="0">
                      <a:pos x="2732" y="64"/>
                    </a:cxn>
                    <a:cxn ang="0">
                      <a:pos x="2740" y="0"/>
                    </a:cxn>
                    <a:cxn ang="0">
                      <a:pos x="1588" y="1680"/>
                    </a:cxn>
                    <a:cxn ang="0">
                      <a:pos x="4" y="1680"/>
                    </a:cxn>
                  </a:cxnLst>
                  <a:rect l="0" t="0" r="r" b="b"/>
                  <a:pathLst>
                    <a:path w="2740" h="1736">
                      <a:moveTo>
                        <a:pt x="0" y="1676"/>
                      </a:moveTo>
                      <a:lnTo>
                        <a:pt x="1252" y="0"/>
                      </a:lnTo>
                      <a:lnTo>
                        <a:pt x="2740" y="0"/>
                      </a:lnTo>
                      <a:lnTo>
                        <a:pt x="1588" y="1680"/>
                      </a:lnTo>
                      <a:lnTo>
                        <a:pt x="4" y="1680"/>
                      </a:lnTo>
                      <a:lnTo>
                        <a:pt x="4" y="1728"/>
                      </a:lnTo>
                      <a:lnTo>
                        <a:pt x="1588" y="1732"/>
                      </a:lnTo>
                      <a:lnTo>
                        <a:pt x="1588" y="1680"/>
                      </a:lnTo>
                      <a:lnTo>
                        <a:pt x="1588" y="1728"/>
                      </a:lnTo>
                      <a:lnTo>
                        <a:pt x="1588" y="1736"/>
                      </a:lnTo>
                      <a:lnTo>
                        <a:pt x="2732" y="64"/>
                      </a:lnTo>
                      <a:lnTo>
                        <a:pt x="2740" y="0"/>
                      </a:lnTo>
                      <a:lnTo>
                        <a:pt x="1588" y="1680"/>
                      </a:lnTo>
                      <a:lnTo>
                        <a:pt x="4" y="1680"/>
                      </a:ln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CCFFFF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7423" name="Freeform 31"/>
                <p:cNvSpPr>
                  <a:spLocks/>
                </p:cNvSpPr>
                <p:nvPr/>
              </p:nvSpPr>
              <p:spPr bwMode="auto">
                <a:xfrm>
                  <a:off x="2400" y="1824"/>
                  <a:ext cx="1152" cy="1736"/>
                </a:xfrm>
                <a:custGeom>
                  <a:avLst/>
                  <a:gdLst/>
                  <a:ahLst/>
                  <a:cxnLst>
                    <a:cxn ang="0">
                      <a:pos x="1152" y="0"/>
                    </a:cxn>
                    <a:cxn ang="0">
                      <a:pos x="1152" y="48"/>
                    </a:cxn>
                    <a:cxn ang="0">
                      <a:pos x="4" y="1736"/>
                    </a:cxn>
                    <a:cxn ang="0">
                      <a:pos x="0" y="1680"/>
                    </a:cxn>
                    <a:cxn ang="0">
                      <a:pos x="1152" y="0"/>
                    </a:cxn>
                  </a:cxnLst>
                  <a:rect l="0" t="0" r="r" b="b"/>
                  <a:pathLst>
                    <a:path w="1152" h="1736">
                      <a:moveTo>
                        <a:pt x="1152" y="0"/>
                      </a:moveTo>
                      <a:lnTo>
                        <a:pt x="1152" y="48"/>
                      </a:lnTo>
                      <a:lnTo>
                        <a:pt x="4" y="1736"/>
                      </a:lnTo>
                      <a:lnTo>
                        <a:pt x="0" y="1680"/>
                      </a:lnTo>
                      <a:lnTo>
                        <a:pt x="1152" y="0"/>
                      </a:lnTo>
                      <a:close/>
                    </a:path>
                  </a:pathLst>
                </a:custGeom>
                <a:solidFill>
                  <a:srgbClr val="53B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7424" name="Freeform 32"/>
                <p:cNvSpPr>
                  <a:spLocks/>
                </p:cNvSpPr>
                <p:nvPr/>
              </p:nvSpPr>
              <p:spPr bwMode="auto">
                <a:xfrm>
                  <a:off x="816" y="3504"/>
                  <a:ext cx="1588" cy="56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588" y="8"/>
                    </a:cxn>
                    <a:cxn ang="0">
                      <a:pos x="1584" y="56"/>
                    </a:cxn>
                    <a:cxn ang="0">
                      <a:pos x="0" y="56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588" h="56">
                      <a:moveTo>
                        <a:pt x="4" y="0"/>
                      </a:moveTo>
                      <a:cubicBezTo>
                        <a:pt x="1465" y="8"/>
                        <a:pt x="937" y="8"/>
                        <a:pt x="1588" y="8"/>
                      </a:cubicBezTo>
                      <a:lnTo>
                        <a:pt x="1584" y="56"/>
                      </a:lnTo>
                      <a:lnTo>
                        <a:pt x="0" y="5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99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7425" name="Text Box 33"/>
              <p:cNvSpPr txBox="1">
                <a:spLocks noChangeArrowheads="1"/>
              </p:cNvSpPr>
              <p:nvPr/>
            </p:nvSpPr>
            <p:spPr bwMode="auto">
              <a:xfrm>
                <a:off x="2016" y="1440"/>
                <a:ext cx="2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600" b="1" i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36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graphicFrame>
            <p:nvGraphicFramePr>
              <p:cNvPr id="187426" name="Object 34"/>
              <p:cNvGraphicFramePr>
                <a:graphicFrameLocks noChangeAspect="1"/>
              </p:cNvGraphicFramePr>
              <p:nvPr/>
            </p:nvGraphicFramePr>
            <p:xfrm>
              <a:off x="567" y="2345"/>
              <a:ext cx="252" cy="2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8407" name="Формула" r:id="rId3" imgW="152280" imgH="203040" progId="Equation.3">
                      <p:embed/>
                    </p:oleObj>
                  </mc:Choice>
                  <mc:Fallback>
                    <p:oleObj name="Формула" r:id="rId3" imgW="152280" imgH="20304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7" y="2345"/>
                            <a:ext cx="252" cy="29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7428" name="Freeform 36"/>
              <p:cNvSpPr>
                <a:spLocks/>
              </p:cNvSpPr>
              <p:nvPr/>
            </p:nvSpPr>
            <p:spPr bwMode="auto">
              <a:xfrm>
                <a:off x="903" y="1575"/>
                <a:ext cx="1200" cy="1007"/>
              </a:xfrm>
              <a:custGeom>
                <a:avLst/>
                <a:gdLst/>
                <a:ahLst/>
                <a:cxnLst>
                  <a:cxn ang="0">
                    <a:pos x="0" y="1664"/>
                  </a:cxn>
                  <a:cxn ang="0">
                    <a:pos x="1712" y="0"/>
                  </a:cxn>
                </a:cxnLst>
                <a:rect l="0" t="0" r="r" b="b"/>
                <a:pathLst>
                  <a:path w="1712" h="1664">
                    <a:moveTo>
                      <a:pt x="0" y="1664"/>
                    </a:moveTo>
                    <a:lnTo>
                      <a:pt x="1712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37"/>
              <p:cNvGrpSpPr>
                <a:grpSpLocks/>
              </p:cNvGrpSpPr>
              <p:nvPr/>
            </p:nvGrpSpPr>
            <p:grpSpPr bwMode="auto">
              <a:xfrm>
                <a:off x="1105" y="1735"/>
                <a:ext cx="821" cy="672"/>
                <a:chOff x="1200" y="2160"/>
                <a:chExt cx="1172" cy="1111"/>
              </a:xfrm>
            </p:grpSpPr>
            <p:sp>
              <p:nvSpPr>
                <p:cNvPr id="187430" name="Oval 38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116" cy="10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7431" name="Oval 39"/>
                <p:cNvSpPr>
                  <a:spLocks noChangeArrowheads="1"/>
                </p:cNvSpPr>
                <p:nvPr/>
              </p:nvSpPr>
              <p:spPr bwMode="auto">
                <a:xfrm>
                  <a:off x="1200" y="3168"/>
                  <a:ext cx="116" cy="103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87432" name="Text Box 40"/>
              <p:cNvSpPr txBox="1">
                <a:spLocks noChangeArrowheads="1"/>
              </p:cNvSpPr>
              <p:nvPr/>
            </p:nvSpPr>
            <p:spPr bwMode="auto">
              <a:xfrm>
                <a:off x="912" y="2064"/>
                <a:ext cx="21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 b="1">
                    <a:latin typeface="Times New Roman" pitchFamily="18" charset="0"/>
                  </a:rPr>
                  <a:t>A</a:t>
                </a:r>
                <a:endParaRPr lang="ru-RU" sz="3200" b="1">
                  <a:latin typeface="Times New Roman" pitchFamily="18" charset="0"/>
                </a:endParaRPr>
              </a:p>
            </p:txBody>
          </p:sp>
          <p:sp>
            <p:nvSpPr>
              <p:cNvPr id="187433" name="Text Box 41"/>
              <p:cNvSpPr txBox="1">
                <a:spLocks noChangeArrowheads="1"/>
              </p:cNvSpPr>
              <p:nvPr/>
            </p:nvSpPr>
            <p:spPr bwMode="auto">
              <a:xfrm>
                <a:off x="1592" y="1520"/>
                <a:ext cx="287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latin typeface="Times New Roman" pitchFamily="18" charset="0"/>
                  </a:rPr>
                  <a:t>B</a:t>
                </a:r>
                <a:endParaRPr lang="ru-RU" sz="3200" b="1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0" y="4495800"/>
            <a:ext cx="8991600" cy="1938338"/>
            <a:chOff x="0" y="2832"/>
            <a:chExt cx="5664" cy="1221"/>
          </a:xfrm>
        </p:grpSpPr>
        <p:sp>
          <p:nvSpPr>
            <p:cNvPr id="187450" name="Freeform 58"/>
            <p:cNvSpPr>
              <a:spLocks/>
            </p:cNvSpPr>
            <p:nvPr/>
          </p:nvSpPr>
          <p:spPr bwMode="auto">
            <a:xfrm>
              <a:off x="0" y="3713"/>
              <a:ext cx="2432" cy="279"/>
            </a:xfrm>
            <a:custGeom>
              <a:avLst/>
              <a:gdLst/>
              <a:ahLst/>
              <a:cxnLst>
                <a:cxn ang="0">
                  <a:pos x="0" y="631"/>
                </a:cxn>
                <a:cxn ang="0">
                  <a:pos x="1199" y="0"/>
                </a:cxn>
                <a:cxn ang="0">
                  <a:pos x="4898" y="9"/>
                </a:cxn>
                <a:cxn ang="0">
                  <a:pos x="3644" y="631"/>
                </a:cxn>
                <a:cxn ang="0">
                  <a:pos x="0" y="631"/>
                </a:cxn>
              </a:cxnLst>
              <a:rect l="0" t="0" r="r" b="b"/>
              <a:pathLst>
                <a:path w="4898" h="631">
                  <a:moveTo>
                    <a:pt x="0" y="631"/>
                  </a:moveTo>
                  <a:lnTo>
                    <a:pt x="1199" y="0"/>
                  </a:lnTo>
                  <a:lnTo>
                    <a:pt x="4898" y="9"/>
                  </a:lnTo>
                  <a:lnTo>
                    <a:pt x="3644" y="631"/>
                  </a:lnTo>
                  <a:lnTo>
                    <a:pt x="0" y="63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89999"/>
                  </a:schemeClr>
                </a:gs>
                <a:gs pos="100000">
                  <a:srgbClr val="00CCFF">
                    <a:alpha val="95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51" name="Freeform 59"/>
            <p:cNvSpPr>
              <a:spLocks/>
            </p:cNvSpPr>
            <p:nvPr/>
          </p:nvSpPr>
          <p:spPr bwMode="auto">
            <a:xfrm>
              <a:off x="586" y="2943"/>
              <a:ext cx="1910" cy="883"/>
            </a:xfrm>
            <a:custGeom>
              <a:avLst/>
              <a:gdLst/>
              <a:ahLst/>
              <a:cxnLst>
                <a:cxn ang="0">
                  <a:pos x="0" y="1998"/>
                </a:cxn>
                <a:cxn ang="0">
                  <a:pos x="799" y="54"/>
                </a:cxn>
                <a:cxn ang="0">
                  <a:pos x="3846" y="0"/>
                </a:cxn>
                <a:cxn ang="0">
                  <a:pos x="3050" y="1956"/>
                </a:cxn>
                <a:cxn ang="0">
                  <a:pos x="0" y="1998"/>
                </a:cxn>
              </a:cxnLst>
              <a:rect l="0" t="0" r="r" b="b"/>
              <a:pathLst>
                <a:path w="3846" h="1998">
                  <a:moveTo>
                    <a:pt x="0" y="1998"/>
                  </a:moveTo>
                  <a:lnTo>
                    <a:pt x="799" y="54"/>
                  </a:lnTo>
                  <a:lnTo>
                    <a:pt x="3846" y="0"/>
                  </a:lnTo>
                  <a:lnTo>
                    <a:pt x="3050" y="1956"/>
                  </a:lnTo>
                  <a:lnTo>
                    <a:pt x="0" y="199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77000"/>
                  </a:schemeClr>
                </a:gs>
                <a:gs pos="100000">
                  <a:srgbClr val="FF6699">
                    <a:alpha val="71001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FF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7452" name="Line 60"/>
            <p:cNvSpPr>
              <a:spLocks noChangeShapeType="1"/>
            </p:cNvSpPr>
            <p:nvPr/>
          </p:nvSpPr>
          <p:spPr bwMode="auto">
            <a:xfrm flipV="1">
              <a:off x="496" y="3806"/>
              <a:ext cx="1667" cy="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87453" name="Object 61"/>
            <p:cNvGraphicFramePr>
              <a:graphicFrameLocks noChangeAspect="1"/>
            </p:cNvGraphicFramePr>
            <p:nvPr/>
          </p:nvGraphicFramePr>
          <p:xfrm>
            <a:off x="2208" y="2928"/>
            <a:ext cx="298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408" name="Формула" r:id="rId5" imgW="126720" imgH="164880" progId="Equation.3">
                    <p:embed/>
                  </p:oleObj>
                </mc:Choice>
                <mc:Fallback>
                  <p:oleObj name="Формула" r:id="rId5" imgW="12672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928"/>
                          <a:ext cx="298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7454" name="Object 62"/>
            <p:cNvGraphicFramePr>
              <a:graphicFrameLocks noChangeAspect="1"/>
            </p:cNvGraphicFramePr>
            <p:nvPr/>
          </p:nvGraphicFramePr>
          <p:xfrm>
            <a:off x="192" y="3744"/>
            <a:ext cx="257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8409" name="Формула" r:id="rId7" imgW="152280" imgH="203040" progId="Equation.3">
                    <p:embed/>
                  </p:oleObj>
                </mc:Choice>
                <mc:Fallback>
                  <p:oleObj name="Формула" r:id="rId7" imgW="152280" imgH="203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3744"/>
                          <a:ext cx="257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7455" name="Text Box 63"/>
            <p:cNvSpPr txBox="1">
              <a:spLocks noChangeArrowheads="1"/>
            </p:cNvSpPr>
            <p:nvPr/>
          </p:nvSpPr>
          <p:spPr bwMode="auto">
            <a:xfrm>
              <a:off x="624" y="3456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 i="1">
                  <a:solidFill>
                    <a:srgbClr val="0000FF"/>
                  </a:solidFill>
                  <a:latin typeface="Times New Roman" pitchFamily="18" charset="0"/>
                </a:rPr>
                <a:t>a</a:t>
              </a:r>
              <a:endParaRPr lang="ru-RU" sz="3600" b="1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65"/>
            <p:cNvGrpSpPr>
              <a:grpSpLocks/>
            </p:cNvGrpSpPr>
            <p:nvPr/>
          </p:nvGrpSpPr>
          <p:grpSpPr bwMode="auto">
            <a:xfrm rot="-1051847">
              <a:off x="1536" y="2928"/>
              <a:ext cx="776" cy="772"/>
              <a:chOff x="519" y="587"/>
              <a:chExt cx="951" cy="1168"/>
            </a:xfrm>
          </p:grpSpPr>
          <p:sp>
            <p:nvSpPr>
              <p:cNvPr id="187458" name="Freeform 66"/>
              <p:cNvSpPr>
                <a:spLocks/>
              </p:cNvSpPr>
              <p:nvPr/>
            </p:nvSpPr>
            <p:spPr bwMode="auto">
              <a:xfrm>
                <a:off x="519" y="587"/>
                <a:ext cx="951" cy="1168"/>
              </a:xfrm>
              <a:custGeom>
                <a:avLst/>
                <a:gdLst/>
                <a:ahLst/>
                <a:cxnLst>
                  <a:cxn ang="0">
                    <a:pos x="864" y="0"/>
                  </a:cxn>
                  <a:cxn ang="0">
                    <a:pos x="951" y="84"/>
                  </a:cxn>
                  <a:cxn ang="0">
                    <a:pos x="209" y="1009"/>
                  </a:cxn>
                  <a:cxn ang="0">
                    <a:pos x="0" y="1168"/>
                  </a:cxn>
                  <a:cxn ang="0">
                    <a:pos x="118" y="935"/>
                  </a:cxn>
                  <a:cxn ang="0">
                    <a:pos x="864" y="0"/>
                  </a:cxn>
                </a:cxnLst>
                <a:rect l="0" t="0" r="r" b="b"/>
                <a:pathLst>
                  <a:path w="951" h="1168">
                    <a:moveTo>
                      <a:pt x="864" y="0"/>
                    </a:moveTo>
                    <a:lnTo>
                      <a:pt x="951" y="84"/>
                    </a:lnTo>
                    <a:lnTo>
                      <a:pt x="209" y="1009"/>
                    </a:lnTo>
                    <a:lnTo>
                      <a:pt x="0" y="1168"/>
                    </a:lnTo>
                    <a:lnTo>
                      <a:pt x="118" y="935"/>
                    </a:lnTo>
                    <a:lnTo>
                      <a:pt x="864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7459" name="Freeform 67"/>
              <p:cNvSpPr>
                <a:spLocks/>
              </p:cNvSpPr>
              <p:nvPr/>
            </p:nvSpPr>
            <p:spPr bwMode="auto">
              <a:xfrm>
                <a:off x="524" y="1500"/>
                <a:ext cx="220" cy="248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220" y="84"/>
                  </a:cxn>
                  <a:cxn ang="0">
                    <a:pos x="128" y="0"/>
                  </a:cxn>
                  <a:cxn ang="0">
                    <a:pos x="0" y="248"/>
                  </a:cxn>
                </a:cxnLst>
                <a:rect l="0" t="0" r="r" b="b"/>
                <a:pathLst>
                  <a:path w="220" h="248">
                    <a:moveTo>
                      <a:pt x="0" y="248"/>
                    </a:moveTo>
                    <a:lnTo>
                      <a:pt x="220" y="84"/>
                    </a:lnTo>
                    <a:lnTo>
                      <a:pt x="128" y="0"/>
                    </a:lnTo>
                    <a:lnTo>
                      <a:pt x="0" y="24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7460" name="Freeform 68"/>
              <p:cNvSpPr>
                <a:spLocks/>
              </p:cNvSpPr>
              <p:nvPr/>
            </p:nvSpPr>
            <p:spPr bwMode="auto">
              <a:xfrm>
                <a:off x="524" y="1640"/>
                <a:ext cx="96" cy="104"/>
              </a:xfrm>
              <a:custGeom>
                <a:avLst/>
                <a:gdLst/>
                <a:ahLst/>
                <a:cxnLst>
                  <a:cxn ang="0">
                    <a:pos x="96" y="39"/>
                  </a:cxn>
                  <a:cxn ang="0">
                    <a:pos x="56" y="0"/>
                  </a:cxn>
                  <a:cxn ang="0">
                    <a:pos x="0" y="104"/>
                  </a:cxn>
                  <a:cxn ang="0">
                    <a:pos x="96" y="39"/>
                  </a:cxn>
                </a:cxnLst>
                <a:rect l="0" t="0" r="r" b="b"/>
                <a:pathLst>
                  <a:path w="96" h="104">
                    <a:moveTo>
                      <a:pt x="96" y="39"/>
                    </a:moveTo>
                    <a:lnTo>
                      <a:pt x="56" y="0"/>
                    </a:lnTo>
                    <a:lnTo>
                      <a:pt x="0" y="104"/>
                    </a:lnTo>
                    <a:lnTo>
                      <a:pt x="96" y="3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7461" name="Freeform 69"/>
              <p:cNvSpPr>
                <a:spLocks/>
              </p:cNvSpPr>
              <p:nvPr/>
            </p:nvSpPr>
            <p:spPr bwMode="auto">
              <a:xfrm>
                <a:off x="676" y="612"/>
                <a:ext cx="736" cy="912"/>
              </a:xfrm>
              <a:custGeom>
                <a:avLst/>
                <a:gdLst/>
                <a:ahLst/>
                <a:cxnLst>
                  <a:cxn ang="0">
                    <a:pos x="736" y="0"/>
                  </a:cxn>
                  <a:cxn ang="0">
                    <a:pos x="0" y="912"/>
                  </a:cxn>
                </a:cxnLst>
                <a:rect l="0" t="0" r="r" b="b"/>
                <a:pathLst>
                  <a:path w="736" h="912">
                    <a:moveTo>
                      <a:pt x="736" y="0"/>
                    </a:moveTo>
                    <a:lnTo>
                      <a:pt x="0" y="91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7462" name="Freeform 70"/>
              <p:cNvSpPr>
                <a:spLocks/>
              </p:cNvSpPr>
              <p:nvPr/>
            </p:nvSpPr>
            <p:spPr bwMode="auto">
              <a:xfrm>
                <a:off x="704" y="644"/>
                <a:ext cx="736" cy="908"/>
              </a:xfrm>
              <a:custGeom>
                <a:avLst/>
                <a:gdLst/>
                <a:ahLst/>
                <a:cxnLst>
                  <a:cxn ang="0">
                    <a:pos x="736" y="0"/>
                  </a:cxn>
                  <a:cxn ang="0">
                    <a:pos x="0" y="908"/>
                  </a:cxn>
                </a:cxnLst>
                <a:rect l="0" t="0" r="r" b="b"/>
                <a:pathLst>
                  <a:path w="736" h="908">
                    <a:moveTo>
                      <a:pt x="736" y="0"/>
                    </a:moveTo>
                    <a:lnTo>
                      <a:pt x="0" y="90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7463" name="Oval 71"/>
            <p:cNvSpPr>
              <a:spLocks noChangeArrowheads="1"/>
            </p:cNvSpPr>
            <p:nvPr/>
          </p:nvSpPr>
          <p:spPr bwMode="auto">
            <a:xfrm>
              <a:off x="960" y="3792"/>
              <a:ext cx="73" cy="6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56" name="Text Box 64"/>
            <p:cNvSpPr txBox="1">
              <a:spLocks noChangeArrowheads="1"/>
            </p:cNvSpPr>
            <p:nvPr/>
          </p:nvSpPr>
          <p:spPr bwMode="auto">
            <a:xfrm>
              <a:off x="2496" y="2832"/>
              <a:ext cx="3168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400" b="1" i="1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ru-RU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Если две плоскости имеют общую точку, то  они имеют общую прямую, на которой лежат все общие точки этих плоскостей.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601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Следствия из аксиом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400" b="1" dirty="0">
              <a:solidFill>
                <a:srgbClr val="B00000"/>
              </a:solidFill>
            </a:endParaRP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468313" y="1700213"/>
            <a:ext cx="88931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прямую и не лежащую на ней точку проходит плоскость, и притом только одна.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3400" y="3213100"/>
            <a:ext cx="6794500" cy="1828800"/>
            <a:chOff x="336" y="2024"/>
            <a:chExt cx="4280" cy="1152"/>
          </a:xfrm>
        </p:grpSpPr>
        <p:sp>
          <p:nvSpPr>
            <p:cNvPr id="15376" name="Freeform 8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Freeform 9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634" name="Freeform 10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66" name="Oval 13"/>
          <p:cNvSpPr>
            <a:spLocks noChangeArrowheads="1"/>
          </p:cNvSpPr>
          <p:nvPr/>
        </p:nvSpPr>
        <p:spPr bwMode="auto">
          <a:xfrm>
            <a:off x="4800600" y="426720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4876800" y="3886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</a:t>
            </a:r>
          </a:p>
        </p:txBody>
      </p:sp>
      <p:sp>
        <p:nvSpPr>
          <p:cNvPr id="15368" name="Freeform 16"/>
          <p:cNvSpPr>
            <a:spLocks/>
          </p:cNvSpPr>
          <p:nvPr/>
        </p:nvSpPr>
        <p:spPr bwMode="auto">
          <a:xfrm>
            <a:off x="1308100" y="3365500"/>
            <a:ext cx="3759200" cy="1219200"/>
          </a:xfrm>
          <a:custGeom>
            <a:avLst/>
            <a:gdLst>
              <a:gd name="T0" fmla="*/ 2147483647 w 2368"/>
              <a:gd name="T1" fmla="*/ 0 h 768"/>
              <a:gd name="T2" fmla="*/ 0 w 2368"/>
              <a:gd name="T3" fmla="*/ 2147483647 h 768"/>
              <a:gd name="T4" fmla="*/ 0 60000 65536"/>
              <a:gd name="T5" fmla="*/ 0 60000 65536"/>
              <a:gd name="T6" fmla="*/ 0 w 2368"/>
              <a:gd name="T7" fmla="*/ 0 h 768"/>
              <a:gd name="T8" fmla="*/ 2368 w 2368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68" h="768">
                <a:moveTo>
                  <a:pt x="2368" y="0"/>
                </a:moveTo>
                <a:lnTo>
                  <a:pt x="0" y="768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644" name="Text Box 20"/>
          <p:cNvSpPr txBox="1">
            <a:spLocks noChangeArrowheads="1"/>
          </p:cNvSpPr>
          <p:nvPr/>
        </p:nvSpPr>
        <p:spPr bwMode="auto">
          <a:xfrm>
            <a:off x="1066800" y="3962400"/>
            <a:ext cx="477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4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828800" y="3078163"/>
            <a:ext cx="2438400" cy="1265237"/>
            <a:chOff x="1152" y="1939"/>
            <a:chExt cx="1536" cy="797"/>
          </a:xfrm>
        </p:grpSpPr>
        <p:sp>
          <p:nvSpPr>
            <p:cNvPr id="15372" name="Text Box 23"/>
            <p:cNvSpPr txBox="1">
              <a:spLocks noChangeArrowheads="1"/>
            </p:cNvSpPr>
            <p:nvPr/>
          </p:nvSpPr>
          <p:spPr bwMode="auto">
            <a:xfrm>
              <a:off x="2387" y="1939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/>
                <a:t>Q</a:t>
              </a:r>
              <a:endParaRPr lang="ru-RU" sz="3200" b="1"/>
            </a:p>
          </p:txBody>
        </p:sp>
        <p:sp>
          <p:nvSpPr>
            <p:cNvPr id="15373" name="Text Box 24"/>
            <p:cNvSpPr txBox="1">
              <a:spLocks noChangeArrowheads="1"/>
            </p:cNvSpPr>
            <p:nvPr/>
          </p:nvSpPr>
          <p:spPr bwMode="auto">
            <a:xfrm>
              <a:off x="1152" y="2323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/>
                <a:t>P</a:t>
              </a:r>
              <a:endParaRPr lang="ru-RU" sz="3200" b="1"/>
            </a:p>
          </p:txBody>
        </p:sp>
        <p:sp>
          <p:nvSpPr>
            <p:cNvPr id="15374" name="Oval 22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5" name="Oval 21"/>
            <p:cNvSpPr>
              <a:spLocks noChangeArrowheads="1"/>
            </p:cNvSpPr>
            <p:nvPr/>
          </p:nvSpPr>
          <p:spPr bwMode="auto">
            <a:xfrm>
              <a:off x="2592" y="225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9473</TotalTime>
  <Words>1001</Words>
  <Application>Microsoft Office PowerPoint</Application>
  <PresentationFormat>Экран (4:3)</PresentationFormat>
  <Paragraphs>265</Paragraphs>
  <Slides>21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Тема Office</vt:lpstr>
      <vt:lpstr>Оформление по умолчанию</vt:lpstr>
      <vt:lpstr>1_Оформление по умолчанию</vt:lpstr>
      <vt:lpstr>Equation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ОБОЗНАЧЕНИЯ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home-pc</cp:lastModifiedBy>
  <cp:revision>1009</cp:revision>
  <dcterms:created xsi:type="dcterms:W3CDTF">2011-06-18T13:01:16Z</dcterms:created>
  <dcterms:modified xsi:type="dcterms:W3CDTF">2022-05-10T09:08:17Z</dcterms:modified>
</cp:coreProperties>
</file>