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33" r:id="rId2"/>
    <p:sldId id="335" r:id="rId3"/>
    <p:sldId id="340" r:id="rId4"/>
    <p:sldId id="341" r:id="rId5"/>
    <p:sldId id="342" r:id="rId6"/>
    <p:sldId id="345" r:id="rId7"/>
    <p:sldId id="343" r:id="rId8"/>
    <p:sldId id="344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60" r:id="rId21"/>
    <p:sldId id="361" r:id="rId22"/>
    <p:sldId id="362" r:id="rId23"/>
    <p:sldId id="363" r:id="rId24"/>
    <p:sldId id="364" r:id="rId25"/>
    <p:sldId id="365" r:id="rId26"/>
    <p:sldId id="366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9900CC"/>
    <a:srgbClr val="0099FF"/>
    <a:srgbClr val="FF99FF"/>
    <a:srgbClr val="FF00FF"/>
    <a:srgbClr val="00CC00"/>
    <a:srgbClr val="FFFF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64" autoAdjust="0"/>
    <p:restoredTop sz="98107" autoAdjust="0"/>
  </p:normalViewPr>
  <p:slideViewPr>
    <p:cSldViewPr>
      <p:cViewPr varScale="1">
        <p:scale>
          <a:sx n="54" d="100"/>
          <a:sy n="54" d="100"/>
        </p:scale>
        <p:origin x="-112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0514538-0722-E631-7EEF-66B4CAF1E73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205680F-E39C-ED7D-A7FE-206D995DC35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4FAC9783-8F82-210C-3B13-CF7A5475E78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95A8AF61-6F3C-E676-3D74-F26043CB1D2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3AF8491E-6277-46D9-B622-93FFFB6E04E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136672E-BE44-0051-537F-0088CA68829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64E3511-7C27-D672-0F00-1CB8DE05AA5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B734AD4D-E8A9-8262-C29C-8B6D2E7C289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5BC5647D-830C-9B76-3796-838BB4551F6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599616AE-BB02-184E-2C34-F08A99CED3C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AAC4CDDE-AD08-457F-209B-C53F63E8C3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C58A0C1C-A49B-4D51-8A19-FDF10B0C69B1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sz="3600" b="1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999F66-172D-DD39-CCCE-AAA78617DE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AE4503-857C-28BF-EDE1-41B24C3003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6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C47FB6-11B9-1F3A-690A-A6C9160B3A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BD317AFF-4A8F-4416-AE10-8CABB2963FB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9819010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AF3BD4-F6FC-D29C-73C8-F0272E079C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AAF9A1-DF36-D2FC-2C8D-77B97CA36B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B1DF80-D6F8-74C9-2ACD-9290AA035D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90B57-DE96-4BA4-95AE-9F92AC102F9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0551146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838200"/>
            <a:ext cx="21717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838200"/>
            <a:ext cx="63627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29BD03-C899-4A51-A9AB-09C0DCE479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60DB01-46FA-1A67-B064-9DDD5C9BE3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80DF44-1CED-286E-F450-17043982B6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8788A-F082-4B67-BDC5-15226A7DD82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15481075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838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28600" y="1676400"/>
            <a:ext cx="42672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267200" cy="2209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267200" cy="2209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D6F83B3-8DC1-B70F-33F4-BA9906A6C3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B3F61E8-7C11-0920-A48B-697811E085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FDCFBEB-7126-2436-7B9E-2482CC6117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01877-153D-42CA-90A0-E4679AFE538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3724710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838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28600" y="1676400"/>
            <a:ext cx="42672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F2DF88-E145-480F-93B9-35F0B1CA27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8368F1-575E-F181-FD51-37881FAEFD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947425-4E2C-0FBE-50ED-5C9EBE3358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50684B-D06F-46FA-94A5-EB56CED0E79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5261959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E9D52B-9865-C248-7AC0-A5A8169410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600D9D-1878-4C9F-8719-30EB513DF5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9D0C5F-DDBC-D546-60A6-59C1BF867E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791A6D-763A-4AE7-BB2F-DF20FF2A9F8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1670466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54B2EB-7055-9418-2162-86999AF7D6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58B8D5-FF8C-034A-BDC4-C2BB9B8327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D2078B-4053-D7FD-C06A-4BA4A100C8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1711A2-80A8-4228-BFC3-7750FE29C6F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2996857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1CA11E-0BBF-EED8-C8E8-3328826BDD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EDDBEC-1E60-A681-CA99-F4BA11AD67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04CAEC-62BA-9D0E-F9AC-B6800E31BA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8DE50-CCF3-4F98-8C25-A18F6587AFC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1328158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0A6A5F6-C7A7-976C-4FE5-5BDDEC35DD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50883BA-B528-B9FC-6214-8230E21F89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7546AA5-C4E0-5A3D-8DF9-6C2480275F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8ED02C-0BEB-4AF7-B10E-2900B9C935E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7503713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AB35C7C-20EC-B7CC-77BA-E569553BEE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F704300-E5CA-3A55-446F-D82097DFC3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D4C8657-F10D-CBEC-1A6A-077C90F7F6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09D03-D9B2-46E4-8127-81A5F11F665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4610411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72D0747-9902-B18C-BA8E-2C26E8CB5B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D174816-7367-8BD2-6DB8-A49C3E98F8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299BF20-5567-76E6-9A56-1E8B9F3B5A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5989D-A7FB-4EEC-B568-660CADD6C9D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3351874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8320C3-6729-A295-EF79-60F7D3E583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995952-A020-2366-6CDB-9E42D48DAF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920A4A-3298-0D7A-90B1-BBB4A4062E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6CC38-3D6F-4FAC-A246-B174FF6490C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3657896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B2517B-EDB3-118A-B0A3-3ADC8BDD9C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86345E-B23D-C899-B736-E1BBAF35D8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2C74D9-B1DD-02B6-2C2E-629FA6708D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E7B9F-8936-4A41-ADE2-9596FDCAB3A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9912074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9C34400-3EF8-4D64-713B-0F09B88F3B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83820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94130BD-59AC-F98A-4654-AE4AAE66FF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0661305-A6A7-9249-0496-94BEEA72F49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889CC05-7C68-E6C2-6AE7-632440C9FD1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E76BA22-B169-DD65-A793-4980C7FADA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fld id="{6DF8E151-F627-4053-B14A-F23FBF9F35F7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jpe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13">
            <a:extLst>
              <a:ext uri="{FF2B5EF4-FFF2-40B4-BE49-F238E27FC236}">
                <a16:creationId xmlns:a16="http://schemas.microsoft.com/office/drawing/2014/main" id="{17940EA4-9DAD-CA50-2A7E-DFF2D90E7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146" y="805657"/>
            <a:ext cx="5472112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sz="6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«Конус и его свойства».</a:t>
            </a:r>
          </a:p>
        </p:txBody>
      </p:sp>
      <p:pic>
        <p:nvPicPr>
          <p:cNvPr id="3079" name="Picture 6" descr="Безымянный13">
            <a:extLst>
              <a:ext uri="{FF2B5EF4-FFF2-40B4-BE49-F238E27FC236}">
                <a16:creationId xmlns:a16="http://schemas.microsoft.com/office/drawing/2014/main" id="{E9B56805-6590-3631-B2E3-9DBC9019B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2527950"/>
            <a:ext cx="2460625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304E4BE-3097-E027-49BC-37C9C6C3BD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686800" cy="838200"/>
          </a:xfrm>
        </p:spPr>
        <p:txBody>
          <a:bodyPr/>
          <a:lstStyle/>
          <a:p>
            <a:pPr eaLnBrk="1" hangingPunct="1"/>
            <a:r>
              <a:rPr lang="ru-RU" altLang="ru-RU" b="1" i="1">
                <a:solidFill>
                  <a:srgbClr val="00B050"/>
                </a:solidFill>
                <a:latin typeface="Monotype Corsiva" panose="03010101010201010101" pitchFamily="66" charset="0"/>
              </a:rPr>
              <a:t>Элементы круглого конуса.</a:t>
            </a:r>
          </a:p>
        </p:txBody>
      </p:sp>
      <p:pic>
        <p:nvPicPr>
          <p:cNvPr id="16387" name="Picture 4" descr="Безимени-6">
            <a:extLst>
              <a:ext uri="{FF2B5EF4-FFF2-40B4-BE49-F238E27FC236}">
                <a16:creationId xmlns:a16="http://schemas.microsoft.com/office/drawing/2014/main" id="{008B0D39-D90F-EEE6-1029-71E4873F5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700213"/>
            <a:ext cx="41402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E11F1033-F54B-68B9-BA6E-0A2C7315C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549275"/>
            <a:ext cx="575945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2800">
                <a:solidFill>
                  <a:srgbClr val="002060"/>
                </a:solidFill>
                <a:latin typeface="Monotype Corsiva" panose="03010101010201010101" pitchFamily="66" charset="0"/>
              </a:rPr>
              <a:t>Круг с границей</a:t>
            </a:r>
            <a:r>
              <a:rPr lang="en-US" altLang="ru-RU" sz="2800">
                <a:solidFill>
                  <a:srgbClr val="002060"/>
                </a:solidFill>
                <a:latin typeface="Monotype Corsiva" panose="03010101010201010101" pitchFamily="66" charset="0"/>
              </a:rPr>
              <a:t> L</a:t>
            </a:r>
            <a:r>
              <a:rPr lang="ru-RU" altLang="ru-RU" sz="2800">
                <a:solidFill>
                  <a:srgbClr val="002060"/>
                </a:solidFill>
                <a:latin typeface="Monotype Corsiva" panose="03010101010201010101" pitchFamily="66" charset="0"/>
              </a:rPr>
              <a:t> называется </a:t>
            </a:r>
            <a:r>
              <a:rPr lang="ru-RU" altLang="ru-RU" sz="2800" b="1" i="1" u="sng">
                <a:solidFill>
                  <a:srgbClr val="002060"/>
                </a:solidFill>
                <a:latin typeface="Monotype Corsiva" panose="03010101010201010101" pitchFamily="66" charset="0"/>
              </a:rPr>
              <a:t>основанием конуса</a:t>
            </a:r>
            <a:r>
              <a:rPr lang="ru-RU" altLang="ru-RU" sz="2800" b="1" i="1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>
                <a:solidFill>
                  <a:srgbClr val="002060"/>
                </a:solidFill>
                <a:latin typeface="Monotype Corsiva" panose="03010101010201010101" pitchFamily="66" charset="0"/>
              </a:rPr>
              <a:t>Вершина конической поверхности — </a:t>
            </a:r>
            <a:r>
              <a:rPr lang="ru-RU" altLang="ru-RU" sz="2800" b="1" i="1" u="sng">
                <a:solidFill>
                  <a:srgbClr val="002060"/>
                </a:solidFill>
                <a:latin typeface="Monotype Corsiva" panose="03010101010201010101" pitchFamily="66" charset="0"/>
              </a:rPr>
              <a:t>вершина конуса</a:t>
            </a:r>
            <a:r>
              <a:rPr lang="ru-RU" altLang="ru-RU" sz="2800" b="1" i="1">
                <a:solidFill>
                  <a:srgbClr val="002060"/>
                </a:solidFill>
                <a:latin typeface="Monotype Corsiva" panose="03010101010201010101" pitchFamily="66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>
                <a:solidFill>
                  <a:srgbClr val="002060"/>
                </a:solidFill>
                <a:latin typeface="Monotype Corsiva" panose="03010101010201010101" pitchFamily="66" charset="0"/>
              </a:rPr>
              <a:t>Отрезки образующих, заключенные между вершиной и основанием — </a:t>
            </a:r>
            <a:r>
              <a:rPr lang="ru-RU" altLang="ru-RU" sz="2800" b="1" i="1" u="sng">
                <a:solidFill>
                  <a:srgbClr val="002060"/>
                </a:solidFill>
                <a:latin typeface="Monotype Corsiva" panose="03010101010201010101" pitchFamily="66" charset="0"/>
              </a:rPr>
              <a:t>образующие конуса.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>
                <a:solidFill>
                  <a:srgbClr val="002060"/>
                </a:solidFill>
                <a:latin typeface="Monotype Corsiva" panose="03010101010201010101" pitchFamily="66" charset="0"/>
              </a:rPr>
              <a:t>Образованная ими часть конической поверхности — </a:t>
            </a:r>
            <a:r>
              <a:rPr lang="ru-RU" altLang="ru-RU" sz="2800" b="1" i="1" u="sng">
                <a:solidFill>
                  <a:srgbClr val="002060"/>
                </a:solidFill>
                <a:latin typeface="Monotype Corsiva" panose="03010101010201010101" pitchFamily="66" charset="0"/>
              </a:rPr>
              <a:t>боковая поверхностью конуса.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>
                <a:solidFill>
                  <a:srgbClr val="002060"/>
                </a:solidFill>
                <a:latin typeface="Monotype Corsiva" panose="03010101010201010101" pitchFamily="66" charset="0"/>
              </a:rPr>
              <a:t>Ось конической поверхности называется </a:t>
            </a:r>
            <a:r>
              <a:rPr lang="ru-RU" altLang="ru-RU" sz="2800" b="1" i="1" u="sng">
                <a:solidFill>
                  <a:srgbClr val="002060"/>
                </a:solidFill>
                <a:latin typeface="Monotype Corsiva" panose="03010101010201010101" pitchFamily="66" charset="0"/>
              </a:rPr>
              <a:t>осью конуса</a:t>
            </a:r>
            <a:r>
              <a:rPr lang="ru-RU" altLang="ru-RU" sz="2800" b="1" i="1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  <a:r>
              <a:rPr lang="ru-RU" altLang="ru-RU" sz="280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>
                <a:solidFill>
                  <a:srgbClr val="002060"/>
                </a:solidFill>
                <a:latin typeface="Monotype Corsiva" panose="03010101010201010101" pitchFamily="66" charset="0"/>
              </a:rPr>
              <a:t>Ее отрезок, заключенный между вершиной и основанием — </a:t>
            </a:r>
            <a:r>
              <a:rPr lang="ru-RU" altLang="ru-RU" sz="2800" b="1" i="1" u="sng">
                <a:solidFill>
                  <a:srgbClr val="002060"/>
                </a:solidFill>
                <a:latin typeface="Monotype Corsiva" panose="03010101010201010101" pitchFamily="66" charset="0"/>
              </a:rPr>
              <a:t>высота конуса</a:t>
            </a:r>
            <a:r>
              <a:rPr lang="ru-RU" altLang="ru-RU" sz="2800" b="1" i="1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  <a:endParaRPr lang="ru-RU" altLang="ru-RU" sz="280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7411" name="Picture 6" descr="Безимени-5">
            <a:extLst>
              <a:ext uri="{FF2B5EF4-FFF2-40B4-BE49-F238E27FC236}">
                <a16:creationId xmlns:a16="http://schemas.microsoft.com/office/drawing/2014/main" id="{54EFFE26-23D6-586C-EB25-DB5AA67E1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1919288"/>
            <a:ext cx="2628900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C4BCEEC-9D95-6281-BFDF-A68D1C30CF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686800" cy="838200"/>
          </a:xfrm>
        </p:spPr>
        <p:txBody>
          <a:bodyPr/>
          <a:lstStyle/>
          <a:p>
            <a:pPr eaLnBrk="1" hangingPunct="1"/>
            <a:r>
              <a:rPr lang="ru-RU" altLang="ru-RU" b="1" i="1">
                <a:solidFill>
                  <a:srgbClr val="00B050"/>
                </a:solidFill>
                <a:latin typeface="Monotype Corsiva" panose="03010101010201010101" pitchFamily="66" charset="0"/>
              </a:rPr>
              <a:t>Конус – это фигура вращения!!!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B78C1A2-A3D4-C05C-E489-72D439838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81138"/>
            <a:ext cx="54737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3600" b="1">
                <a:solidFill>
                  <a:srgbClr val="002060"/>
                </a:solidFill>
                <a:latin typeface="Monotype Corsiva" panose="03010101010201010101" pitchFamily="66" charset="0"/>
              </a:rPr>
              <a:t>   Конус может быть получен </a:t>
            </a:r>
            <a:r>
              <a:rPr lang="ru-RU" altLang="ru-RU" sz="3600" b="1">
                <a:solidFill>
                  <a:srgbClr val="00B0F0"/>
                </a:solidFill>
                <a:latin typeface="Monotype Corsiva" panose="03010101010201010101" pitchFamily="66" charset="0"/>
              </a:rPr>
              <a:t>вращением прямоугольного треугольника </a:t>
            </a:r>
            <a:r>
              <a:rPr lang="ru-RU" altLang="ru-RU" sz="3600" b="1">
                <a:solidFill>
                  <a:srgbClr val="002060"/>
                </a:solidFill>
                <a:latin typeface="Monotype Corsiva" panose="03010101010201010101" pitchFamily="66" charset="0"/>
              </a:rPr>
              <a:t>вокруг одного из его катетов, при этом боковая поверхность образуется вращением гипотенузы, а основание – вращением другого катета.</a:t>
            </a:r>
          </a:p>
        </p:txBody>
      </p:sp>
      <p:pic>
        <p:nvPicPr>
          <p:cNvPr id="18436" name="Picture 4" descr="Безимени-1">
            <a:extLst>
              <a:ext uri="{FF2B5EF4-FFF2-40B4-BE49-F238E27FC236}">
                <a16:creationId xmlns:a16="http://schemas.microsoft.com/office/drawing/2014/main" id="{EE413B2A-26ED-E00A-78F8-909C6349A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655888"/>
            <a:ext cx="268287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51DB695-4468-D274-7490-6593A0674C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686800" cy="838200"/>
          </a:xfrm>
        </p:spPr>
        <p:txBody>
          <a:bodyPr/>
          <a:lstStyle/>
          <a:p>
            <a:pPr eaLnBrk="1" hangingPunct="1"/>
            <a:r>
              <a:rPr lang="ru-RU" altLang="ru-RU" b="1" i="1">
                <a:solidFill>
                  <a:srgbClr val="00B050"/>
                </a:solidFill>
                <a:latin typeface="Monotype Corsiva" panose="03010101010201010101" pitchFamily="66" charset="0"/>
              </a:rPr>
              <a:t>Подобные конусы</a:t>
            </a:r>
          </a:p>
        </p:txBody>
      </p:sp>
      <p:pic>
        <p:nvPicPr>
          <p:cNvPr id="19459" name="Picture 2" descr="C:\Documents and Settings\admin\Рабочий стол\Безымянный.bmp">
            <a:extLst>
              <a:ext uri="{FF2B5EF4-FFF2-40B4-BE49-F238E27FC236}">
                <a16:creationId xmlns:a16="http://schemas.microsoft.com/office/drawing/2014/main" id="{767CD109-6B0F-78C3-A046-3F51FBF30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789363"/>
            <a:ext cx="33210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Содержимое 2">
            <a:extLst>
              <a:ext uri="{FF2B5EF4-FFF2-40B4-BE49-F238E27FC236}">
                <a16:creationId xmlns:a16="http://schemas.microsoft.com/office/drawing/2014/main" id="{4AD6398C-D369-D461-20DE-0A2C25F33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712913"/>
            <a:ext cx="8064500" cy="41529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b="1">
                <a:solidFill>
                  <a:srgbClr val="002060"/>
                </a:solidFill>
                <a:latin typeface="Monotype Corsiva" panose="03010101010201010101" pitchFamily="66" charset="0"/>
              </a:rPr>
              <a:t>    </a:t>
            </a:r>
            <a:r>
              <a:rPr lang="ru-RU" altLang="ru-RU" b="1" u="sng">
                <a:solidFill>
                  <a:srgbClr val="FF0000"/>
                </a:solidFill>
                <a:latin typeface="Monotype Corsiva" panose="03010101010201010101" pitchFamily="66" charset="0"/>
              </a:rPr>
              <a:t>Два конуса </a:t>
            </a:r>
            <a:r>
              <a:rPr lang="ru-RU" altLang="ru-RU" b="1">
                <a:solidFill>
                  <a:srgbClr val="002060"/>
                </a:solidFill>
                <a:latin typeface="Monotype Corsiva" panose="03010101010201010101" pitchFamily="66" charset="0"/>
              </a:rPr>
              <a:t>называются </a:t>
            </a:r>
            <a:r>
              <a:rPr lang="ru-RU" altLang="ru-RU" b="1">
                <a:solidFill>
                  <a:srgbClr val="FF0000"/>
                </a:solidFill>
                <a:latin typeface="Monotype Corsiva" panose="03010101010201010101" pitchFamily="66" charset="0"/>
              </a:rPr>
              <a:t>подобными</a:t>
            </a:r>
            <a:r>
              <a:rPr lang="ru-RU" altLang="ru-RU" b="1">
                <a:solidFill>
                  <a:srgbClr val="002060"/>
                </a:solidFill>
                <a:latin typeface="Monotype Corsiva" panose="03010101010201010101" pitchFamily="66" charset="0"/>
              </a:rPr>
              <a:t>, если они произошли от вращения подобных прямоугольных треугольников вокруг сходственных сторон.</a:t>
            </a: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006C8E8-390D-F0C3-947B-DBB2030202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349500"/>
            <a:ext cx="8686800" cy="838200"/>
          </a:xfrm>
        </p:spPr>
        <p:txBody>
          <a:bodyPr/>
          <a:lstStyle/>
          <a:p>
            <a:pPr eaLnBrk="1" hangingPunct="1"/>
            <a:r>
              <a:rPr lang="ru-RU" altLang="ru-RU" sz="4400" b="1" i="1">
                <a:solidFill>
                  <a:srgbClr val="00B050"/>
                </a:solidFill>
                <a:latin typeface="Times New Roman" panose="02020603050405020304" pitchFamily="18" charset="0"/>
              </a:rPr>
              <a:t>Глава 3.</a:t>
            </a:r>
            <a:r>
              <a:rPr lang="ru-RU" altLang="ru-RU" sz="7200" b="1" i="1">
                <a:solidFill>
                  <a:srgbClr val="66FF33"/>
                </a:solidFill>
                <a:latin typeface="Times New Roman" panose="02020603050405020304" pitchFamily="18" charset="0"/>
              </a:rPr>
              <a:t> </a:t>
            </a:r>
            <a:br>
              <a:rPr lang="ru-RU" altLang="ru-RU" sz="7200" b="1" i="1">
                <a:solidFill>
                  <a:srgbClr val="66FF33"/>
                </a:solidFill>
                <a:latin typeface="Times New Roman" panose="02020603050405020304" pitchFamily="18" charset="0"/>
              </a:rPr>
            </a:br>
            <a:r>
              <a:rPr lang="ru-RU" altLang="ru-RU" sz="7200" b="1" i="1">
                <a:solidFill>
                  <a:srgbClr val="FF0000"/>
                </a:solidFill>
                <a:latin typeface="Times New Roman" panose="02020603050405020304" pitchFamily="18" charset="0"/>
              </a:rPr>
              <a:t>Сечения</a:t>
            </a:r>
            <a:r>
              <a:rPr lang="ru-RU" altLang="ru-RU" sz="7200" b="1" i="1">
                <a:solidFill>
                  <a:srgbClr val="66FF33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7200" b="1" i="1">
                <a:solidFill>
                  <a:srgbClr val="FF0000"/>
                </a:solidFill>
                <a:latin typeface="Times New Roman" panose="02020603050405020304" pitchFamily="18" charset="0"/>
              </a:rPr>
              <a:t>конусов.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A08EB6E-762A-07DB-A24B-DD0DC64B5D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476250"/>
            <a:ext cx="8686800" cy="838200"/>
          </a:xfrm>
        </p:spPr>
        <p:txBody>
          <a:bodyPr/>
          <a:lstStyle/>
          <a:p>
            <a:pPr eaLnBrk="1" hangingPunct="1"/>
            <a:r>
              <a:rPr lang="ru-RU" altLang="ru-RU" sz="4400" b="1" i="1">
                <a:solidFill>
                  <a:srgbClr val="00B0F0"/>
                </a:solidFill>
                <a:latin typeface="Times New Roman" panose="02020603050405020304" pitchFamily="18" charset="0"/>
              </a:rPr>
              <a:t>Осевое сечение.</a:t>
            </a:r>
            <a:r>
              <a:rPr lang="ru-RU" altLang="ru-RU" sz="7200" b="1" i="1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br>
              <a:rPr lang="ru-RU" altLang="ru-RU" sz="7200" b="1" i="1">
                <a:solidFill>
                  <a:srgbClr val="00B0F0"/>
                </a:solidFill>
                <a:latin typeface="Times New Roman" panose="02020603050405020304" pitchFamily="18" charset="0"/>
              </a:rPr>
            </a:br>
            <a:endParaRPr lang="ru-RU" altLang="ru-RU" sz="7200" b="1" i="1"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93BE0318-E76E-A17D-D72C-427EA6ED6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08050"/>
            <a:ext cx="4343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3600" b="1">
                <a:solidFill>
                  <a:srgbClr val="7030A0"/>
                </a:solidFill>
                <a:latin typeface="Monotype Corsiva" panose="03010101010201010101" pitchFamily="66" charset="0"/>
              </a:rPr>
              <a:t>   </a:t>
            </a:r>
            <a:r>
              <a:rPr lang="ru-RU" altLang="ru-RU" b="1">
                <a:solidFill>
                  <a:srgbClr val="7030A0"/>
                </a:solidFill>
                <a:latin typeface="Monotype Corsiva" panose="03010101010201010101" pitchFamily="66" charset="0"/>
              </a:rPr>
              <a:t>Если секущая плоскость проходит через ось конуса, то сечение представляет собой равнобедренный треугольник, основание которого — диаметр основания конуса, а боковые стороны — образующие конуса. Это сечение называется </a:t>
            </a:r>
            <a:r>
              <a:rPr lang="ru-RU" altLang="ru-RU" b="1" i="1" u="sng">
                <a:solidFill>
                  <a:srgbClr val="7030A0"/>
                </a:solidFill>
                <a:latin typeface="Monotype Corsiva" panose="03010101010201010101" pitchFamily="66" charset="0"/>
              </a:rPr>
              <a:t>осевым</a:t>
            </a:r>
            <a:r>
              <a:rPr lang="ru-RU" altLang="ru-RU" b="1" i="1">
                <a:solidFill>
                  <a:srgbClr val="7030A0"/>
                </a:solidFill>
                <a:latin typeface="Monotype Corsiva" panose="03010101010201010101" pitchFamily="66" charset="0"/>
              </a:rPr>
              <a:t>.</a:t>
            </a:r>
          </a:p>
        </p:txBody>
      </p:sp>
      <p:pic>
        <p:nvPicPr>
          <p:cNvPr id="21508" name="Picture 4" descr="Безимени-8">
            <a:extLst>
              <a:ext uri="{FF2B5EF4-FFF2-40B4-BE49-F238E27FC236}">
                <a16:creationId xmlns:a16="http://schemas.microsoft.com/office/drawing/2014/main" id="{E55B82F4-6D15-2776-B133-7664BE949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700213"/>
            <a:ext cx="3657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FCF611A-7E54-FC80-1513-E859E5FE9C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476250"/>
            <a:ext cx="8686800" cy="838200"/>
          </a:xfrm>
        </p:spPr>
        <p:txBody>
          <a:bodyPr/>
          <a:lstStyle/>
          <a:p>
            <a:pPr eaLnBrk="1" hangingPunct="1"/>
            <a:r>
              <a:rPr lang="ru-RU" altLang="ru-RU" sz="4400" b="1" i="1">
                <a:solidFill>
                  <a:srgbClr val="00B0F0"/>
                </a:solidFill>
                <a:latin typeface="Times New Roman" panose="02020603050405020304" pitchFamily="18" charset="0"/>
              </a:rPr>
              <a:t>Поперечное сечение.</a:t>
            </a:r>
            <a:r>
              <a:rPr lang="ru-RU" altLang="ru-RU" sz="7200" b="1" i="1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br>
              <a:rPr lang="ru-RU" altLang="ru-RU" sz="7200" b="1" i="1">
                <a:solidFill>
                  <a:srgbClr val="00B0F0"/>
                </a:solidFill>
                <a:latin typeface="Times New Roman" panose="02020603050405020304" pitchFamily="18" charset="0"/>
              </a:rPr>
            </a:br>
            <a:endParaRPr lang="ru-RU" altLang="ru-RU" sz="7200" b="1" i="1"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06644B6-4414-66AF-0CEB-2AC2CECF5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96975"/>
            <a:ext cx="33845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3500" b="1">
                <a:solidFill>
                  <a:srgbClr val="7030A0"/>
                </a:solidFill>
                <a:latin typeface="Monotype Corsiva" panose="03010101010201010101" pitchFamily="66" charset="0"/>
              </a:rPr>
              <a:t>   Если секущая плоскость перпендикулярна к оси ОР</a:t>
            </a:r>
            <a:r>
              <a:rPr lang="ru-RU" altLang="ru-RU" sz="3500" b="1" i="1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3500" b="1">
                <a:solidFill>
                  <a:srgbClr val="7030A0"/>
                </a:solidFill>
                <a:latin typeface="Monotype Corsiva" panose="03010101010201010101" pitchFamily="66" charset="0"/>
              </a:rPr>
              <a:t>конуса, то сечение конуса представляет собой </a:t>
            </a:r>
            <a:r>
              <a:rPr lang="ru-RU" altLang="ru-RU" sz="3500" b="1" i="1" u="sng">
                <a:solidFill>
                  <a:srgbClr val="7030A0"/>
                </a:solidFill>
                <a:latin typeface="Monotype Corsiva" panose="03010101010201010101" pitchFamily="66" charset="0"/>
              </a:rPr>
              <a:t>круг</a:t>
            </a:r>
            <a:r>
              <a:rPr lang="ru-RU" altLang="ru-RU" sz="3500" b="1">
                <a:solidFill>
                  <a:srgbClr val="7030A0"/>
                </a:solidFill>
                <a:latin typeface="Monotype Corsiva" panose="03010101010201010101" pitchFamily="66" charset="0"/>
              </a:rPr>
              <a:t> с центром О</a:t>
            </a:r>
            <a:r>
              <a:rPr lang="ru-RU" altLang="ru-RU" sz="1800" b="1">
                <a:solidFill>
                  <a:srgbClr val="7030A0"/>
                </a:solidFill>
                <a:latin typeface="Monotype Corsiva" panose="03010101010201010101" pitchFamily="66" charset="0"/>
              </a:rPr>
              <a:t>1</a:t>
            </a:r>
            <a:r>
              <a:rPr lang="ru-RU" altLang="ru-RU" sz="3500" b="1">
                <a:solidFill>
                  <a:srgbClr val="7030A0"/>
                </a:solidFill>
                <a:latin typeface="Monotype Corsiva" panose="03010101010201010101" pitchFamily="66" charset="0"/>
              </a:rPr>
              <a:t>, расположенным на оси конуса.</a:t>
            </a:r>
            <a:endParaRPr lang="ru-RU" altLang="ru-RU" b="1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2532" name="Picture 4" descr="Безимени-7">
            <a:extLst>
              <a:ext uri="{FF2B5EF4-FFF2-40B4-BE49-F238E27FC236}">
                <a16:creationId xmlns:a16="http://schemas.microsoft.com/office/drawing/2014/main" id="{74981DDE-5080-085F-87AC-E79630A69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196975"/>
            <a:ext cx="464343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5985F16-AE59-7C67-E9F4-5E0D6067EF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476250"/>
            <a:ext cx="8686800" cy="838200"/>
          </a:xfrm>
        </p:spPr>
        <p:txBody>
          <a:bodyPr/>
          <a:lstStyle/>
          <a:p>
            <a:pPr eaLnBrk="1" hangingPunct="1"/>
            <a:r>
              <a:rPr lang="ru-RU" altLang="ru-RU" sz="4400" b="1" i="1">
                <a:solidFill>
                  <a:srgbClr val="00B0F0"/>
                </a:solidFill>
                <a:latin typeface="Times New Roman" panose="02020603050405020304" pitchFamily="18" charset="0"/>
              </a:rPr>
              <a:t>Эллипс в сечении.</a:t>
            </a:r>
            <a:r>
              <a:rPr lang="ru-RU" altLang="ru-RU" sz="7200" b="1" i="1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br>
              <a:rPr lang="ru-RU" altLang="ru-RU" sz="7200" b="1" i="1">
                <a:solidFill>
                  <a:srgbClr val="00B0F0"/>
                </a:solidFill>
                <a:latin typeface="Times New Roman" panose="02020603050405020304" pitchFamily="18" charset="0"/>
              </a:rPr>
            </a:br>
            <a:endParaRPr lang="ru-RU" altLang="ru-RU" sz="7200" b="1" i="1"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87AF338-3754-D651-3BCF-FB216C98E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8" y="1649413"/>
            <a:ext cx="4056062" cy="520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b="1" i="1">
                <a:solidFill>
                  <a:srgbClr val="7030A0"/>
                </a:solidFill>
                <a:latin typeface="Monotype Corsiva" panose="03010101010201010101" pitchFamily="66" charset="0"/>
              </a:rPr>
              <a:t>   Пусть секущая плоскость пересекает только одну часть конуса, причем она не параллельна ни одной его образующей и не перпендикулярна его оси. Тогда сечение конуса – </a:t>
            </a:r>
            <a:r>
              <a:rPr lang="ru-RU" altLang="ru-RU" b="1" i="1" u="sng">
                <a:solidFill>
                  <a:srgbClr val="7030A0"/>
                </a:solidFill>
                <a:latin typeface="Monotype Corsiva" panose="03010101010201010101" pitchFamily="66" charset="0"/>
              </a:rPr>
              <a:t>эллипс</a:t>
            </a:r>
            <a:r>
              <a:rPr lang="ru-RU" altLang="ru-RU" b="1" i="1">
                <a:solidFill>
                  <a:srgbClr val="7030A0"/>
                </a:solidFill>
                <a:latin typeface="Monotype Corsiva" panose="03010101010201010101" pitchFamily="66" charset="0"/>
              </a:rPr>
              <a:t>.</a:t>
            </a:r>
          </a:p>
        </p:txBody>
      </p:sp>
      <p:pic>
        <p:nvPicPr>
          <p:cNvPr id="23556" name="Picture 6" descr="Безимени-2">
            <a:extLst>
              <a:ext uri="{FF2B5EF4-FFF2-40B4-BE49-F238E27FC236}">
                <a16:creationId xmlns:a16="http://schemas.microsoft.com/office/drawing/2014/main" id="{4CBB175B-5545-8559-9EAD-E8EF96268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652588"/>
            <a:ext cx="345598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334D19F-CC0C-B537-F11F-8CF8656A0F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476250"/>
            <a:ext cx="8686800" cy="838200"/>
          </a:xfrm>
        </p:spPr>
        <p:txBody>
          <a:bodyPr/>
          <a:lstStyle/>
          <a:p>
            <a:pPr eaLnBrk="1" hangingPunct="1"/>
            <a:r>
              <a:rPr lang="ru-RU" altLang="ru-RU" sz="4400" b="1" i="1">
                <a:solidFill>
                  <a:srgbClr val="00B0F0"/>
                </a:solidFill>
                <a:latin typeface="Times New Roman" panose="02020603050405020304" pitchFamily="18" charset="0"/>
              </a:rPr>
              <a:t>Парабола в сечении.</a:t>
            </a:r>
            <a:r>
              <a:rPr lang="ru-RU" altLang="ru-RU" sz="7200" b="1" i="1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br>
              <a:rPr lang="ru-RU" altLang="ru-RU" sz="7200" b="1" i="1">
                <a:solidFill>
                  <a:srgbClr val="00B0F0"/>
                </a:solidFill>
                <a:latin typeface="Times New Roman" panose="02020603050405020304" pitchFamily="18" charset="0"/>
              </a:rPr>
            </a:br>
            <a:endParaRPr lang="ru-RU" altLang="ru-RU" sz="7200" b="1" i="1"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7F2E3BB-A38E-99C6-6E7B-6CC4E5BD4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412875"/>
            <a:ext cx="42719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b="1" i="1">
                <a:solidFill>
                  <a:srgbClr val="7030A0"/>
                </a:solidFill>
                <a:latin typeface="Monotype Corsiva" panose="03010101010201010101" pitchFamily="66" charset="0"/>
              </a:rPr>
              <a:t>   </a:t>
            </a:r>
            <a:r>
              <a:rPr lang="ru-RU" altLang="ru-RU" b="1">
                <a:solidFill>
                  <a:srgbClr val="7030A0"/>
                </a:solidFill>
                <a:latin typeface="Monotype Corsiva" panose="03010101010201010101" pitchFamily="66" charset="0"/>
              </a:rPr>
              <a:t>Пусть секущая плоскость</a:t>
            </a:r>
            <a:r>
              <a:rPr lang="ru-RU" altLang="ru-RU" b="1" i="1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b="1">
                <a:solidFill>
                  <a:srgbClr val="7030A0"/>
                </a:solidFill>
                <a:latin typeface="Monotype Corsiva" panose="03010101010201010101" pitchFamily="66" charset="0"/>
              </a:rPr>
              <a:t> пересекает только одну часть кругового конуса и параллельна одной из его образующих, но не параллельна оси. Тогда сечение конуса</a:t>
            </a:r>
            <a:r>
              <a:rPr lang="ru-RU" altLang="ru-RU" b="1" i="1">
                <a:solidFill>
                  <a:srgbClr val="7030A0"/>
                </a:solidFill>
                <a:latin typeface="Monotype Corsiva" panose="03010101010201010101" pitchFamily="66" charset="0"/>
              </a:rPr>
              <a:t> – </a:t>
            </a:r>
            <a:r>
              <a:rPr lang="ru-RU" altLang="ru-RU" b="1" i="1" u="sng">
                <a:solidFill>
                  <a:srgbClr val="7030A0"/>
                </a:solidFill>
                <a:latin typeface="Monotype Corsiva" panose="03010101010201010101" pitchFamily="66" charset="0"/>
              </a:rPr>
              <a:t>парабола</a:t>
            </a:r>
            <a:r>
              <a:rPr lang="ru-RU" altLang="ru-RU" b="1" i="1">
                <a:solidFill>
                  <a:srgbClr val="7030A0"/>
                </a:solidFill>
                <a:latin typeface="Monotype Corsiva" panose="03010101010201010101" pitchFamily="66" charset="0"/>
              </a:rPr>
              <a:t>.</a:t>
            </a:r>
            <a:endParaRPr lang="ru-RU" altLang="ru-RU" b="1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4580" name="Picture 6" descr="Безимени-3">
            <a:extLst>
              <a:ext uri="{FF2B5EF4-FFF2-40B4-BE49-F238E27FC236}">
                <a16:creationId xmlns:a16="http://schemas.microsoft.com/office/drawing/2014/main" id="{6364CA2C-EA01-8547-E0EE-CEAD291A1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484313"/>
            <a:ext cx="34194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3C3A14F-AB70-83A9-8AA4-ABB5AD3CF4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476250"/>
            <a:ext cx="8686800" cy="838200"/>
          </a:xfrm>
        </p:spPr>
        <p:txBody>
          <a:bodyPr/>
          <a:lstStyle/>
          <a:p>
            <a:pPr eaLnBrk="1" hangingPunct="1"/>
            <a:r>
              <a:rPr lang="ru-RU" altLang="ru-RU" sz="4400" b="1" i="1">
                <a:solidFill>
                  <a:srgbClr val="00B0F0"/>
                </a:solidFill>
                <a:latin typeface="Times New Roman" panose="02020603050405020304" pitchFamily="18" charset="0"/>
              </a:rPr>
              <a:t>Гипербола в сечении.</a:t>
            </a:r>
            <a:r>
              <a:rPr lang="ru-RU" altLang="ru-RU" sz="7200" b="1" i="1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br>
              <a:rPr lang="ru-RU" altLang="ru-RU" sz="7200" b="1" i="1">
                <a:solidFill>
                  <a:srgbClr val="00B0F0"/>
                </a:solidFill>
                <a:latin typeface="Times New Roman" panose="02020603050405020304" pitchFamily="18" charset="0"/>
              </a:rPr>
            </a:br>
            <a:endParaRPr lang="ru-RU" altLang="ru-RU" sz="7200" b="1" i="1"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7DBE11E-DB3D-5833-6DB4-23A5F7CBB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00213"/>
            <a:ext cx="338455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b="1" i="1">
                <a:solidFill>
                  <a:srgbClr val="7030A0"/>
                </a:solidFill>
                <a:latin typeface="Monotype Corsiva" panose="03010101010201010101" pitchFamily="66" charset="0"/>
              </a:rPr>
              <a:t>   Пусть секущая плоскость  параллельна оси конуса. Тогда сечение конуса -  </a:t>
            </a:r>
            <a:r>
              <a:rPr lang="ru-RU" altLang="ru-RU" b="1" i="1" u="sng">
                <a:solidFill>
                  <a:srgbClr val="7030A0"/>
                </a:solidFill>
                <a:latin typeface="Monotype Corsiva" panose="03010101010201010101" pitchFamily="66" charset="0"/>
              </a:rPr>
              <a:t>гипербола</a:t>
            </a:r>
            <a:r>
              <a:rPr lang="ru-RU" altLang="ru-RU" b="1" i="1">
                <a:solidFill>
                  <a:srgbClr val="7030A0"/>
                </a:solidFill>
                <a:latin typeface="Monotype Corsiva" panose="03010101010201010101" pitchFamily="66" charset="0"/>
              </a:rPr>
              <a:t>, состоящая из двух ветвей</a:t>
            </a:r>
            <a:r>
              <a:rPr lang="ru-RU" altLang="ru-RU" b="1">
                <a:solidFill>
                  <a:srgbClr val="7030A0"/>
                </a:solidFill>
                <a:latin typeface="Monotype Corsiva" panose="03010101010201010101" pitchFamily="66" charset="0"/>
              </a:rPr>
              <a:t>. </a:t>
            </a:r>
          </a:p>
        </p:txBody>
      </p:sp>
      <p:pic>
        <p:nvPicPr>
          <p:cNvPr id="25604" name="Picture 7" descr="Рисунок2">
            <a:extLst>
              <a:ext uri="{FF2B5EF4-FFF2-40B4-BE49-F238E27FC236}">
                <a16:creationId xmlns:a16="http://schemas.microsoft.com/office/drawing/2014/main" id="{75D0A224-50AD-03DE-5072-94C1C37CE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506538"/>
            <a:ext cx="4176713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1FA5C5D-C00D-C8A7-106A-14826580F5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349500"/>
            <a:ext cx="8686800" cy="838200"/>
          </a:xfrm>
        </p:spPr>
        <p:txBody>
          <a:bodyPr/>
          <a:lstStyle/>
          <a:p>
            <a:pPr eaLnBrk="1" hangingPunct="1"/>
            <a:r>
              <a:rPr lang="ru-RU" altLang="ru-RU" sz="4400" b="1" i="1">
                <a:solidFill>
                  <a:srgbClr val="00B050"/>
                </a:solidFill>
                <a:latin typeface="Times New Roman" panose="02020603050405020304" pitchFamily="18" charset="0"/>
              </a:rPr>
              <a:t>Глава 1.</a:t>
            </a:r>
            <a:r>
              <a:rPr lang="ru-RU" altLang="ru-RU" sz="7200" b="1" i="1">
                <a:solidFill>
                  <a:srgbClr val="66FF33"/>
                </a:solidFill>
                <a:latin typeface="Times New Roman" panose="02020603050405020304" pitchFamily="18" charset="0"/>
              </a:rPr>
              <a:t> </a:t>
            </a:r>
            <a:br>
              <a:rPr lang="ru-RU" altLang="ru-RU" sz="7200" b="1" i="1">
                <a:solidFill>
                  <a:srgbClr val="66FF33"/>
                </a:solidFill>
                <a:latin typeface="Times New Roman" panose="02020603050405020304" pitchFamily="18" charset="0"/>
              </a:rPr>
            </a:br>
            <a:r>
              <a:rPr lang="ru-RU" altLang="ru-RU" sz="7200" b="1" i="1">
                <a:solidFill>
                  <a:srgbClr val="FF0000"/>
                </a:solidFill>
                <a:latin typeface="Times New Roman" panose="02020603050405020304" pitchFamily="18" charset="0"/>
              </a:rPr>
              <a:t>Общее понятие конуса.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2E00E67-C38D-95AD-2EDA-C7BAF63C48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349500"/>
            <a:ext cx="8686800" cy="838200"/>
          </a:xfrm>
        </p:spPr>
        <p:txBody>
          <a:bodyPr/>
          <a:lstStyle/>
          <a:p>
            <a:pPr eaLnBrk="1" hangingPunct="1"/>
            <a:r>
              <a:rPr lang="ru-RU" altLang="ru-RU" sz="4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Глава 4.</a:t>
            </a:r>
            <a:r>
              <a:rPr lang="ru-RU" altLang="ru-RU" sz="7200" b="1" i="1" dirty="0">
                <a:solidFill>
                  <a:srgbClr val="66FF33"/>
                </a:solidFill>
                <a:latin typeface="Times New Roman" panose="02020603050405020304" pitchFamily="18" charset="0"/>
              </a:rPr>
              <a:t> </a:t>
            </a:r>
            <a:br>
              <a:rPr lang="ru-RU" altLang="ru-RU" sz="7200" b="1" i="1" dirty="0">
                <a:solidFill>
                  <a:srgbClr val="66FF33"/>
                </a:solidFill>
                <a:latin typeface="Times New Roman" panose="02020603050405020304" pitchFamily="18" charset="0"/>
              </a:rPr>
            </a:br>
            <a:r>
              <a:rPr lang="ru-RU" altLang="ru-RU" sz="7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Усеченный конус.</a:t>
            </a: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D1930CBF-FAEF-7D7A-B813-839324131F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8686800" cy="838200"/>
          </a:xfrm>
        </p:spPr>
        <p:txBody>
          <a:bodyPr/>
          <a:lstStyle/>
          <a:p>
            <a:pPr eaLnBrk="1" hangingPunct="1"/>
            <a:r>
              <a:rPr lang="ru-RU" altLang="ru-RU" sz="4400" b="1" i="1">
                <a:solidFill>
                  <a:srgbClr val="00B050"/>
                </a:solidFill>
                <a:latin typeface="Times New Roman" panose="02020603050405020304" pitchFamily="18" charset="0"/>
              </a:rPr>
              <a:t>Понятие усеченного конуса.</a:t>
            </a:r>
            <a:r>
              <a:rPr lang="ru-RU" altLang="ru-RU" sz="7200" b="1" i="1">
                <a:solidFill>
                  <a:srgbClr val="66FF33"/>
                </a:solidFill>
                <a:latin typeface="Times New Roman" panose="02020603050405020304" pitchFamily="18" charset="0"/>
              </a:rPr>
              <a:t> </a:t>
            </a:r>
            <a:br>
              <a:rPr lang="ru-RU" altLang="ru-RU" sz="7200" b="1" i="1">
                <a:solidFill>
                  <a:srgbClr val="66FF33"/>
                </a:solidFill>
                <a:latin typeface="Times New Roman" panose="02020603050405020304" pitchFamily="18" charset="0"/>
              </a:rPr>
            </a:br>
            <a:endParaRPr lang="ru-RU" altLang="ru-RU" sz="72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3BA9AA1-7BED-ABE9-8599-ABD909DF6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3" y="1293813"/>
            <a:ext cx="5400675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>
                <a:solidFill>
                  <a:srgbClr val="002060"/>
                </a:solidFill>
                <a:latin typeface="Monotype Corsiva" panose="03010101010201010101" pitchFamily="66" charset="0"/>
              </a:rPr>
              <a:t>   </a:t>
            </a:r>
            <a:r>
              <a:rPr lang="ru-RU" altLang="ru-RU" sz="3100" b="1">
                <a:solidFill>
                  <a:srgbClr val="002060"/>
                </a:solidFill>
                <a:latin typeface="Monotype Corsiva" panose="03010101010201010101" pitchFamily="66" charset="0"/>
              </a:rPr>
              <a:t>Возьмем произвольный конус и проведем секущую плоскость, перпендикулярную к его оси. Эта плоскость пересекается с конусом по кругу и разбивает конус на две части. Верхняя из частей представляет собой конус, а нижняя называется </a:t>
            </a:r>
            <a:r>
              <a:rPr lang="ru-RU" altLang="ru-RU" b="1" i="1" u="sng">
                <a:solidFill>
                  <a:srgbClr val="FF0000"/>
                </a:solidFill>
                <a:latin typeface="Monotype Corsiva" panose="03010101010201010101" pitchFamily="66" charset="0"/>
              </a:rPr>
              <a:t>усеченным конусом</a:t>
            </a:r>
            <a:r>
              <a:rPr lang="ru-RU" altLang="ru-RU" sz="3100" b="1">
                <a:solidFill>
                  <a:srgbClr val="002060"/>
                </a:solidFill>
                <a:latin typeface="Monotype Corsiva" panose="03010101010201010101" pitchFamily="66" charset="0"/>
              </a:rPr>
              <a:t>. </a:t>
            </a:r>
          </a:p>
        </p:txBody>
      </p:sp>
      <p:pic>
        <p:nvPicPr>
          <p:cNvPr id="32772" name="Picture 6" descr="Копия Безимени-4">
            <a:extLst>
              <a:ext uri="{FF2B5EF4-FFF2-40B4-BE49-F238E27FC236}">
                <a16:creationId xmlns:a16="http://schemas.microsoft.com/office/drawing/2014/main" id="{3344B57E-074B-A8E1-7F7E-3EC9F9A4D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052513"/>
            <a:ext cx="2951163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A2553ED-E4F9-174F-7CAF-2D980DBC1C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8686800" cy="838200"/>
          </a:xfrm>
        </p:spPr>
        <p:txBody>
          <a:bodyPr/>
          <a:lstStyle/>
          <a:p>
            <a:pPr eaLnBrk="1" hangingPunct="1"/>
            <a:r>
              <a:rPr lang="ru-RU" altLang="ru-RU" sz="4400" b="1" i="1">
                <a:solidFill>
                  <a:srgbClr val="00B050"/>
                </a:solidFill>
                <a:latin typeface="Times New Roman" panose="02020603050405020304" pitchFamily="18" charset="0"/>
              </a:rPr>
              <a:t>Элементы усеченного конуса.</a:t>
            </a:r>
            <a:r>
              <a:rPr lang="ru-RU" altLang="ru-RU" sz="7200" b="1" i="1">
                <a:solidFill>
                  <a:srgbClr val="66FF33"/>
                </a:solidFill>
                <a:latin typeface="Times New Roman" panose="02020603050405020304" pitchFamily="18" charset="0"/>
              </a:rPr>
              <a:t> </a:t>
            </a:r>
            <a:br>
              <a:rPr lang="ru-RU" altLang="ru-RU" sz="7200" b="1" i="1">
                <a:solidFill>
                  <a:srgbClr val="66FF33"/>
                </a:solidFill>
                <a:latin typeface="Times New Roman" panose="02020603050405020304" pitchFamily="18" charset="0"/>
              </a:rPr>
            </a:br>
            <a:endParaRPr lang="ru-RU" altLang="ru-RU" sz="72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3795" name="Picture 4" descr="Безимени-4">
            <a:extLst>
              <a:ext uri="{FF2B5EF4-FFF2-40B4-BE49-F238E27FC236}">
                <a16:creationId xmlns:a16="http://schemas.microsoft.com/office/drawing/2014/main" id="{1C92C14C-2F3F-528E-B09E-1F24BC830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412875"/>
            <a:ext cx="385127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E0F5F31E-BD51-A301-5676-E2B16711A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65175"/>
            <a:ext cx="78486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</a:rPr>
              <a:t>Основание исходного конуса и круг, полученный в сечении этого конуса плоскостью, называются </a:t>
            </a:r>
            <a:r>
              <a:rPr lang="ru-RU" altLang="ru-RU" sz="2400" b="1" i="1" u="sng">
                <a:solidFill>
                  <a:srgbClr val="002060"/>
                </a:solidFill>
                <a:latin typeface="Times New Roman" panose="02020603050405020304" pitchFamily="18" charset="0"/>
              </a:rPr>
              <a:t>основаниями</a:t>
            </a:r>
            <a:r>
              <a:rPr lang="ru-RU" altLang="ru-RU" sz="2400" b="1" i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</a:rPr>
              <a:t>усеченного конуса</a:t>
            </a:r>
            <a:r>
              <a:rPr lang="ru-RU" altLang="ru-RU" sz="2400" b="1" i="1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ru-RU" altLang="ru-RU" sz="2400" b="1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</a:rPr>
              <a:t>Отрезок, соединяющий центры оснований— </a:t>
            </a:r>
            <a:r>
              <a:rPr lang="ru-RU" altLang="ru-RU" sz="2400" b="1" i="1" u="sng">
                <a:solidFill>
                  <a:srgbClr val="002060"/>
                </a:solidFill>
                <a:latin typeface="Times New Roman" panose="02020603050405020304" pitchFamily="18" charset="0"/>
              </a:rPr>
              <a:t>высота</a:t>
            </a: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</a:rPr>
              <a:t> усеченного конуса.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</a:rPr>
              <a:t>Часть конической поверхности, ограничивающая усеченный конус, называется его </a:t>
            </a:r>
            <a:r>
              <a:rPr lang="ru-RU" altLang="ru-RU" sz="2400" b="1" i="1" u="sng">
                <a:solidFill>
                  <a:srgbClr val="002060"/>
                </a:solidFill>
                <a:latin typeface="Times New Roman" panose="02020603050405020304" pitchFamily="18" charset="0"/>
              </a:rPr>
              <a:t>боковой поверхностью.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</a:rPr>
              <a:t>Отрезки образующих конической поверхности, заключенные между основаниями, называется </a:t>
            </a:r>
            <a:r>
              <a:rPr lang="ru-RU" altLang="ru-RU" sz="2400" b="1" i="1" u="sng">
                <a:solidFill>
                  <a:srgbClr val="002060"/>
                </a:solidFill>
                <a:latin typeface="Times New Roman" panose="02020603050405020304" pitchFamily="18" charset="0"/>
              </a:rPr>
              <a:t>образующими </a:t>
            </a:r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</a:rPr>
              <a:t>усеченного конуса. </a:t>
            </a:r>
            <a:endParaRPr lang="en-US" altLang="ru-RU" sz="2400" b="1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2400" b="1">
                <a:solidFill>
                  <a:srgbClr val="002060"/>
                </a:solidFill>
                <a:latin typeface="Times New Roman" panose="02020603050405020304" pitchFamily="18" charset="0"/>
              </a:rPr>
              <a:t>    </a:t>
            </a:r>
            <a:endParaRPr lang="ru-RU" altLang="ru-RU" sz="2400" b="1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>
                <a:solidFill>
                  <a:srgbClr val="7030A0"/>
                </a:solidFill>
                <a:latin typeface="Times New Roman" panose="02020603050405020304" pitchFamily="18" charset="0"/>
              </a:rPr>
              <a:t>     </a:t>
            </a:r>
            <a:r>
              <a:rPr lang="ru-RU" altLang="ru-RU" sz="2400" b="1" u="sng">
                <a:solidFill>
                  <a:srgbClr val="7030A0"/>
                </a:solidFill>
                <a:latin typeface="Times New Roman" panose="02020603050405020304" pitchFamily="18" charset="0"/>
              </a:rPr>
              <a:t>Замечание</a:t>
            </a:r>
            <a:r>
              <a:rPr lang="ru-RU" altLang="ru-RU" sz="2400" b="1" u="sng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altLang="ru-RU" sz="2400" b="1" u="sng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2400" b="1">
                <a:solidFill>
                  <a:srgbClr val="002060"/>
                </a:solidFill>
                <a:latin typeface="Times New Roman" panose="02020603050405020304" pitchFamily="18" charset="0"/>
              </a:rPr>
              <a:t>     </a:t>
            </a:r>
            <a:r>
              <a:rPr lang="ru-RU" altLang="ru-RU" sz="2400" b="1">
                <a:solidFill>
                  <a:srgbClr val="FF00FF"/>
                </a:solidFill>
                <a:latin typeface="Times New Roman" panose="02020603050405020304" pitchFamily="18" charset="0"/>
              </a:rPr>
              <a:t>«Все образующие усеченного конуса равны друг другу».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32AA888A-DDF1-159E-E242-81E387C540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686800" cy="838200"/>
          </a:xfrm>
        </p:spPr>
        <p:txBody>
          <a:bodyPr/>
          <a:lstStyle/>
          <a:p>
            <a:pPr eaLnBrk="1" hangingPunct="1"/>
            <a:r>
              <a:rPr lang="ru-RU" altLang="ru-RU" sz="2800" b="1" i="1">
                <a:solidFill>
                  <a:srgbClr val="00B050"/>
                </a:solidFill>
                <a:latin typeface="Times New Roman" panose="02020603050405020304" pitchFamily="18" charset="0"/>
              </a:rPr>
              <a:t>Площадь боковой поверхности усеченного конуса.</a:t>
            </a:r>
            <a:r>
              <a:rPr lang="ru-RU" altLang="ru-RU" sz="4800" b="1" i="1">
                <a:solidFill>
                  <a:srgbClr val="66FF33"/>
                </a:solidFill>
                <a:latin typeface="Times New Roman" panose="02020603050405020304" pitchFamily="18" charset="0"/>
              </a:rPr>
              <a:t> </a:t>
            </a:r>
            <a:br>
              <a:rPr lang="ru-RU" altLang="ru-RU" sz="4800" b="1" i="1">
                <a:solidFill>
                  <a:srgbClr val="66FF33"/>
                </a:solidFill>
                <a:latin typeface="Times New Roman" panose="02020603050405020304" pitchFamily="18" charset="0"/>
              </a:rPr>
            </a:br>
            <a:endParaRPr lang="ru-RU" altLang="ru-RU" sz="48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D29D7E49-E9DB-5D4D-9BED-D2E212922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268413"/>
            <a:ext cx="85693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b="1" u="sng">
                <a:solidFill>
                  <a:srgbClr val="7030A0"/>
                </a:solidFill>
                <a:latin typeface="Monotype Corsiva" panose="03010101010201010101" pitchFamily="66" charset="0"/>
              </a:rPr>
              <a:t>Теорема</a:t>
            </a:r>
            <a:r>
              <a:rPr lang="ru-RU" altLang="ru-RU" sz="2400" b="1" i="1">
                <a:solidFill>
                  <a:srgbClr val="7030A0"/>
                </a:solidFill>
                <a:latin typeface="Monotype Corsiva" panose="03010101010201010101" pitchFamily="66" charset="0"/>
              </a:rPr>
              <a:t>:</a:t>
            </a:r>
            <a:r>
              <a:rPr lang="ru-RU" altLang="ru-RU" sz="2400" b="1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2400">
                <a:solidFill>
                  <a:srgbClr val="FF00FF"/>
                </a:solidFill>
                <a:latin typeface="Monotype Corsiva" panose="03010101010201010101" pitchFamily="66" charset="0"/>
              </a:rPr>
              <a:t>«</a:t>
            </a:r>
            <a:r>
              <a:rPr lang="ru-RU" altLang="ru-RU" sz="2800" b="1" i="1">
                <a:solidFill>
                  <a:srgbClr val="FF00FF"/>
                </a:solidFill>
                <a:latin typeface="Monotype Corsiva" panose="03010101010201010101" pitchFamily="66" charset="0"/>
              </a:rPr>
              <a:t>Площадь боковой поверхности усеченного конуса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b="1" i="1">
                <a:solidFill>
                  <a:srgbClr val="FF00FF"/>
                </a:solidFill>
                <a:latin typeface="Monotype Corsiva" panose="03010101010201010101" pitchFamily="66" charset="0"/>
              </a:rPr>
              <a:t>равна произведению полусуммы длин окружностей оснований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b="1" i="1">
                <a:solidFill>
                  <a:srgbClr val="FF00FF"/>
                </a:solidFill>
                <a:latin typeface="Monotype Corsiva" panose="03010101010201010101" pitchFamily="66" charset="0"/>
              </a:rPr>
              <a:t>на образующую»</a:t>
            </a:r>
            <a:r>
              <a:rPr lang="ru-RU" altLang="ru-RU" sz="2800" b="1">
                <a:solidFill>
                  <a:srgbClr val="FF00FF"/>
                </a:solidFill>
                <a:latin typeface="Monotype Corsiva" panose="03010101010201010101" pitchFamily="66" charset="0"/>
              </a:rPr>
              <a:t>.</a:t>
            </a:r>
            <a:endParaRPr lang="en-US" altLang="ru-RU" sz="2800" b="1">
              <a:solidFill>
                <a:srgbClr val="FF00FF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5845" name="Picture 47" descr="Безимени-3">
            <a:extLst>
              <a:ext uri="{FF2B5EF4-FFF2-40B4-BE49-F238E27FC236}">
                <a16:creationId xmlns:a16="http://schemas.microsoft.com/office/drawing/2014/main" id="{0F8406D1-815F-9CE9-3B51-A4155BF0C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581275"/>
            <a:ext cx="29527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63ED06C0-7E8B-79F1-7471-8ACFFC7296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686800" cy="838200"/>
          </a:xfrm>
        </p:spPr>
        <p:txBody>
          <a:bodyPr/>
          <a:lstStyle/>
          <a:p>
            <a:pPr eaLnBrk="1" hangingPunct="1"/>
            <a:r>
              <a:rPr lang="ru-RU" altLang="ru-RU" sz="2800" b="1" i="1">
                <a:solidFill>
                  <a:srgbClr val="00B050"/>
                </a:solidFill>
                <a:latin typeface="Times New Roman" panose="02020603050405020304" pitchFamily="18" charset="0"/>
              </a:rPr>
              <a:t>Объем усеченного конуса.</a:t>
            </a:r>
            <a:r>
              <a:rPr lang="ru-RU" altLang="ru-RU" sz="4800" b="1" i="1">
                <a:solidFill>
                  <a:srgbClr val="66FF33"/>
                </a:solidFill>
                <a:latin typeface="Times New Roman" panose="02020603050405020304" pitchFamily="18" charset="0"/>
              </a:rPr>
              <a:t> </a:t>
            </a:r>
            <a:br>
              <a:rPr lang="ru-RU" altLang="ru-RU" sz="4800" b="1" i="1">
                <a:solidFill>
                  <a:srgbClr val="66FF33"/>
                </a:solidFill>
                <a:latin typeface="Times New Roman" panose="02020603050405020304" pitchFamily="18" charset="0"/>
              </a:rPr>
            </a:br>
            <a:endParaRPr lang="ru-RU" altLang="ru-RU" sz="48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31CE80-56FD-8F37-0DF5-5473DEFC3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268413"/>
            <a:ext cx="85693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u="sng" dirty="0">
                <a:solidFill>
                  <a:srgbClr val="7030A0"/>
                </a:solidFill>
                <a:latin typeface="Monotype Corsiva" pitchFamily="66" charset="0"/>
              </a:rPr>
              <a:t>Теорема</a:t>
            </a:r>
            <a:r>
              <a:rPr lang="ru-RU" sz="2400" b="1" i="1" dirty="0">
                <a:solidFill>
                  <a:srgbClr val="7030A0"/>
                </a:solidFill>
                <a:latin typeface="Monotype Corsiva" pitchFamily="66" charset="0"/>
              </a:rPr>
              <a:t>:</a:t>
            </a: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dirty="0">
                <a:solidFill>
                  <a:srgbClr val="FF00FF"/>
                </a:solidFill>
                <a:latin typeface="Monotype Corsiva" pitchFamily="66" charset="0"/>
              </a:rPr>
              <a:t>«</a:t>
            </a:r>
            <a:r>
              <a:rPr lang="ru-RU" sz="2800" b="1" kern="0" dirty="0">
                <a:solidFill>
                  <a:srgbClr val="FF00FF"/>
                </a:solidFill>
                <a:latin typeface="Monotype Corsiva" pitchFamily="66" charset="0"/>
              </a:rPr>
              <a:t>Объем усеченного конуса, высота которого равна </a:t>
            </a:r>
            <a:r>
              <a:rPr lang="en-US" sz="2800" b="1" kern="0" dirty="0">
                <a:solidFill>
                  <a:srgbClr val="FF00FF"/>
                </a:solidFill>
                <a:latin typeface="Monotype Corsiva" pitchFamily="66" charset="0"/>
              </a:rPr>
              <a:t>h</a:t>
            </a:r>
            <a:r>
              <a:rPr lang="ru-RU" sz="2800" b="1" kern="0" dirty="0">
                <a:solidFill>
                  <a:srgbClr val="FF00FF"/>
                </a:solidFill>
                <a:latin typeface="Monotype Corsiva" pitchFamily="66" charset="0"/>
              </a:rPr>
              <a:t>,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kern="0" dirty="0">
                <a:solidFill>
                  <a:srgbClr val="FF00FF"/>
                </a:solidFill>
                <a:latin typeface="Monotype Corsiva" pitchFamily="66" charset="0"/>
              </a:rPr>
              <a:t>а площади оснований равны </a:t>
            </a:r>
            <a:r>
              <a:rPr lang="en-US" sz="2800" b="1" kern="0" dirty="0">
                <a:solidFill>
                  <a:srgbClr val="FF00FF"/>
                </a:solidFill>
                <a:latin typeface="Monotype Corsiva" pitchFamily="66" charset="0"/>
              </a:rPr>
              <a:t>S </a:t>
            </a:r>
            <a:r>
              <a:rPr lang="ru-RU" sz="2800" b="1" kern="0" dirty="0">
                <a:solidFill>
                  <a:srgbClr val="FF00FF"/>
                </a:solidFill>
                <a:latin typeface="Monotype Corsiva" pitchFamily="66" charset="0"/>
              </a:rPr>
              <a:t>и </a:t>
            </a:r>
            <a:r>
              <a:rPr lang="en-US" sz="2800" b="1" kern="0" dirty="0">
                <a:solidFill>
                  <a:srgbClr val="FF00FF"/>
                </a:solidFill>
                <a:latin typeface="Monotype Corsiva" pitchFamily="66" charset="0"/>
              </a:rPr>
              <a:t>S</a:t>
            </a:r>
            <a:r>
              <a:rPr lang="en-US" sz="2000" b="1" kern="0" dirty="0">
                <a:solidFill>
                  <a:srgbClr val="FF00FF"/>
                </a:solidFill>
                <a:latin typeface="Monotype Corsiva" pitchFamily="66" charset="0"/>
              </a:rPr>
              <a:t>1</a:t>
            </a:r>
            <a:r>
              <a:rPr lang="ru-RU" sz="2800" b="1" kern="0" dirty="0">
                <a:solidFill>
                  <a:srgbClr val="FF00FF"/>
                </a:solidFill>
                <a:latin typeface="Monotype Corsiva" pitchFamily="66" charset="0"/>
              </a:rPr>
              <a:t>,</a:t>
            </a:r>
            <a:r>
              <a:rPr lang="en-US" sz="2800" b="1" i="1" kern="0" dirty="0">
                <a:solidFill>
                  <a:srgbClr val="FF00FF"/>
                </a:solidFill>
                <a:latin typeface="Monotype Corsiva" pitchFamily="66" charset="0"/>
              </a:rPr>
              <a:t> </a:t>
            </a:r>
            <a:r>
              <a:rPr lang="ru-RU" sz="2800" b="1" kern="0" dirty="0">
                <a:solidFill>
                  <a:srgbClr val="FF00FF"/>
                </a:solidFill>
                <a:latin typeface="Monotype Corsiva" pitchFamily="66" charset="0"/>
              </a:rPr>
              <a:t>вычисляется по формуле: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ru-RU" sz="2800" b="1" kern="0" dirty="0">
              <a:solidFill>
                <a:srgbClr val="FF00FF"/>
              </a:solidFill>
              <a:latin typeface="Monotype Corsiva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kern="0" dirty="0">
                <a:solidFill>
                  <a:srgbClr val="FF00FF"/>
                </a:solidFill>
                <a:latin typeface="Monotype Corsiva" pitchFamily="66" charset="0"/>
              </a:rPr>
              <a:t>                                                                    » </a:t>
            </a:r>
            <a:endParaRPr lang="en-US" sz="2800" b="1" kern="0" dirty="0">
              <a:solidFill>
                <a:srgbClr val="FF00FF"/>
              </a:solidFill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800" b="1" dirty="0">
              <a:solidFill>
                <a:srgbClr val="FF00FF"/>
              </a:solidFill>
              <a:latin typeface="Monotype Corsiva" pitchFamily="66" charset="0"/>
            </a:endParaRPr>
          </a:p>
        </p:txBody>
      </p:sp>
      <p:graphicFrame>
        <p:nvGraphicFramePr>
          <p:cNvPr id="37892" name="Объект 2">
            <a:extLst>
              <a:ext uri="{FF2B5EF4-FFF2-40B4-BE49-F238E27FC236}">
                <a16:creationId xmlns:a16="http://schemas.microsoft.com/office/drawing/2014/main" id="{5C1866E1-A875-4D97-81AA-4F2DCA93DA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7175" y="2349500"/>
          <a:ext cx="282098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Формула" r:id="rId4" imgW="1765300" imgH="393700" progId="Equation.3">
                  <p:embed/>
                </p:oleObj>
              </mc:Choice>
              <mc:Fallback>
                <p:oleObj name="Формула" r:id="rId4" imgW="1765300" imgH="393700" progId="Equation.3">
                  <p:embed/>
                  <p:pic>
                    <p:nvPicPr>
                      <p:cNvPr id="37892" name="Объект 2">
                        <a:extLst>
                          <a:ext uri="{FF2B5EF4-FFF2-40B4-BE49-F238E27FC236}">
                            <a16:creationId xmlns:a16="http://schemas.microsoft.com/office/drawing/2014/main" id="{5C1866E1-A875-4D97-81AA-4F2DCA93DA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349500"/>
                        <a:ext cx="2820988" cy="628650"/>
                      </a:xfrm>
                      <a:prstGeom prst="rect">
                        <a:avLst/>
                      </a:prstGeom>
                      <a:solidFill>
                        <a:srgbClr val="FF99FF">
                          <a:alpha val="2000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3" name="Picture 20" descr="Безимени-3">
            <a:extLst>
              <a:ext uri="{FF2B5EF4-FFF2-40B4-BE49-F238E27FC236}">
                <a16:creationId xmlns:a16="http://schemas.microsoft.com/office/drawing/2014/main" id="{13E7B9F6-4D68-1D0F-5D6A-2F889EFBD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82800"/>
            <a:ext cx="3074987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895" name="Объект 5">
            <a:extLst>
              <a:ext uri="{FF2B5EF4-FFF2-40B4-BE49-F238E27FC236}">
                <a16:creationId xmlns:a16="http://schemas.microsoft.com/office/drawing/2014/main" id="{86AC1196-7846-62B9-97A6-C125962E67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463297"/>
              </p:ext>
            </p:extLst>
          </p:nvPr>
        </p:nvGraphicFramePr>
        <p:xfrm>
          <a:off x="4263233" y="3238355"/>
          <a:ext cx="2820987" cy="628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Формула" r:id="rId7" imgW="1765300" imgH="393700" progId="Equation.3">
                  <p:embed/>
                </p:oleObj>
              </mc:Choice>
              <mc:Fallback>
                <p:oleObj name="Формула" r:id="rId7" imgW="1765300" imgH="393700" progId="Equation.3">
                  <p:embed/>
                  <p:pic>
                    <p:nvPicPr>
                      <p:cNvPr id="37895" name="Объект 5">
                        <a:extLst>
                          <a:ext uri="{FF2B5EF4-FFF2-40B4-BE49-F238E27FC236}">
                            <a16:creationId xmlns:a16="http://schemas.microsoft.com/office/drawing/2014/main" id="{86AC1196-7846-62B9-97A6-C125962E67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3233" y="3238355"/>
                        <a:ext cx="2820987" cy="6286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E27E79B4-67FD-2985-BD27-4C3DBCCAF0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686800" cy="838200"/>
          </a:xfrm>
        </p:spPr>
        <p:txBody>
          <a:bodyPr/>
          <a:lstStyle/>
          <a:p>
            <a:pPr eaLnBrk="1" hangingPunct="1"/>
            <a:r>
              <a:rPr lang="ru-RU" altLang="ru-RU" sz="2800" b="1" i="1">
                <a:solidFill>
                  <a:srgbClr val="00B050"/>
                </a:solidFill>
                <a:latin typeface="Times New Roman" panose="02020603050405020304" pitchFamily="18" charset="0"/>
              </a:rPr>
              <a:t>Усеченный конус – это фигура вращения!!!</a:t>
            </a:r>
            <a:r>
              <a:rPr lang="ru-RU" altLang="ru-RU" sz="4800" b="1" i="1">
                <a:solidFill>
                  <a:srgbClr val="66FF33"/>
                </a:solidFill>
                <a:latin typeface="Times New Roman" panose="02020603050405020304" pitchFamily="18" charset="0"/>
              </a:rPr>
              <a:t> </a:t>
            </a:r>
            <a:br>
              <a:rPr lang="ru-RU" altLang="ru-RU" sz="4800" b="1" i="1">
                <a:solidFill>
                  <a:srgbClr val="66FF33"/>
                </a:solidFill>
                <a:latin typeface="Times New Roman" panose="02020603050405020304" pitchFamily="18" charset="0"/>
              </a:rPr>
            </a:br>
            <a:endParaRPr lang="ru-RU" altLang="ru-RU" sz="48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F926CCCB-192E-8580-3806-A7CCD14B8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96975"/>
            <a:ext cx="53514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2800" b="1">
                <a:solidFill>
                  <a:srgbClr val="002060"/>
                </a:solidFill>
                <a:latin typeface="Monotype Corsiva" panose="03010101010201010101" pitchFamily="66" charset="0"/>
              </a:rPr>
              <a:t>     </a:t>
            </a:r>
            <a:r>
              <a:rPr lang="ru-RU" altLang="ru-RU" sz="2800" b="1">
                <a:solidFill>
                  <a:srgbClr val="002060"/>
                </a:solidFill>
                <a:latin typeface="Monotype Corsiva" panose="03010101010201010101" pitchFamily="66" charset="0"/>
              </a:rPr>
              <a:t>Усеченный конус может быть получен вращением прямоугольной трапеции вокруг ее боковой стороны, перпендикулярной к основаниям. На рисунке изображен усеченный конус, полученный вращением прямоугольной трапеции </a:t>
            </a:r>
            <a:r>
              <a:rPr lang="en-US" altLang="ru-RU" sz="2800" b="1" i="1">
                <a:solidFill>
                  <a:srgbClr val="002060"/>
                </a:solidFill>
                <a:latin typeface="Monotype Corsiva" panose="03010101010201010101" pitchFamily="66" charset="0"/>
              </a:rPr>
              <a:t>ABCD </a:t>
            </a:r>
            <a:r>
              <a:rPr lang="ru-RU" altLang="ru-RU" sz="2800" b="1">
                <a:solidFill>
                  <a:srgbClr val="002060"/>
                </a:solidFill>
                <a:latin typeface="Monotype Corsiva" panose="03010101010201010101" pitchFamily="66" charset="0"/>
              </a:rPr>
              <a:t>вокруг стороны </a:t>
            </a:r>
            <a:r>
              <a:rPr lang="en-US" altLang="ru-RU" sz="2800" b="1" i="1">
                <a:solidFill>
                  <a:srgbClr val="002060"/>
                </a:solidFill>
                <a:latin typeface="Monotype Corsiva" panose="03010101010201010101" pitchFamily="66" charset="0"/>
              </a:rPr>
              <a:t>CD, </a:t>
            </a:r>
            <a:r>
              <a:rPr lang="ru-RU" altLang="ru-RU" sz="2800" b="1">
                <a:solidFill>
                  <a:srgbClr val="002060"/>
                </a:solidFill>
                <a:latin typeface="Monotype Corsiva" panose="03010101010201010101" pitchFamily="66" charset="0"/>
              </a:rPr>
              <a:t>перпендикулярной к основаниям </a:t>
            </a:r>
            <a:r>
              <a:rPr lang="en-US" altLang="ru-RU" sz="2800" b="1" i="1">
                <a:solidFill>
                  <a:srgbClr val="002060"/>
                </a:solidFill>
                <a:latin typeface="Monotype Corsiva" panose="03010101010201010101" pitchFamily="66" charset="0"/>
              </a:rPr>
              <a:t>AD </a:t>
            </a:r>
            <a:r>
              <a:rPr lang="ru-RU" altLang="ru-RU" sz="2800" b="1">
                <a:solidFill>
                  <a:srgbClr val="002060"/>
                </a:solidFill>
                <a:latin typeface="Monotype Corsiva" panose="03010101010201010101" pitchFamily="66" charset="0"/>
              </a:rPr>
              <a:t>и </a:t>
            </a:r>
            <a:r>
              <a:rPr lang="ru-RU" altLang="ru-RU" sz="2800" b="1" i="1">
                <a:solidFill>
                  <a:srgbClr val="002060"/>
                </a:solidFill>
                <a:latin typeface="Monotype Corsiva" panose="03010101010201010101" pitchFamily="66" charset="0"/>
              </a:rPr>
              <a:t>ВС. </a:t>
            </a:r>
            <a:r>
              <a:rPr lang="ru-RU" altLang="ru-RU" sz="2800" b="1">
                <a:solidFill>
                  <a:srgbClr val="002060"/>
                </a:solidFill>
                <a:latin typeface="Monotype Corsiva" panose="03010101010201010101" pitchFamily="66" charset="0"/>
              </a:rPr>
              <a:t>При этом боковая поверхность образуется вращением боковой стороны </a:t>
            </a:r>
            <a:r>
              <a:rPr lang="ru-RU" altLang="ru-RU" sz="2800" b="1" i="1">
                <a:solidFill>
                  <a:srgbClr val="002060"/>
                </a:solidFill>
                <a:latin typeface="Monotype Corsiva" panose="03010101010201010101" pitchFamily="66" charset="0"/>
              </a:rPr>
              <a:t>АВ, </a:t>
            </a:r>
            <a:r>
              <a:rPr lang="ru-RU" altLang="ru-RU" sz="2800" b="1">
                <a:solidFill>
                  <a:srgbClr val="002060"/>
                </a:solidFill>
                <a:latin typeface="Monotype Corsiva" panose="03010101010201010101" pitchFamily="66" charset="0"/>
              </a:rPr>
              <a:t>а основания усеченного конуса — вращением оснований </a:t>
            </a:r>
            <a:r>
              <a:rPr lang="ru-RU" altLang="ru-RU" sz="2800" b="1" i="1">
                <a:solidFill>
                  <a:srgbClr val="002060"/>
                </a:solidFill>
                <a:latin typeface="Monotype Corsiva" panose="03010101010201010101" pitchFamily="66" charset="0"/>
              </a:rPr>
              <a:t>СВ </a:t>
            </a:r>
            <a:r>
              <a:rPr lang="ru-RU" altLang="ru-RU" sz="2800" b="1">
                <a:solidFill>
                  <a:srgbClr val="002060"/>
                </a:solidFill>
                <a:latin typeface="Monotype Corsiva" panose="03010101010201010101" pitchFamily="66" charset="0"/>
              </a:rPr>
              <a:t>и </a:t>
            </a:r>
            <a:r>
              <a:rPr lang="en-US" altLang="ru-RU" sz="2800" b="1" i="1">
                <a:solidFill>
                  <a:srgbClr val="002060"/>
                </a:solidFill>
                <a:latin typeface="Monotype Corsiva" panose="03010101010201010101" pitchFamily="66" charset="0"/>
              </a:rPr>
              <a:t>DA </a:t>
            </a:r>
            <a:r>
              <a:rPr lang="ru-RU" altLang="ru-RU" sz="2800" b="1">
                <a:solidFill>
                  <a:srgbClr val="002060"/>
                </a:solidFill>
                <a:latin typeface="Monotype Corsiva" panose="03010101010201010101" pitchFamily="66" charset="0"/>
              </a:rPr>
              <a:t>трапеции.</a:t>
            </a:r>
          </a:p>
        </p:txBody>
      </p:sp>
      <p:pic>
        <p:nvPicPr>
          <p:cNvPr id="39940" name="Picture 10" descr="Безимени-2">
            <a:extLst>
              <a:ext uri="{FF2B5EF4-FFF2-40B4-BE49-F238E27FC236}">
                <a16:creationId xmlns:a16="http://schemas.microsoft.com/office/drawing/2014/main" id="{EDB471AF-6C43-0229-6802-79E68E91F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2276475"/>
            <a:ext cx="293211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305ED96-924C-08E2-0740-5895C5ECC7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686800" cy="838200"/>
          </a:xfrm>
        </p:spPr>
        <p:txBody>
          <a:bodyPr/>
          <a:lstStyle/>
          <a:p>
            <a:pPr eaLnBrk="1" hangingPunct="1"/>
            <a:r>
              <a:rPr lang="ru-RU" altLang="ru-RU" sz="4800" b="1" i="1">
                <a:solidFill>
                  <a:srgbClr val="00B050"/>
                </a:solidFill>
                <a:latin typeface="Monotype Corsiva" panose="03010101010201010101" pitchFamily="66" charset="0"/>
              </a:rPr>
              <a:t>Понятие конической поверхности.</a:t>
            </a:r>
          </a:p>
        </p:txBody>
      </p:sp>
      <p:pic>
        <p:nvPicPr>
          <p:cNvPr id="9219" name="Picture 8" descr="Безимени-14">
            <a:extLst>
              <a:ext uri="{FF2B5EF4-FFF2-40B4-BE49-F238E27FC236}">
                <a16:creationId xmlns:a16="http://schemas.microsoft.com/office/drawing/2014/main" id="{0B7AB9D0-0283-26ED-E0B7-08FBB37B5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8" y="1700213"/>
            <a:ext cx="4049712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3">
            <a:extLst>
              <a:ext uri="{FF2B5EF4-FFF2-40B4-BE49-F238E27FC236}">
                <a16:creationId xmlns:a16="http://schemas.microsoft.com/office/drawing/2014/main" id="{859FB5F5-93BE-4411-05D4-DCACBEA09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65175"/>
            <a:ext cx="4846638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b="1" i="1" u="sng">
                <a:solidFill>
                  <a:srgbClr val="C00000"/>
                </a:solidFill>
                <a:latin typeface="Monotype Corsiva" panose="03010101010201010101" pitchFamily="66" charset="0"/>
              </a:rPr>
              <a:t>Коническая поверхность</a:t>
            </a:r>
            <a:r>
              <a:rPr lang="ru-RU" altLang="ru-RU" sz="2400" b="1" i="1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2400">
                <a:solidFill>
                  <a:srgbClr val="002060"/>
                </a:solidFill>
                <a:latin typeface="Monotype Corsiva" panose="03010101010201010101" pitchFamily="66" charset="0"/>
              </a:rPr>
              <a:t>образуется при движении прямой (AB), проходящей всё время через неподвижную точку (S), и пересекающей за данную линию MN, называемую </a:t>
            </a:r>
            <a:r>
              <a:rPr lang="ru-RU" altLang="ru-RU" sz="2400" b="1" u="sng">
                <a:solidFill>
                  <a:srgbClr val="002060"/>
                </a:solidFill>
                <a:latin typeface="Monotype Corsiva" panose="03010101010201010101" pitchFamily="66" charset="0"/>
              </a:rPr>
              <a:t>направляющей</a:t>
            </a:r>
            <a:r>
              <a:rPr lang="ru-RU" altLang="ru-RU" sz="2400">
                <a:solidFill>
                  <a:srgbClr val="002060"/>
                </a:solidFill>
                <a:latin typeface="Monotype Corsiva" panose="03010101010201010101" pitchFamily="66" charset="0"/>
              </a:rPr>
              <a:t>. </a:t>
            </a:r>
            <a:endParaRPr lang="en-US" altLang="ru-RU" sz="240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>
                <a:solidFill>
                  <a:srgbClr val="002060"/>
                </a:solidFill>
                <a:latin typeface="Monotype Corsiva" panose="03010101010201010101" pitchFamily="66" charset="0"/>
              </a:rPr>
              <a:t>Прямые, соответствующие различным положениям прямой AB при её движении ( A’B’, A”B” и т.д. ), называются </a:t>
            </a:r>
            <a:r>
              <a:rPr lang="ru-RU" altLang="ru-RU" sz="2400" b="1" u="sng">
                <a:solidFill>
                  <a:srgbClr val="002060"/>
                </a:solidFill>
                <a:latin typeface="Monotype Corsiva" panose="03010101010201010101" pitchFamily="66" charset="0"/>
              </a:rPr>
              <a:t>образующими</a:t>
            </a:r>
            <a:r>
              <a:rPr lang="ru-RU" altLang="ru-RU" sz="2400" i="1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2400">
                <a:solidFill>
                  <a:srgbClr val="002060"/>
                </a:solidFill>
                <a:latin typeface="Monotype Corsiva" panose="03010101010201010101" pitchFamily="66" charset="0"/>
              </a:rPr>
              <a:t>конической поверхности.</a:t>
            </a:r>
            <a:endParaRPr lang="en-US" altLang="ru-RU" sz="240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>
                <a:solidFill>
                  <a:srgbClr val="002060"/>
                </a:solidFill>
                <a:latin typeface="Monotype Corsiva" panose="03010101010201010101" pitchFamily="66" charset="0"/>
              </a:rPr>
              <a:t> Точка S – </a:t>
            </a:r>
            <a:r>
              <a:rPr lang="ru-RU" altLang="ru-RU" sz="2400" b="1" u="sng">
                <a:solidFill>
                  <a:srgbClr val="002060"/>
                </a:solidFill>
                <a:latin typeface="Monotype Corsiva" panose="03010101010201010101" pitchFamily="66" charset="0"/>
              </a:rPr>
              <a:t>вершина конической поверхности.</a:t>
            </a:r>
            <a:r>
              <a:rPr lang="ru-RU" altLang="ru-RU" sz="2400" u="sng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>
                <a:solidFill>
                  <a:srgbClr val="002060"/>
                </a:solidFill>
                <a:latin typeface="Monotype Corsiva" panose="03010101010201010101" pitchFamily="66" charset="0"/>
              </a:rPr>
              <a:t>Коническая поверхность состоит из двух частей: одна описывается лучом  SA, другая – его продолжением SB. Обычно в качестве конической поверхности рассматривают одну из её частей.</a:t>
            </a: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F9A47EB-2E58-8F12-9652-07CF738721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" y="698500"/>
            <a:ext cx="8686800" cy="838200"/>
          </a:xfrm>
        </p:spPr>
        <p:txBody>
          <a:bodyPr/>
          <a:lstStyle/>
          <a:p>
            <a:pPr eaLnBrk="1" hangingPunct="1"/>
            <a:r>
              <a:rPr lang="ru-RU" altLang="ru-RU" sz="4800" b="1" i="1">
                <a:solidFill>
                  <a:srgbClr val="00B050"/>
                </a:solidFill>
                <a:latin typeface="Monotype Corsiva" panose="03010101010201010101" pitchFamily="66" charset="0"/>
              </a:rPr>
              <a:t>Понятие конуса.</a:t>
            </a:r>
          </a:p>
        </p:txBody>
      </p:sp>
      <p:pic>
        <p:nvPicPr>
          <p:cNvPr id="10243" name="Picture 11" descr="Безимени-1">
            <a:extLst>
              <a:ext uri="{FF2B5EF4-FFF2-40B4-BE49-F238E27FC236}">
                <a16:creationId xmlns:a16="http://schemas.microsoft.com/office/drawing/2014/main" id="{E5CA8BD3-E3D9-801E-DF3C-E63172C8D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557338"/>
            <a:ext cx="37433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3">
            <a:extLst>
              <a:ext uri="{FF2B5EF4-FFF2-40B4-BE49-F238E27FC236}">
                <a16:creationId xmlns:a16="http://schemas.microsoft.com/office/drawing/2014/main" id="{6B490D29-2543-468D-8518-869718E2F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" y="1773238"/>
            <a:ext cx="50038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3000" b="1" i="1">
                <a:solidFill>
                  <a:srgbClr val="002060"/>
                </a:solidFill>
                <a:latin typeface="Monotype Corsiva" panose="03010101010201010101" pitchFamily="66" charset="0"/>
              </a:rPr>
              <a:t>   </a:t>
            </a:r>
            <a:r>
              <a:rPr lang="ru-RU" altLang="ru-RU" sz="3600" b="1" i="1" u="sng">
                <a:solidFill>
                  <a:srgbClr val="C00000"/>
                </a:solidFill>
                <a:latin typeface="Monotype Corsiva" panose="03010101010201010101" pitchFamily="66" charset="0"/>
              </a:rPr>
              <a:t>Конус</a:t>
            </a:r>
            <a:r>
              <a:rPr lang="ru-RU" altLang="ru-RU" sz="3000" b="1" i="1" u="sng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3000" b="1">
                <a:solidFill>
                  <a:srgbClr val="002060"/>
                </a:solidFill>
                <a:latin typeface="Monotype Corsiva" panose="03010101010201010101" pitchFamily="66" charset="0"/>
              </a:rPr>
              <a:t>– это тело, ограниченное одной из частей конической поверхности с замкнутой направляющей и пересекающей коническую поверхность плоскостью (ABC), не проходящей через вершину S. 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6479922-4A25-28F4-7CB9-DC90A19BB1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" y="698500"/>
            <a:ext cx="8686800" cy="838200"/>
          </a:xfrm>
        </p:spPr>
        <p:txBody>
          <a:bodyPr/>
          <a:lstStyle/>
          <a:p>
            <a:pPr eaLnBrk="1" hangingPunct="1"/>
            <a:r>
              <a:rPr lang="ru-RU" altLang="ru-RU" sz="4800" b="1" i="1">
                <a:solidFill>
                  <a:srgbClr val="00B050"/>
                </a:solidFill>
                <a:latin typeface="Monotype Corsiva" panose="03010101010201010101" pitchFamily="66" charset="0"/>
              </a:rPr>
              <a:t>Элементы конуса.</a:t>
            </a:r>
          </a:p>
        </p:txBody>
      </p:sp>
      <p:pic>
        <p:nvPicPr>
          <p:cNvPr id="11267" name="Picture 11" descr="Безимени-1">
            <a:extLst>
              <a:ext uri="{FF2B5EF4-FFF2-40B4-BE49-F238E27FC236}">
                <a16:creationId xmlns:a16="http://schemas.microsoft.com/office/drawing/2014/main" id="{9096E34E-61A0-9C0C-4B5E-4909D2965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557338"/>
            <a:ext cx="37433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3">
            <a:extLst>
              <a:ext uri="{FF2B5EF4-FFF2-40B4-BE49-F238E27FC236}">
                <a16:creationId xmlns:a16="http://schemas.microsoft.com/office/drawing/2014/main" id="{49602E44-7790-DBA0-F752-3C8679B41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557338"/>
            <a:ext cx="4826000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2800">
                <a:solidFill>
                  <a:srgbClr val="002060"/>
                </a:solidFill>
                <a:latin typeface="Monotype Corsiva" panose="03010101010201010101" pitchFamily="66" charset="0"/>
              </a:rPr>
              <a:t>Часть плоскости (</a:t>
            </a:r>
            <a:r>
              <a:rPr lang="en-US" altLang="ru-RU" sz="2800">
                <a:solidFill>
                  <a:srgbClr val="002060"/>
                </a:solidFill>
                <a:latin typeface="Monotype Corsiva" panose="03010101010201010101" pitchFamily="66" charset="0"/>
              </a:rPr>
              <a:t>ABC)</a:t>
            </a:r>
            <a:r>
              <a:rPr lang="ru-RU" altLang="ru-RU" sz="2800">
                <a:solidFill>
                  <a:srgbClr val="002060"/>
                </a:solidFill>
                <a:latin typeface="Monotype Corsiva" panose="03010101010201010101" pitchFamily="66" charset="0"/>
              </a:rPr>
              <a:t>, расположенной внутри конической поверхности, называется </a:t>
            </a:r>
            <a:r>
              <a:rPr lang="ru-RU" altLang="ru-RU" sz="2800" b="1" u="sng">
                <a:solidFill>
                  <a:srgbClr val="002060"/>
                </a:solidFill>
                <a:latin typeface="Monotype Corsiva" panose="03010101010201010101" pitchFamily="66" charset="0"/>
              </a:rPr>
              <a:t>основанием</a:t>
            </a:r>
            <a:r>
              <a:rPr lang="ru-RU" altLang="ru-RU" sz="2800" u="sng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2800">
                <a:solidFill>
                  <a:srgbClr val="002060"/>
                </a:solidFill>
                <a:latin typeface="Monotype Corsiva" panose="03010101010201010101" pitchFamily="66" charset="0"/>
              </a:rPr>
              <a:t>конуса.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>
                <a:solidFill>
                  <a:srgbClr val="002060"/>
                </a:solidFill>
                <a:latin typeface="Monotype Corsiva" panose="03010101010201010101" pitchFamily="66" charset="0"/>
              </a:rPr>
              <a:t>Перпендикуляр SO, опущенный из вершины S на</a:t>
            </a:r>
            <a:r>
              <a:rPr lang="en-US" altLang="ru-RU" sz="280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2800">
                <a:solidFill>
                  <a:srgbClr val="002060"/>
                </a:solidFill>
                <a:latin typeface="Monotype Corsiva" panose="03010101010201010101" pitchFamily="66" charset="0"/>
              </a:rPr>
              <a:t>плоскость основания основание, называется </a:t>
            </a:r>
            <a:r>
              <a:rPr lang="ru-RU" altLang="ru-RU" sz="2800" b="1" u="sng">
                <a:solidFill>
                  <a:srgbClr val="002060"/>
                </a:solidFill>
                <a:latin typeface="Monotype Corsiva" panose="03010101010201010101" pitchFamily="66" charset="0"/>
              </a:rPr>
              <a:t>высотой</a:t>
            </a:r>
            <a:r>
              <a:rPr lang="ru-RU" altLang="ru-RU" sz="2800">
                <a:solidFill>
                  <a:srgbClr val="002060"/>
                </a:solidFill>
                <a:latin typeface="Monotype Corsiva" panose="03010101010201010101" pitchFamily="66" charset="0"/>
              </a:rPr>
              <a:t> конуса.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>
                <a:solidFill>
                  <a:srgbClr val="002060"/>
                </a:solidFill>
                <a:latin typeface="Monotype Corsiva" panose="03010101010201010101" pitchFamily="66" charset="0"/>
              </a:rPr>
              <a:t>Прямая SO, соединяющая вершину конуса с центром основания, называется </a:t>
            </a:r>
            <a:r>
              <a:rPr lang="ru-RU" altLang="ru-RU" sz="2800" b="1" u="sng">
                <a:solidFill>
                  <a:srgbClr val="002060"/>
                </a:solidFill>
                <a:latin typeface="Monotype Corsiva" panose="03010101010201010101" pitchFamily="66" charset="0"/>
              </a:rPr>
              <a:t>осью</a:t>
            </a:r>
            <a:r>
              <a:rPr lang="ru-RU" altLang="ru-RU" sz="2800">
                <a:solidFill>
                  <a:srgbClr val="002060"/>
                </a:solidFill>
                <a:latin typeface="Monotype Corsiva" panose="03010101010201010101" pitchFamily="66" charset="0"/>
              </a:rPr>
              <a:t> конуса. 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5F86616-87AD-B13B-9BA0-BC34D35C34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349500"/>
            <a:ext cx="8686800" cy="838200"/>
          </a:xfrm>
        </p:spPr>
        <p:txBody>
          <a:bodyPr/>
          <a:lstStyle/>
          <a:p>
            <a:pPr eaLnBrk="1" hangingPunct="1"/>
            <a:r>
              <a:rPr lang="ru-RU" altLang="ru-RU" sz="4400" b="1" i="1">
                <a:solidFill>
                  <a:srgbClr val="00B050"/>
                </a:solidFill>
                <a:latin typeface="Times New Roman" panose="02020603050405020304" pitchFamily="18" charset="0"/>
              </a:rPr>
              <a:t>Глава 2.</a:t>
            </a:r>
            <a:r>
              <a:rPr lang="ru-RU" altLang="ru-RU" sz="7200" b="1" i="1">
                <a:solidFill>
                  <a:srgbClr val="66FF33"/>
                </a:solidFill>
                <a:latin typeface="Times New Roman" panose="02020603050405020304" pitchFamily="18" charset="0"/>
              </a:rPr>
              <a:t> </a:t>
            </a:r>
            <a:br>
              <a:rPr lang="ru-RU" altLang="ru-RU" sz="7200" b="1" i="1">
                <a:solidFill>
                  <a:srgbClr val="66FF33"/>
                </a:solidFill>
                <a:latin typeface="Times New Roman" panose="02020603050405020304" pitchFamily="18" charset="0"/>
              </a:rPr>
            </a:br>
            <a:r>
              <a:rPr lang="ru-RU" altLang="ru-RU" sz="7200" b="1" i="1">
                <a:solidFill>
                  <a:srgbClr val="FF0000"/>
                </a:solidFill>
                <a:latin typeface="Times New Roman" panose="02020603050405020304" pitchFamily="18" charset="0"/>
              </a:rPr>
              <a:t>Виды</a:t>
            </a:r>
            <a:r>
              <a:rPr lang="ru-RU" altLang="ru-RU" sz="7200" b="1" i="1">
                <a:solidFill>
                  <a:srgbClr val="66FF33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7200" b="1" i="1">
                <a:solidFill>
                  <a:srgbClr val="FF0000"/>
                </a:solidFill>
                <a:latin typeface="Times New Roman" panose="02020603050405020304" pitchFamily="18" charset="0"/>
              </a:rPr>
              <a:t>конусов.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E1839A0-F629-8863-DB18-E805020F41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8686800" cy="838200"/>
          </a:xfrm>
        </p:spPr>
        <p:txBody>
          <a:bodyPr/>
          <a:lstStyle/>
          <a:p>
            <a:pPr eaLnBrk="1" hangingPunct="1"/>
            <a:r>
              <a:rPr lang="ru-RU" altLang="ru-RU" sz="4800" b="1" i="1">
                <a:solidFill>
                  <a:srgbClr val="00B050"/>
                </a:solidFill>
                <a:latin typeface="Monotype Corsiva" panose="03010101010201010101" pitchFamily="66" charset="0"/>
              </a:rPr>
              <a:t>Виды конуса.</a:t>
            </a:r>
          </a:p>
        </p:txBody>
      </p:sp>
      <p:pic>
        <p:nvPicPr>
          <p:cNvPr id="13315" name="Picture 4" descr="Копия Безимени-5">
            <a:extLst>
              <a:ext uri="{FF2B5EF4-FFF2-40B4-BE49-F238E27FC236}">
                <a16:creationId xmlns:a16="http://schemas.microsoft.com/office/drawing/2014/main" id="{058D4247-3B4C-D143-8F8D-37D01E4D7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3606800"/>
            <a:ext cx="2584450" cy="25923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5">
            <a:extLst>
              <a:ext uri="{FF2B5EF4-FFF2-40B4-BE49-F238E27FC236}">
                <a16:creationId xmlns:a16="http://schemas.microsoft.com/office/drawing/2014/main" id="{051FECFB-37D0-45EF-E52B-85EC34497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2089150"/>
            <a:ext cx="39243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800">
                <a:solidFill>
                  <a:srgbClr val="002060"/>
                </a:solidFill>
                <a:latin typeface="Monotype Corsiva" panose="03010101010201010101" pitchFamily="66" charset="0"/>
              </a:rPr>
              <a:t>Если высота кругового конуса совпадает с его осью, то такой конус называется </a:t>
            </a:r>
            <a:r>
              <a:rPr lang="ru-RU" altLang="ru-RU" sz="2800" b="1" i="1">
                <a:solidFill>
                  <a:srgbClr val="C00000"/>
                </a:solidFill>
                <a:latin typeface="Monotype Corsiva" panose="03010101010201010101" pitchFamily="66" charset="0"/>
              </a:rPr>
              <a:t>круглым</a:t>
            </a:r>
            <a:r>
              <a:rPr lang="ru-RU" altLang="ru-RU" sz="280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</a:p>
        </p:txBody>
      </p:sp>
      <p:pic>
        <p:nvPicPr>
          <p:cNvPr id="9" name="Picture 8" descr="Копия Безимени-5">
            <a:extLst>
              <a:ext uri="{FF2B5EF4-FFF2-40B4-BE49-F238E27FC236}">
                <a16:creationId xmlns:a16="http://schemas.microsoft.com/office/drawing/2014/main" id="{47169721-5A0B-B6D5-C2FF-FB9B10AB4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3609975"/>
            <a:ext cx="2587625" cy="2663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sp>
        <p:nvSpPr>
          <p:cNvPr id="13318" name="Text Box 9">
            <a:extLst>
              <a:ext uri="{FF2B5EF4-FFF2-40B4-BE49-F238E27FC236}">
                <a16:creationId xmlns:a16="http://schemas.microsoft.com/office/drawing/2014/main" id="{C3FAEEA5-E14F-347B-B50F-CC20F8A18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413" y="2089150"/>
            <a:ext cx="2986087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>
                <a:solidFill>
                  <a:srgbClr val="002060"/>
                </a:solidFill>
                <a:latin typeface="Monotype Corsiva" panose="03010101010201010101" pitchFamily="66" charset="0"/>
              </a:rPr>
              <a:t>Конус называется </a:t>
            </a:r>
            <a:r>
              <a:rPr lang="ru-RU" altLang="ru-RU" sz="2800" b="1" i="1">
                <a:solidFill>
                  <a:srgbClr val="C00000"/>
                </a:solidFill>
                <a:latin typeface="Monotype Corsiva" panose="03010101010201010101" pitchFamily="66" charset="0"/>
              </a:rPr>
              <a:t>круговым</a:t>
            </a:r>
            <a:r>
              <a:rPr lang="ru-RU" altLang="ru-RU" sz="2800">
                <a:solidFill>
                  <a:srgbClr val="C00000"/>
                </a:solidFill>
                <a:latin typeface="Monotype Corsiva" panose="03010101010201010101" pitchFamily="66" charset="0"/>
              </a:rPr>
              <a:t>, </a:t>
            </a:r>
            <a:r>
              <a:rPr lang="ru-RU" altLang="ru-RU" sz="2800">
                <a:solidFill>
                  <a:srgbClr val="002060"/>
                </a:solidFill>
                <a:latin typeface="Monotype Corsiva" panose="03010101010201010101" pitchFamily="66" charset="0"/>
              </a:rPr>
              <a:t>если его основанием является круг. </a:t>
            </a:r>
          </a:p>
        </p:txBody>
      </p:sp>
      <p:cxnSp>
        <p:nvCxnSpPr>
          <p:cNvPr id="13319" name="Прямая со стрелкой 2">
            <a:extLst>
              <a:ext uri="{FF2B5EF4-FFF2-40B4-BE49-F238E27FC236}">
                <a16:creationId xmlns:a16="http://schemas.microsoft.com/office/drawing/2014/main" id="{6FC7E0EE-14D2-25F8-3063-AD6A4105272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835150" y="1341438"/>
            <a:ext cx="1728788" cy="74771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0" name="Прямая со стрелкой 11">
            <a:extLst>
              <a:ext uri="{FF2B5EF4-FFF2-40B4-BE49-F238E27FC236}">
                <a16:creationId xmlns:a16="http://schemas.microsoft.com/office/drawing/2014/main" id="{DDEDE268-6132-E817-E6FD-24772A0E59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35600" y="1341438"/>
            <a:ext cx="1512888" cy="74771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8A65237-D6EA-8CE1-F8B1-9CB9126434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86800" cy="838200"/>
          </a:xfrm>
        </p:spPr>
        <p:txBody>
          <a:bodyPr/>
          <a:lstStyle/>
          <a:p>
            <a:pPr eaLnBrk="1" hangingPunct="1"/>
            <a:r>
              <a:rPr lang="ru-RU" altLang="ru-RU" b="1" i="1">
                <a:solidFill>
                  <a:srgbClr val="00B050"/>
                </a:solidFill>
                <a:latin typeface="Monotype Corsiva" panose="03010101010201010101" pitchFamily="66" charset="0"/>
              </a:rPr>
              <a:t>Коническая поверхность круглого конуса.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EA7263C-D4BF-D41F-BDEE-81B29DCB6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52513"/>
            <a:ext cx="6072188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2800" b="1">
                <a:solidFill>
                  <a:srgbClr val="002060"/>
                </a:solidFill>
                <a:latin typeface="Monotype Corsiva" panose="03010101010201010101" pitchFamily="66" charset="0"/>
              </a:rPr>
              <a:t>Рассмотрим   окружность   </a:t>
            </a:r>
            <a:r>
              <a:rPr lang="en-US" altLang="ru-RU" sz="2800" b="1">
                <a:solidFill>
                  <a:srgbClr val="002060"/>
                </a:solidFill>
                <a:latin typeface="Monotype Corsiva" panose="03010101010201010101" pitchFamily="66" charset="0"/>
              </a:rPr>
              <a:t>L</a:t>
            </a:r>
            <a:r>
              <a:rPr lang="ru-RU" altLang="ru-RU" sz="2800" b="1">
                <a:solidFill>
                  <a:srgbClr val="002060"/>
                </a:solidFill>
                <a:latin typeface="Monotype Corsiva" panose="03010101010201010101" pitchFamily="66" charset="0"/>
              </a:rPr>
              <a:t>   с   центром О и прямую ОР, перпендикулярную к плоскости </a:t>
            </a:r>
            <a:r>
              <a:rPr lang="el-GR" altLang="ru-RU" sz="2800" b="1">
                <a:solidFill>
                  <a:srgbClr val="00206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α</a:t>
            </a:r>
            <a:r>
              <a:rPr lang="ru-RU" altLang="ru-RU" sz="2800" b="1">
                <a:solidFill>
                  <a:srgbClr val="002060"/>
                </a:solidFill>
                <a:latin typeface="Monotype Corsiva" panose="03010101010201010101" pitchFamily="66" charset="0"/>
              </a:rPr>
              <a:t> этой окружности. Через точку Р и каждую точку окружности проведем прямую. Поверхность, образованная этими   прямыми,   называется   </a:t>
            </a:r>
            <a:r>
              <a:rPr lang="ru-RU" altLang="ru-RU" b="1" i="1" u="sng">
                <a:solidFill>
                  <a:srgbClr val="FF0000"/>
                </a:solidFill>
                <a:latin typeface="Monotype Corsiva" panose="03010101010201010101" pitchFamily="66" charset="0"/>
              </a:rPr>
              <a:t>конической   поверхностью круглого конуса.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b="1">
                <a:solidFill>
                  <a:srgbClr val="002060"/>
                </a:solidFill>
                <a:latin typeface="Monotype Corsiva" panose="03010101010201010101" pitchFamily="66" charset="0"/>
              </a:rPr>
              <a:t>Сами прямые называются </a:t>
            </a:r>
            <a:r>
              <a:rPr lang="ru-RU" altLang="ru-RU" sz="2800" b="1" u="sng">
                <a:solidFill>
                  <a:srgbClr val="002060"/>
                </a:solidFill>
                <a:latin typeface="Monotype Corsiva" panose="03010101010201010101" pitchFamily="66" charset="0"/>
              </a:rPr>
              <a:t>образующими конической поверхности.   </a:t>
            </a:r>
            <a:endParaRPr lang="en-US" altLang="ru-RU" sz="2800" b="1" u="sng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800" b="1">
                <a:solidFill>
                  <a:srgbClr val="002060"/>
                </a:solidFill>
                <a:latin typeface="Monotype Corsiva" panose="03010101010201010101" pitchFamily="66" charset="0"/>
              </a:rPr>
              <a:t>Точка  Р  называется  </a:t>
            </a:r>
            <a:r>
              <a:rPr lang="ru-RU" altLang="ru-RU" sz="2800" b="1" u="sng">
                <a:solidFill>
                  <a:srgbClr val="002060"/>
                </a:solidFill>
                <a:latin typeface="Monotype Corsiva" panose="03010101010201010101" pitchFamily="66" charset="0"/>
              </a:rPr>
              <a:t>вершиной конической поверхности.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b="1">
                <a:solidFill>
                  <a:srgbClr val="002060"/>
                </a:solidFill>
                <a:latin typeface="Monotype Corsiva" panose="03010101010201010101" pitchFamily="66" charset="0"/>
              </a:rPr>
              <a:t>Прямая ОР </a:t>
            </a:r>
            <a:r>
              <a:rPr lang="ru-RU" altLang="ru-RU" sz="2800" b="1" i="1">
                <a:solidFill>
                  <a:srgbClr val="002060"/>
                </a:solidFill>
                <a:latin typeface="Monotype Corsiva" panose="03010101010201010101" pitchFamily="66" charset="0"/>
              </a:rPr>
              <a:t>— </a:t>
            </a:r>
            <a:r>
              <a:rPr lang="ru-RU" altLang="ru-RU" sz="2800" b="1" u="sng">
                <a:solidFill>
                  <a:srgbClr val="002060"/>
                </a:solidFill>
                <a:latin typeface="Monotype Corsiva" panose="03010101010201010101" pitchFamily="66" charset="0"/>
              </a:rPr>
              <a:t>ось конической поверхности.</a:t>
            </a:r>
          </a:p>
        </p:txBody>
      </p:sp>
      <p:pic>
        <p:nvPicPr>
          <p:cNvPr id="14340" name="Picture 6" descr="Безымянный13">
            <a:extLst>
              <a:ext uri="{FF2B5EF4-FFF2-40B4-BE49-F238E27FC236}">
                <a16:creationId xmlns:a16="http://schemas.microsoft.com/office/drawing/2014/main" id="{694F67AD-D589-2394-F76E-B39EE1F99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916113"/>
            <a:ext cx="2586037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08923F4-BB85-95D9-F3C6-AD3C6CCB1F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686800" cy="838200"/>
          </a:xfrm>
        </p:spPr>
        <p:txBody>
          <a:bodyPr/>
          <a:lstStyle/>
          <a:p>
            <a:pPr eaLnBrk="1" hangingPunct="1"/>
            <a:r>
              <a:rPr lang="ru-RU" altLang="ru-RU" b="1" i="1">
                <a:solidFill>
                  <a:srgbClr val="00B050"/>
                </a:solidFill>
                <a:latin typeface="Monotype Corsiva" panose="03010101010201010101" pitchFamily="66" charset="0"/>
              </a:rPr>
              <a:t>Понятие круглого конуса как геометрического тела.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8BD5C5A-8989-A90F-1099-D45D36CE5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76400"/>
            <a:ext cx="51498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b="1">
                <a:solidFill>
                  <a:srgbClr val="002060"/>
                </a:solidFill>
                <a:latin typeface="Monotype Corsiva" panose="03010101010201010101" pitchFamily="66" charset="0"/>
              </a:rPr>
              <a:t>   </a:t>
            </a:r>
            <a:r>
              <a:rPr lang="ru-RU" altLang="ru-RU" sz="4000" b="1">
                <a:solidFill>
                  <a:srgbClr val="002060"/>
                </a:solidFill>
                <a:latin typeface="Monotype Corsiva" panose="03010101010201010101" pitchFamily="66" charset="0"/>
              </a:rPr>
              <a:t>Тело, ограниченное конической поверхностью и кругом с границей  </a:t>
            </a:r>
            <a:r>
              <a:rPr lang="en-US" altLang="ru-RU" sz="4000" b="1">
                <a:solidFill>
                  <a:srgbClr val="002060"/>
                </a:solidFill>
                <a:latin typeface="Monotype Corsiva" panose="03010101010201010101" pitchFamily="66" charset="0"/>
              </a:rPr>
              <a:t>L</a:t>
            </a:r>
            <a:r>
              <a:rPr lang="ru-RU" altLang="ru-RU" sz="4000" b="1">
                <a:solidFill>
                  <a:srgbClr val="002060"/>
                </a:solidFill>
                <a:latin typeface="Monotype Corsiva" panose="03010101010201010101" pitchFamily="66" charset="0"/>
              </a:rPr>
              <a:t>, называется  </a:t>
            </a:r>
            <a:r>
              <a:rPr lang="ru-RU" altLang="ru-RU" sz="4000" b="1" u="sng">
                <a:solidFill>
                  <a:srgbClr val="FF0000"/>
                </a:solidFill>
                <a:latin typeface="Monotype Corsiva" panose="03010101010201010101" pitchFamily="66" charset="0"/>
              </a:rPr>
              <a:t>круглым</a:t>
            </a:r>
            <a:r>
              <a:rPr lang="ru-RU" altLang="ru-RU" sz="4000" b="1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4000" b="1" i="1" u="sng">
                <a:solidFill>
                  <a:srgbClr val="FF0000"/>
                </a:solidFill>
                <a:latin typeface="Monotype Corsiva" panose="03010101010201010101" pitchFamily="66" charset="0"/>
              </a:rPr>
              <a:t>конусом </a:t>
            </a:r>
            <a:r>
              <a:rPr lang="ru-RU" altLang="ru-RU" sz="4000" b="1" i="1">
                <a:solidFill>
                  <a:srgbClr val="002060"/>
                </a:solidFill>
                <a:latin typeface="Monotype Corsiva" panose="03010101010201010101" pitchFamily="66" charset="0"/>
              </a:rPr>
              <a:t>(или просто - </a:t>
            </a:r>
            <a:r>
              <a:rPr lang="ru-RU" altLang="ru-RU" sz="4000" b="1" i="1" u="sng">
                <a:solidFill>
                  <a:srgbClr val="FF0000"/>
                </a:solidFill>
                <a:latin typeface="Monotype Corsiva" panose="03010101010201010101" pitchFamily="66" charset="0"/>
              </a:rPr>
              <a:t>конусом</a:t>
            </a:r>
            <a:r>
              <a:rPr lang="ru-RU" altLang="ru-RU" sz="4000" b="1" i="1" u="sng">
                <a:solidFill>
                  <a:srgbClr val="002060"/>
                </a:solidFill>
                <a:latin typeface="Monotype Corsiva" panose="03010101010201010101" pitchFamily="66" charset="0"/>
              </a:rPr>
              <a:t>)</a:t>
            </a:r>
            <a:r>
              <a:rPr lang="ru-RU" altLang="ru-RU" sz="4000" b="1">
                <a:solidFill>
                  <a:srgbClr val="002060"/>
                </a:solidFill>
                <a:latin typeface="Monotype Corsiva" panose="03010101010201010101" pitchFamily="66" charset="0"/>
              </a:rPr>
              <a:t>. </a:t>
            </a:r>
          </a:p>
        </p:txBody>
      </p:sp>
      <p:pic>
        <p:nvPicPr>
          <p:cNvPr id="15364" name="Picture 6" descr="Безимени-5">
            <a:extLst>
              <a:ext uri="{FF2B5EF4-FFF2-40B4-BE49-F238E27FC236}">
                <a16:creationId xmlns:a16="http://schemas.microsoft.com/office/drawing/2014/main" id="{561AB2EC-A2A7-5124-8235-DB03A699D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773238"/>
            <a:ext cx="3851275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Шаблон оформления 'Синий атом'">
  <a:themeElements>
    <a:clrScheme name="Шаблон оформления 'Синий атом' 12">
      <a:dk1>
        <a:srgbClr val="969696"/>
      </a:dk1>
      <a:lt1>
        <a:srgbClr val="FFFFFF"/>
      </a:lt1>
      <a:dk2>
        <a:srgbClr val="99EFF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7F7F7F"/>
      </a:accent4>
      <a:accent5>
        <a:srgbClr val="DAEDEF"/>
      </a:accent5>
      <a:accent6>
        <a:srgbClr val="2D2D8A"/>
      </a:accent6>
      <a:hlink>
        <a:srgbClr val="009999"/>
      </a:hlink>
      <a:folHlink>
        <a:srgbClr val="669900"/>
      </a:folHlink>
    </a:clrScheme>
    <a:fontScheme name="Шаблон оформления 'Синий атом'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Шаблон оформления 'Синий атом' 1">
        <a:dk1>
          <a:srgbClr val="336699"/>
        </a:dk1>
        <a:lt1>
          <a:srgbClr val="FFFFFF"/>
        </a:lt1>
        <a:dk2>
          <a:srgbClr val="87BBDF"/>
        </a:dk2>
        <a:lt2>
          <a:srgbClr val="E3EBF1"/>
        </a:lt2>
        <a:accent1>
          <a:srgbClr val="0099CC"/>
        </a:accent1>
        <a:accent2>
          <a:srgbClr val="468A4B"/>
        </a:accent2>
        <a:accent3>
          <a:srgbClr val="C3DAEC"/>
        </a:accent3>
        <a:accent4>
          <a:srgbClr val="DADADA"/>
        </a:accent4>
        <a:accent5>
          <a:srgbClr val="AACAE2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Синий атом' 2">
        <a:dk1>
          <a:srgbClr val="777777"/>
        </a:dk1>
        <a:lt1>
          <a:srgbClr val="FFFFFF"/>
        </a:lt1>
        <a:dk2>
          <a:srgbClr val="B7B9AF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D8D9D4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Синий атом' 3">
        <a:dk1>
          <a:srgbClr val="3E3E5C"/>
        </a:dk1>
        <a:lt1>
          <a:srgbClr val="FFFFFF"/>
        </a:lt1>
        <a:dk2>
          <a:srgbClr val="5C87A4"/>
        </a:dk2>
        <a:lt2>
          <a:srgbClr val="FFFFFF"/>
        </a:lt2>
        <a:accent1>
          <a:srgbClr val="4C8877"/>
        </a:accent1>
        <a:accent2>
          <a:srgbClr val="6666FF"/>
        </a:accent2>
        <a:accent3>
          <a:srgbClr val="B5C3CF"/>
        </a:accent3>
        <a:accent4>
          <a:srgbClr val="DADADA"/>
        </a:accent4>
        <a:accent5>
          <a:srgbClr val="B2C3BD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Синий атом' 4">
        <a:dk1>
          <a:srgbClr val="003366"/>
        </a:dk1>
        <a:lt1>
          <a:srgbClr val="FFFFFF"/>
        </a:lt1>
        <a:dk2>
          <a:srgbClr val="1C72E4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BBCE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Синий атом' 5">
        <a:dk1>
          <a:srgbClr val="003366"/>
        </a:dk1>
        <a:lt1>
          <a:srgbClr val="FFFFFF"/>
        </a:lt1>
        <a:dk2>
          <a:srgbClr val="99D3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CAE6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Синий атом' 6">
        <a:dk1>
          <a:srgbClr val="3F7EBD"/>
        </a:dk1>
        <a:lt1>
          <a:srgbClr val="D9F8FF"/>
        </a:lt1>
        <a:dk2>
          <a:srgbClr val="336699"/>
        </a:dk2>
        <a:lt2>
          <a:srgbClr val="777777"/>
        </a:lt2>
        <a:accent1>
          <a:srgbClr val="CCECFF"/>
        </a:accent1>
        <a:accent2>
          <a:srgbClr val="579CDB"/>
        </a:accent2>
        <a:accent3>
          <a:srgbClr val="E9FBFF"/>
        </a:accent3>
        <a:accent4>
          <a:srgbClr val="346BA1"/>
        </a:accent4>
        <a:accent5>
          <a:srgbClr val="E2F4FF"/>
        </a:accent5>
        <a:accent6>
          <a:srgbClr val="4E8DC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Синий атом' 7">
        <a:dk1>
          <a:srgbClr val="5C1F00"/>
        </a:dk1>
        <a:lt1>
          <a:srgbClr val="FFFFFF"/>
        </a:lt1>
        <a:dk2>
          <a:srgbClr val="A84724"/>
        </a:dk2>
        <a:lt2>
          <a:srgbClr val="DFD293"/>
        </a:lt2>
        <a:accent1>
          <a:srgbClr val="DF7475"/>
        </a:accent1>
        <a:accent2>
          <a:srgbClr val="5C8FC2"/>
        </a:accent2>
        <a:accent3>
          <a:srgbClr val="D1B1AC"/>
        </a:accent3>
        <a:accent4>
          <a:srgbClr val="DADADA"/>
        </a:accent4>
        <a:accent5>
          <a:srgbClr val="ECBCBD"/>
        </a:accent5>
        <a:accent6>
          <a:srgbClr val="5381B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Синий атом' 8">
        <a:dk1>
          <a:srgbClr val="3E3E5C"/>
        </a:dk1>
        <a:lt1>
          <a:srgbClr val="C2FEE1"/>
        </a:lt1>
        <a:dk2>
          <a:srgbClr val="0066CC"/>
        </a:dk2>
        <a:lt2>
          <a:srgbClr val="CCECFF"/>
        </a:lt2>
        <a:accent1>
          <a:srgbClr val="3C9698"/>
        </a:accent1>
        <a:accent2>
          <a:srgbClr val="6666FF"/>
        </a:accent2>
        <a:accent3>
          <a:srgbClr val="AAB8E2"/>
        </a:accent3>
        <a:accent4>
          <a:srgbClr val="A5D9C0"/>
        </a:accent4>
        <a:accent5>
          <a:srgbClr val="AFC9CA"/>
        </a:accent5>
        <a:accent6>
          <a:srgbClr val="5C5CE7"/>
        </a:accent6>
        <a:hlink>
          <a:srgbClr val="99CCFF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Синий атом' 9">
        <a:dk1>
          <a:srgbClr val="969696"/>
        </a:dk1>
        <a:lt1>
          <a:srgbClr val="FFFFFF"/>
        </a:lt1>
        <a:dk2>
          <a:srgbClr val="0099CC"/>
        </a:dk2>
        <a:lt2>
          <a:srgbClr val="969696"/>
        </a:lt2>
        <a:accent1>
          <a:srgbClr val="D2F8B8"/>
        </a:accent1>
        <a:accent2>
          <a:srgbClr val="CCCC00"/>
        </a:accent2>
        <a:accent3>
          <a:srgbClr val="FFFFFF"/>
        </a:accent3>
        <a:accent4>
          <a:srgbClr val="7F7F7F"/>
        </a:accent4>
        <a:accent5>
          <a:srgbClr val="E5FBD8"/>
        </a:accent5>
        <a:accent6>
          <a:srgbClr val="B9B900"/>
        </a:accent6>
        <a:hlink>
          <a:srgbClr val="00CC99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Синий атом' 10">
        <a:dk1>
          <a:srgbClr val="CCFFCC"/>
        </a:dk1>
        <a:lt1>
          <a:srgbClr val="FFFFFF"/>
        </a:lt1>
        <a:dk2>
          <a:srgbClr val="9BD9FF"/>
        </a:dk2>
        <a:lt2>
          <a:srgbClr val="808080"/>
        </a:lt2>
        <a:accent1>
          <a:srgbClr val="6DB6FF"/>
        </a:accent1>
        <a:accent2>
          <a:srgbClr val="CCFFCC"/>
        </a:accent2>
        <a:accent3>
          <a:srgbClr val="FFFFFF"/>
        </a:accent3>
        <a:accent4>
          <a:srgbClr val="AEDAAE"/>
        </a:accent4>
        <a:accent5>
          <a:srgbClr val="BAD7FF"/>
        </a:accent5>
        <a:accent6>
          <a:srgbClr val="B9E7B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Синий атом' 11">
        <a:dk1>
          <a:srgbClr val="EAEAEA"/>
        </a:dk1>
        <a:lt1>
          <a:srgbClr val="FFFFFF"/>
        </a:lt1>
        <a:dk2>
          <a:srgbClr val="EAEAEA"/>
        </a:dk2>
        <a:lt2>
          <a:srgbClr val="333333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C8C8C8"/>
        </a:accent4>
        <a:accent5>
          <a:srgbClr val="D5D5D5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Синий атом' 12">
        <a:dk1>
          <a:srgbClr val="969696"/>
        </a:dk1>
        <a:lt1>
          <a:srgbClr val="FFFFFF"/>
        </a:lt1>
        <a:dk2>
          <a:srgbClr val="99EFF1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7F7F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'Синий атом'</Template>
  <TotalTime>4499</TotalTime>
  <Words>1806</Words>
  <Application>Microsoft Office PowerPoint</Application>
  <PresentationFormat>Экран (4:3)</PresentationFormat>
  <Paragraphs>225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Шаблон оформления 'Синий атом'</vt:lpstr>
      <vt:lpstr>Презентация PowerPoint</vt:lpstr>
      <vt:lpstr>Глава 1.  Общее понятие конуса.</vt:lpstr>
      <vt:lpstr>Понятие конической поверхности.</vt:lpstr>
      <vt:lpstr>Понятие конуса.</vt:lpstr>
      <vt:lpstr>Элементы конуса.</vt:lpstr>
      <vt:lpstr>Глава 2.  Виды конусов.</vt:lpstr>
      <vt:lpstr>Виды конуса.</vt:lpstr>
      <vt:lpstr>Коническая поверхность круглого конуса.</vt:lpstr>
      <vt:lpstr>Понятие круглого конуса как геометрического тела.</vt:lpstr>
      <vt:lpstr>Элементы круглого конуса.</vt:lpstr>
      <vt:lpstr>Презентация PowerPoint</vt:lpstr>
      <vt:lpstr>Конус – это фигура вращения!!!</vt:lpstr>
      <vt:lpstr>Подобные конусы</vt:lpstr>
      <vt:lpstr>Глава 3.  Сечения конусов.</vt:lpstr>
      <vt:lpstr>Осевое сечение.  </vt:lpstr>
      <vt:lpstr>Поперечное сечение.  </vt:lpstr>
      <vt:lpstr>Эллипс в сечении.  </vt:lpstr>
      <vt:lpstr>Парабола в сечении.  </vt:lpstr>
      <vt:lpstr>Гипербола в сечении.  </vt:lpstr>
      <vt:lpstr>Глава 4.  Усеченный конус.</vt:lpstr>
      <vt:lpstr>Понятие усеченного конуса.  </vt:lpstr>
      <vt:lpstr>Элементы усеченного конуса.  </vt:lpstr>
      <vt:lpstr>Презентация PowerPoint</vt:lpstr>
      <vt:lpstr>Площадь боковой поверхности усеченного конуса.  </vt:lpstr>
      <vt:lpstr>Объем усеченного конуса.  </vt:lpstr>
      <vt:lpstr>Усеченный конус – это фигура вращения!!!  </vt:lpstr>
    </vt:vector>
  </TitlesOfParts>
  <Manager/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i_osipov</dc:creator>
  <cp:keywords/>
  <dc:description/>
  <cp:lastModifiedBy>Влад Федоров</cp:lastModifiedBy>
  <cp:revision>158</cp:revision>
  <dcterms:created xsi:type="dcterms:W3CDTF">2007-11-21T17:50:56Z</dcterms:created>
  <dcterms:modified xsi:type="dcterms:W3CDTF">2022-05-30T20:36:13Z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TC010721171049</vt:lpwstr>
  </property>
</Properties>
</file>