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26"/>
  </p:notesMasterIdLst>
  <p:sldIdLst>
    <p:sldId id="256" r:id="rId2"/>
    <p:sldId id="307" r:id="rId3"/>
    <p:sldId id="260" r:id="rId4"/>
    <p:sldId id="267" r:id="rId5"/>
    <p:sldId id="268" r:id="rId6"/>
    <p:sldId id="272" r:id="rId7"/>
    <p:sldId id="275" r:id="rId8"/>
    <p:sldId id="276" r:id="rId9"/>
    <p:sldId id="265" r:id="rId10"/>
    <p:sldId id="281" r:id="rId11"/>
    <p:sldId id="302" r:id="rId12"/>
    <p:sldId id="282" r:id="rId13"/>
    <p:sldId id="314" r:id="rId14"/>
    <p:sldId id="298" r:id="rId15"/>
    <p:sldId id="299" r:id="rId16"/>
    <p:sldId id="303" r:id="rId17"/>
    <p:sldId id="304" r:id="rId18"/>
    <p:sldId id="269" r:id="rId19"/>
    <p:sldId id="287" r:id="rId20"/>
    <p:sldId id="296" r:id="rId21"/>
    <p:sldId id="305" r:id="rId22"/>
    <p:sldId id="306" r:id="rId23"/>
    <p:sldId id="286" r:id="rId24"/>
    <p:sldId id="29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3274" autoAdjust="0"/>
  </p:normalViewPr>
  <p:slideViewPr>
    <p:cSldViewPr>
      <p:cViewPr varScale="1">
        <p:scale>
          <a:sx n="70" d="100"/>
          <a:sy n="70" d="100"/>
        </p:scale>
        <p:origin x="-13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FA376-D0E5-4277-893D-A0464D4CBCC8}" type="datetimeFigureOut">
              <a:rPr lang="ru-RU" smtClean="0"/>
              <a:pPr/>
              <a:t>14.12.2021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B5DC5-A832-481E-9EE6-BEF31CC48301}" type="slidenum">
              <a:rPr lang="ru-RU" smtClean="0"/>
              <a:pPr/>
              <a:t>‹#›</a:t>
            </a:fld>
            <a:endParaRPr lang="ru-RU"/>
          </a:p>
        </p:txBody>
      </p:sp>
    </p:spTree>
    <p:extLst>
      <p:ext uri="{BB962C8B-B14F-4D97-AF65-F5344CB8AC3E}">
        <p14:creationId xmlns:p14="http://schemas.microsoft.com/office/powerpoint/2010/main" val="29422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CB5DC5-A832-481E-9EE6-BEF31CC4830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CB5DC5-A832-481E-9EE6-BEF31CC48301}"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CB5DC5-A832-481E-9EE6-BEF31CC48301}" type="slidenum">
              <a:rPr lang="ru-RU" smtClean="0"/>
              <a:pPr/>
              <a:t>10</a:t>
            </a:fld>
            <a:endParaRPr lang="ru-RU"/>
          </a:p>
        </p:txBody>
      </p:sp>
    </p:spTree>
    <p:extLst>
      <p:ext uri="{BB962C8B-B14F-4D97-AF65-F5344CB8AC3E}">
        <p14:creationId xmlns:p14="http://schemas.microsoft.com/office/powerpoint/2010/main" val="219883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CB5DC5-A832-481E-9EE6-BEF31CC48301}"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A914003-9828-4ECC-A751-82993CF4E8E7}" type="datetimeFigureOut">
              <a:rPr lang="ru-RU" smtClean="0"/>
              <a:pPr/>
              <a:t>14.12.2021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82A6E54-B85B-4DCF-9968-9D1E51831A2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A914003-9828-4ECC-A751-82993CF4E8E7}"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82A6E54-B85B-4DCF-9968-9D1E51831A2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A914003-9828-4ECC-A751-82993CF4E8E7}" type="datetimeFigureOut">
              <a:rPr lang="ru-RU" smtClean="0"/>
              <a:pPr/>
              <a:t>14.12.2021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82A6E54-B85B-4DCF-9968-9D1E51831A2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A914003-9828-4ECC-A751-82993CF4E8E7}"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82A6E54-B85B-4DCF-9968-9D1E51831A2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A914003-9828-4ECC-A751-82993CF4E8E7}" type="datetimeFigureOut">
              <a:rPr lang="ru-RU" smtClean="0"/>
              <a:pPr/>
              <a:t>14.12.2021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982A6E54-B85B-4DCF-9968-9D1E51831A2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A914003-9828-4ECC-A751-82993CF4E8E7}" type="datetimeFigureOut">
              <a:rPr lang="ru-RU" smtClean="0"/>
              <a:pPr/>
              <a:t>14.12.2021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82A6E54-B85B-4DCF-9968-9D1E51831A2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A914003-9828-4ECC-A751-82993CF4E8E7}" type="datetimeFigureOut">
              <a:rPr lang="ru-RU" smtClean="0"/>
              <a:pPr/>
              <a:t>14.12.2021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82A6E54-B85B-4DCF-9968-9D1E51831A2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A914003-9828-4ECC-A751-82993CF4E8E7}" type="datetimeFigureOut">
              <a:rPr lang="ru-RU" smtClean="0"/>
              <a:pPr/>
              <a:t>14.12.2021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82A6E54-B85B-4DCF-9968-9D1E51831A2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A914003-9828-4ECC-A751-82993CF4E8E7}" type="datetimeFigureOut">
              <a:rPr lang="ru-RU" smtClean="0"/>
              <a:pPr/>
              <a:t>14.12.2021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982A6E54-B85B-4DCF-9968-9D1E51831A2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A914003-9828-4ECC-A751-82993CF4E8E7}" type="datetimeFigureOut">
              <a:rPr lang="ru-RU" smtClean="0"/>
              <a:pPr/>
              <a:t>14.12.2021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82A6E54-B85B-4DCF-9968-9D1E51831A2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A914003-9828-4ECC-A751-82993CF4E8E7}" type="datetimeFigureOut">
              <a:rPr lang="ru-RU" smtClean="0"/>
              <a:pPr/>
              <a:t>14.12.2021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82A6E54-B85B-4DCF-9968-9D1E51831A2E}"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A914003-9828-4ECC-A751-82993CF4E8E7}" type="datetimeFigureOut">
              <a:rPr lang="ru-RU" smtClean="0"/>
              <a:pPr/>
              <a:t>14.12.2021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82A6E54-B85B-4DCF-9968-9D1E51831A2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85728"/>
            <a:ext cx="7776864" cy="1768091"/>
          </a:xfrm>
        </p:spPr>
        <p:txBody>
          <a:bodyPr>
            <a:noAutofit/>
          </a:bodyPr>
          <a:lstStyle/>
          <a:p>
            <a:r>
              <a:rPr lang="ru-RU" sz="3600" b="1" dirty="0" smtClean="0"/>
              <a:t>Проектная деятельность</a:t>
            </a:r>
            <a:br>
              <a:rPr lang="ru-RU" sz="3600" b="1" dirty="0" smtClean="0"/>
            </a:br>
            <a:r>
              <a:rPr lang="ru-RU" sz="3600" b="1" dirty="0" smtClean="0"/>
              <a:t>в музыкально-эстетическом</a:t>
            </a:r>
            <a:br>
              <a:rPr lang="ru-RU" sz="3600" b="1" dirty="0" smtClean="0"/>
            </a:br>
            <a:r>
              <a:rPr lang="ru-RU" sz="3600" b="1" dirty="0" smtClean="0"/>
              <a:t>воспитании дошкольников</a:t>
            </a:r>
            <a:endParaRPr lang="ru-RU" sz="3600" b="1" dirty="0"/>
          </a:p>
        </p:txBody>
      </p:sp>
      <p:sp>
        <p:nvSpPr>
          <p:cNvPr id="3" name="Подзаголовок 2"/>
          <p:cNvSpPr>
            <a:spLocks noGrp="1"/>
          </p:cNvSpPr>
          <p:nvPr>
            <p:ph type="subTitle" idx="1"/>
          </p:nvPr>
        </p:nvSpPr>
        <p:spPr>
          <a:xfrm>
            <a:off x="357158" y="2428868"/>
            <a:ext cx="8643998" cy="4429131"/>
          </a:xfrm>
        </p:spPr>
        <p:txBody>
          <a:bodyPr>
            <a:normAutofit/>
          </a:bodyPr>
          <a:lstStyle/>
          <a:p>
            <a:r>
              <a:rPr lang="ru-RU" dirty="0">
                <a:solidFill>
                  <a:srgbClr val="002060"/>
                </a:solidFill>
              </a:rPr>
              <a:t>Ни одно из искусств не обладает такой действенной силой, как музыка, являющаяся средством духовного самосознания человека. Влияние музыки на эмоциональное состояние человека давно закрепило первые позиции среди других видов искусств. По мнению В.А. Сухомлинского, «Музыка является самым чудодейственным, самым тонким средством привлечения к добру, красоте, человечности. Чувство красоты музыкальной мелодии открывает перед ребенком собственную красоту – маленький человек осознает свое достоинство…».</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239000" cy="504056"/>
          </a:xfrm>
        </p:spPr>
        <p:txBody>
          <a:bodyPr>
            <a:normAutofit fontScale="90000"/>
          </a:bodyPr>
          <a:lstStyle/>
          <a:p>
            <a:r>
              <a:rPr lang="ru-RU" dirty="0" smtClean="0">
                <a:solidFill>
                  <a:srgbClr val="002060"/>
                </a:solidFill>
              </a:rPr>
              <a:t>1 ЭТАП реализации проекта</a:t>
            </a:r>
            <a:endParaRPr lang="ru-RU" dirty="0">
              <a:solidFill>
                <a:srgbClr val="002060"/>
              </a:solidFill>
            </a:endParaRPr>
          </a:p>
        </p:txBody>
      </p:sp>
      <p:sp>
        <p:nvSpPr>
          <p:cNvPr id="4" name="Содержимое 3"/>
          <p:cNvSpPr>
            <a:spLocks noGrp="1"/>
          </p:cNvSpPr>
          <p:nvPr>
            <p:ph idx="1"/>
          </p:nvPr>
        </p:nvSpPr>
        <p:spPr>
          <a:xfrm>
            <a:off x="467544" y="980728"/>
            <a:ext cx="7239000" cy="5448668"/>
          </a:xfrm>
        </p:spPr>
        <p:txBody>
          <a:bodyPr>
            <a:normAutofit lnSpcReduction="10000"/>
          </a:bodyPr>
          <a:lstStyle/>
          <a:p>
            <a:pPr algn="ctr"/>
            <a:r>
              <a:rPr lang="ru-RU" b="1" dirty="0" smtClean="0"/>
              <a:t>Подготовительный</a:t>
            </a:r>
          </a:p>
          <a:p>
            <a:pPr algn="ctr"/>
            <a:r>
              <a:rPr lang="ru-RU" sz="2800" b="1" dirty="0" smtClean="0"/>
              <a:t>Удовлетворение </a:t>
            </a:r>
            <a:r>
              <a:rPr lang="ru-RU" sz="2800" b="1" dirty="0" smtClean="0"/>
              <a:t>интересов и потребностей ребенка.</a:t>
            </a:r>
          </a:p>
          <a:p>
            <a:pPr algn="ctr"/>
            <a:r>
              <a:rPr lang="ru-RU" sz="2000" b="1" dirty="0" smtClean="0"/>
              <a:t>Сказка «О Трёх Королях – Шорохе, Шелесте и Шёпота» стала мотивацией для реализации проекта.</a:t>
            </a:r>
          </a:p>
          <a:p>
            <a:pPr algn="ctr"/>
            <a:r>
              <a:rPr lang="ru-RU" sz="2000" b="1" dirty="0" smtClean="0"/>
              <a:t>Беседы  и дискуссии с детьми</a:t>
            </a:r>
          </a:p>
          <a:p>
            <a:pPr algn="ctr"/>
            <a:r>
              <a:rPr lang="ru-RU" sz="2000" b="1" dirty="0" smtClean="0"/>
              <a:t> (Модель 3 вопросов)</a:t>
            </a:r>
          </a:p>
          <a:p>
            <a:pPr algn="ctr"/>
            <a:r>
              <a:rPr lang="ru-RU" sz="2000" b="1" dirty="0" smtClean="0"/>
              <a:t>Анкетирование детей: «Звуки шумов»</a:t>
            </a:r>
          </a:p>
          <a:p>
            <a:pPr algn="ctr"/>
            <a:r>
              <a:rPr lang="ru-RU" sz="2000" b="1" dirty="0" smtClean="0"/>
              <a:t>Распределение </a:t>
            </a:r>
            <a:r>
              <a:rPr lang="ru-RU" sz="2000" b="1" dirty="0" smtClean="0"/>
              <a:t>обязанностей.</a:t>
            </a:r>
          </a:p>
          <a:p>
            <a:pPr algn="ctr"/>
            <a:r>
              <a:rPr lang="ru-RU" sz="2000" b="1" dirty="0" smtClean="0"/>
              <a:t>Гипотеза:</a:t>
            </a:r>
          </a:p>
          <a:p>
            <a:pPr algn="ctr"/>
            <a:r>
              <a:rPr lang="ru-RU" sz="2000" b="1" dirty="0" smtClean="0"/>
              <a:t>Если изготовить самодельные </a:t>
            </a:r>
            <a:r>
              <a:rPr lang="ru-RU" sz="2000" b="1" dirty="0" smtClean="0"/>
              <a:t>ин</a:t>
            </a:r>
            <a:r>
              <a:rPr lang="ru-RU" sz="2000" b="1" dirty="0" smtClean="0"/>
              <a:t>струменты</a:t>
            </a:r>
            <a:r>
              <a:rPr lang="ru-RU" sz="2000" b="1" dirty="0" smtClean="0"/>
              <a:t>,</a:t>
            </a:r>
          </a:p>
          <a:p>
            <a:pPr algn="ctr"/>
            <a:r>
              <a:rPr lang="ru-RU" sz="2000" b="1" dirty="0" smtClean="0"/>
              <a:t>Бумажные костюмы и атрибуты,</a:t>
            </a:r>
          </a:p>
          <a:p>
            <a:pPr algn="ctr"/>
            <a:r>
              <a:rPr lang="ru-RU" sz="2000" b="1" dirty="0" smtClean="0"/>
              <a:t>то можно побывать </a:t>
            </a:r>
          </a:p>
          <a:p>
            <a:pPr algn="ctr"/>
            <a:r>
              <a:rPr lang="ru-RU" sz="2000" b="1" dirty="0" smtClean="0"/>
              <a:t>На бумажном карнавале.</a:t>
            </a:r>
          </a:p>
          <a:p>
            <a:pPr algn="ctr"/>
            <a:endParaRPr lang="ru-RU" sz="2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65754"/>
          </a:xfrm>
        </p:spPr>
        <p:txBody>
          <a:bodyPr>
            <a:normAutofit fontScale="90000"/>
          </a:bodyPr>
          <a:lstStyle/>
          <a:p>
            <a:pPr algn="ctr"/>
            <a:r>
              <a:rPr lang="ru-RU" b="0" dirty="0" smtClean="0"/>
              <a:t>Модель 3-х вопросов</a:t>
            </a:r>
            <a:endParaRPr lang="ru-RU" b="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043288878"/>
              </p:ext>
            </p:extLst>
          </p:nvPr>
        </p:nvGraphicFramePr>
        <p:xfrm>
          <a:off x="457200" y="771548"/>
          <a:ext cx="7239000" cy="6217920"/>
        </p:xfrm>
        <a:graphic>
          <a:graphicData uri="http://schemas.openxmlformats.org/drawingml/2006/table">
            <a:tbl>
              <a:tblPr firstRow="1" bandRow="1">
                <a:tableStyleId>{5C22544A-7EE6-4342-B048-85BDC9FD1C3A}</a:tableStyleId>
              </a:tblPr>
              <a:tblGrid>
                <a:gridCol w="2413000"/>
                <a:gridCol w="2413000"/>
                <a:gridCol w="2413000"/>
              </a:tblGrid>
              <a:tr h="2714644">
                <a:tc>
                  <a:txBody>
                    <a:bodyPr/>
                    <a:lstStyle/>
                    <a:p>
                      <a:r>
                        <a:rPr lang="ru-RU" dirty="0" smtClean="0"/>
                        <a:t>Что мы знаем?</a:t>
                      </a:r>
                    </a:p>
                    <a:p>
                      <a:r>
                        <a:rPr lang="ru-RU" dirty="0" smtClean="0"/>
                        <a:t>Кирилл</a:t>
                      </a:r>
                    </a:p>
                    <a:p>
                      <a:r>
                        <a:rPr lang="ru-RU" dirty="0" smtClean="0"/>
                        <a:t>Маску надевают на карнавал, чтобы никто не узнал</a:t>
                      </a:r>
                    </a:p>
                    <a:p>
                      <a:r>
                        <a:rPr lang="ru-RU" dirty="0" smtClean="0"/>
                        <a:t>Витя</a:t>
                      </a:r>
                    </a:p>
                    <a:p>
                      <a:r>
                        <a:rPr lang="ru-RU" dirty="0" smtClean="0"/>
                        <a:t>Карнавал-праздник</a:t>
                      </a:r>
                    </a:p>
                    <a:p>
                      <a:r>
                        <a:rPr lang="ru-RU" dirty="0" smtClean="0"/>
                        <a:t>Где все танцуют</a:t>
                      </a:r>
                    </a:p>
                    <a:p>
                      <a:r>
                        <a:rPr lang="ru-RU" dirty="0" smtClean="0"/>
                        <a:t>Ксюша</a:t>
                      </a:r>
                    </a:p>
                    <a:p>
                      <a:r>
                        <a:rPr lang="ru-RU" dirty="0" smtClean="0"/>
                        <a:t>Наш карнавал будет необычный,</a:t>
                      </a:r>
                    </a:p>
                    <a:p>
                      <a:r>
                        <a:rPr lang="ru-RU" dirty="0" smtClean="0"/>
                        <a:t>Потому что все из бумаги</a:t>
                      </a:r>
                    </a:p>
                    <a:p>
                      <a:r>
                        <a:rPr lang="ru-RU" dirty="0" smtClean="0"/>
                        <a:t>Вероника</a:t>
                      </a:r>
                    </a:p>
                    <a:p>
                      <a:r>
                        <a:rPr lang="ru-RU" dirty="0" smtClean="0"/>
                        <a:t>Бумага бывает</a:t>
                      </a:r>
                      <a:r>
                        <a:rPr lang="ru-RU" baseline="0" dirty="0" smtClean="0"/>
                        <a:t> разная на ощупь</a:t>
                      </a:r>
                      <a:endParaRPr lang="ru-RU" dirty="0" smtClean="0"/>
                    </a:p>
                    <a:p>
                      <a:endParaRPr lang="ru-RU" dirty="0" smtClean="0"/>
                    </a:p>
                    <a:p>
                      <a:r>
                        <a:rPr lang="ru-RU" dirty="0" smtClean="0"/>
                        <a:t>Илья</a:t>
                      </a:r>
                    </a:p>
                    <a:p>
                      <a:r>
                        <a:rPr lang="ru-RU" dirty="0" smtClean="0"/>
                        <a:t>Разная бумага издаёт свой звук</a:t>
                      </a:r>
                    </a:p>
                    <a:p>
                      <a:endParaRPr lang="ru-RU" dirty="0"/>
                    </a:p>
                  </a:txBody>
                  <a:tcPr/>
                </a:tc>
                <a:tc>
                  <a:txBody>
                    <a:bodyPr/>
                    <a:lstStyle/>
                    <a:p>
                      <a:r>
                        <a:rPr lang="ru-RU" dirty="0" smtClean="0"/>
                        <a:t>Что</a:t>
                      </a:r>
                      <a:r>
                        <a:rPr lang="ru-RU" baseline="0" dirty="0" smtClean="0"/>
                        <a:t> мы хотим узнать?</a:t>
                      </a:r>
                    </a:p>
                    <a:p>
                      <a:r>
                        <a:rPr lang="ru-RU" baseline="0" dirty="0" smtClean="0"/>
                        <a:t>Игорь</a:t>
                      </a:r>
                    </a:p>
                    <a:p>
                      <a:r>
                        <a:rPr lang="ru-RU" baseline="0" dirty="0" smtClean="0"/>
                        <a:t>Из чего делают разную бумагу</a:t>
                      </a:r>
                    </a:p>
                    <a:p>
                      <a:r>
                        <a:rPr lang="ru-RU" baseline="0" dirty="0" smtClean="0"/>
                        <a:t>Оля</a:t>
                      </a:r>
                    </a:p>
                    <a:p>
                      <a:r>
                        <a:rPr lang="ru-RU" baseline="0" dirty="0" smtClean="0"/>
                        <a:t>Из чего сделать музыкальные инструменты</a:t>
                      </a:r>
                    </a:p>
                    <a:p>
                      <a:r>
                        <a:rPr lang="ru-RU" baseline="0" dirty="0" err="1" smtClean="0"/>
                        <a:t>Габриэль</a:t>
                      </a:r>
                      <a:endParaRPr lang="ru-RU" baseline="0" dirty="0" smtClean="0"/>
                    </a:p>
                    <a:p>
                      <a:r>
                        <a:rPr lang="ru-RU" baseline="0" dirty="0" smtClean="0"/>
                        <a:t>Когда появилась бумага</a:t>
                      </a:r>
                    </a:p>
                    <a:p>
                      <a:r>
                        <a:rPr lang="ru-RU" baseline="0" dirty="0" err="1" smtClean="0"/>
                        <a:t>Эдгард</a:t>
                      </a:r>
                      <a:endParaRPr lang="ru-RU" baseline="0" dirty="0" smtClean="0"/>
                    </a:p>
                    <a:p>
                      <a:r>
                        <a:rPr lang="ru-RU" b="1" u="sng" baseline="0" dirty="0" smtClean="0"/>
                        <a:t>Чем заполнять коробочки. Чтобы получился разный шумовой звук</a:t>
                      </a:r>
                    </a:p>
                    <a:p>
                      <a:r>
                        <a:rPr lang="ru-RU" baseline="0" dirty="0" smtClean="0"/>
                        <a:t>Дима</a:t>
                      </a:r>
                    </a:p>
                    <a:p>
                      <a:r>
                        <a:rPr lang="ru-RU" baseline="0" dirty="0" smtClean="0"/>
                        <a:t>Что ещё делают из бумаги</a:t>
                      </a:r>
                      <a:endParaRPr lang="ru-RU" dirty="0"/>
                    </a:p>
                  </a:txBody>
                  <a:tcPr/>
                </a:tc>
                <a:tc>
                  <a:txBody>
                    <a:bodyPr/>
                    <a:lstStyle/>
                    <a:p>
                      <a:r>
                        <a:rPr lang="ru-RU" dirty="0" smtClean="0"/>
                        <a:t>Как мы узнаем?</a:t>
                      </a:r>
                    </a:p>
                    <a:p>
                      <a:r>
                        <a:rPr lang="ru-RU" dirty="0" smtClean="0"/>
                        <a:t>Спросить у родителей</a:t>
                      </a:r>
                    </a:p>
                    <a:p>
                      <a:r>
                        <a:rPr lang="ru-RU" dirty="0" smtClean="0"/>
                        <a:t>Посмотреть</a:t>
                      </a:r>
                    </a:p>
                    <a:p>
                      <a:r>
                        <a:rPr lang="ru-RU" dirty="0" smtClean="0"/>
                        <a:t>Иллюстрации</a:t>
                      </a:r>
                    </a:p>
                    <a:p>
                      <a:r>
                        <a:rPr lang="ru-RU" dirty="0" smtClean="0"/>
                        <a:t>Подумать самостоятельно</a:t>
                      </a:r>
                      <a:endParaRPr lang="ru-RU" dirty="0"/>
                    </a:p>
                  </a:txBody>
                  <a:tcPr/>
                </a:tc>
              </a:tr>
              <a:tr h="137201">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571480"/>
          </a:xfrm>
        </p:spPr>
        <p:txBody>
          <a:bodyPr>
            <a:normAutofit fontScale="90000"/>
          </a:bodyPr>
          <a:lstStyle/>
          <a:p>
            <a:pPr algn="ctr"/>
            <a:r>
              <a:rPr lang="ru-RU" dirty="0" smtClean="0">
                <a:solidFill>
                  <a:srgbClr val="002060"/>
                </a:solidFill>
              </a:rPr>
              <a:t>2 этап- основной</a:t>
            </a:r>
            <a:endParaRPr lang="ru-RU" dirty="0">
              <a:solidFill>
                <a:srgbClr val="002060"/>
              </a:solidFill>
            </a:endParaRPr>
          </a:p>
        </p:txBody>
      </p:sp>
      <p:sp>
        <p:nvSpPr>
          <p:cNvPr id="3" name="Содержимое 2"/>
          <p:cNvSpPr>
            <a:spLocks noGrp="1"/>
          </p:cNvSpPr>
          <p:nvPr>
            <p:ph idx="1"/>
          </p:nvPr>
        </p:nvSpPr>
        <p:spPr>
          <a:xfrm>
            <a:off x="457200" y="4500570"/>
            <a:ext cx="7239000" cy="1955166"/>
          </a:xfrm>
        </p:spPr>
        <p:txBody>
          <a:bodyPr>
            <a:normAutofit/>
          </a:bodyPr>
          <a:lstStyle/>
          <a:p>
            <a:endParaRPr lang="ru-RU" sz="1800" dirty="0"/>
          </a:p>
        </p:txBody>
      </p:sp>
      <p:pic>
        <p:nvPicPr>
          <p:cNvPr id="2050" name="Picture 2" descr="C:\Users\user\Desktop\ИЗОБРАЖЕНИЯ\бабочка.jpg"/>
          <p:cNvPicPr>
            <a:picLocks noChangeAspect="1" noChangeArrowheads="1"/>
          </p:cNvPicPr>
          <p:nvPr/>
        </p:nvPicPr>
        <p:blipFill>
          <a:blip r:embed="rId2"/>
          <a:srcRect/>
          <a:stretch>
            <a:fillRect/>
          </a:stretch>
        </p:blipFill>
        <p:spPr bwMode="auto">
          <a:xfrm>
            <a:off x="323528" y="620688"/>
            <a:ext cx="7248868" cy="56886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07771255"/>
              </p:ext>
            </p:extLst>
          </p:nvPr>
        </p:nvGraphicFramePr>
        <p:xfrm>
          <a:off x="395536" y="188640"/>
          <a:ext cx="7239000" cy="6697954"/>
        </p:xfrm>
        <a:graphic>
          <a:graphicData uri="http://schemas.openxmlformats.org/drawingml/2006/table">
            <a:tbl>
              <a:tblPr firstRow="1" bandRow="1">
                <a:tableStyleId>{5C22544A-7EE6-4342-B048-85BDC9FD1C3A}</a:tableStyleId>
              </a:tblPr>
              <a:tblGrid>
                <a:gridCol w="2736304"/>
                <a:gridCol w="4502696"/>
              </a:tblGrid>
              <a:tr h="1402228">
                <a:tc>
                  <a:txBody>
                    <a:bodyPr/>
                    <a:lstStyle/>
                    <a:p>
                      <a:r>
                        <a:rPr lang="ru-RU" dirty="0" smtClean="0"/>
                        <a:t>Познавательное</a:t>
                      </a:r>
                      <a:r>
                        <a:rPr lang="ru-RU" baseline="0" dirty="0" smtClean="0"/>
                        <a:t> </a:t>
                      </a:r>
                    </a:p>
                    <a:p>
                      <a:r>
                        <a:rPr lang="ru-RU" baseline="0" dirty="0" smtClean="0"/>
                        <a:t>развитие</a:t>
                      </a:r>
                      <a:endParaRPr lang="ru-RU" dirty="0"/>
                    </a:p>
                  </a:txBody>
                  <a:tcPr/>
                </a:tc>
                <a:tc>
                  <a:txBody>
                    <a:bodyPr/>
                    <a:lstStyle/>
                    <a:p>
                      <a:r>
                        <a:rPr lang="ru-RU" dirty="0" smtClean="0"/>
                        <a:t>Знакомство с видами бумаги.</a:t>
                      </a:r>
                    </a:p>
                    <a:p>
                      <a:r>
                        <a:rPr lang="ru-RU" dirty="0" smtClean="0"/>
                        <a:t>ДИДАКТИЧЕСКИЙ</a:t>
                      </a:r>
                      <a:r>
                        <a:rPr lang="ru-RU" baseline="0" dirty="0" smtClean="0"/>
                        <a:t> ЦЕНТР:</a:t>
                      </a:r>
                    </a:p>
                    <a:p>
                      <a:r>
                        <a:rPr lang="ru-RU" dirty="0" smtClean="0"/>
                        <a:t>Музыкально-дидактическая</a:t>
                      </a:r>
                    </a:p>
                    <a:p>
                      <a:r>
                        <a:rPr lang="ru-RU" dirty="0" smtClean="0"/>
                        <a:t>Игра »Что</a:t>
                      </a:r>
                      <a:r>
                        <a:rPr lang="ru-RU" baseline="0" dirty="0" smtClean="0"/>
                        <a:t> </a:t>
                      </a:r>
                      <a:r>
                        <a:rPr lang="ru-RU" dirty="0" smtClean="0"/>
                        <a:t> звучит?</a:t>
                      </a:r>
                      <a:endParaRPr lang="ru-RU" dirty="0"/>
                    </a:p>
                  </a:txBody>
                  <a:tcPr/>
                </a:tc>
              </a:tr>
              <a:tr h="1821006">
                <a:tc>
                  <a:txBody>
                    <a:bodyPr/>
                    <a:lstStyle/>
                    <a:p>
                      <a:r>
                        <a:rPr lang="ru-RU" dirty="0" smtClean="0"/>
                        <a:t>РЕЧЕВОЕ</a:t>
                      </a:r>
                      <a:r>
                        <a:rPr lang="ru-RU" baseline="0" dirty="0" smtClean="0"/>
                        <a:t> РАЗВИТИЕ</a:t>
                      </a:r>
                      <a:endParaRPr lang="ru-RU" dirty="0"/>
                    </a:p>
                  </a:txBody>
                  <a:tcPr/>
                </a:tc>
                <a:tc>
                  <a:txBody>
                    <a:bodyPr/>
                    <a:lstStyle/>
                    <a:p>
                      <a:r>
                        <a:rPr lang="ru-RU" dirty="0" smtClean="0"/>
                        <a:t>Художественный центр:</a:t>
                      </a:r>
                    </a:p>
                    <a:p>
                      <a:r>
                        <a:rPr lang="ru-RU" dirty="0" smtClean="0"/>
                        <a:t>Чтение сказки »О трёх короля»</a:t>
                      </a:r>
                    </a:p>
                    <a:p>
                      <a:r>
                        <a:rPr lang="ru-RU" dirty="0" err="1" smtClean="0"/>
                        <a:t>Ритмодекламация</a:t>
                      </a:r>
                      <a:r>
                        <a:rPr lang="ru-RU" dirty="0" smtClean="0"/>
                        <a:t>  стихов </a:t>
                      </a:r>
                      <a:r>
                        <a:rPr lang="ru-RU" dirty="0" smtClean="0"/>
                        <a:t> </a:t>
                      </a:r>
                      <a:r>
                        <a:rPr lang="ru-RU" dirty="0" err="1" smtClean="0"/>
                        <a:t>В.Суслова</a:t>
                      </a:r>
                      <a:r>
                        <a:rPr lang="ru-RU" baseline="0" dirty="0" smtClean="0"/>
                        <a:t> «Шорох» (озвучивание </a:t>
                      </a:r>
                      <a:r>
                        <a:rPr lang="ru-RU" baseline="0" dirty="0" smtClean="0"/>
                        <a:t>бумагой</a:t>
                      </a:r>
                    </a:p>
                    <a:p>
                      <a:r>
                        <a:rPr lang="ru-RU" baseline="0" dirty="0" smtClean="0"/>
                        <a:t>Различного </a:t>
                      </a:r>
                      <a:r>
                        <a:rPr lang="ru-RU" baseline="0" dirty="0" smtClean="0"/>
                        <a:t>качества</a:t>
                      </a:r>
                      <a:r>
                        <a:rPr lang="ru-RU" baseline="0" dirty="0" smtClean="0"/>
                        <a:t>)</a:t>
                      </a:r>
                      <a:endParaRPr lang="ru-RU" dirty="0"/>
                    </a:p>
                  </a:txBody>
                  <a:tcPr/>
                </a:tc>
              </a:tr>
              <a:tr h="1590868">
                <a:tc>
                  <a:txBody>
                    <a:bodyPr/>
                    <a:lstStyle/>
                    <a:p>
                      <a:r>
                        <a:rPr lang="ru-RU" dirty="0" smtClean="0"/>
                        <a:t>СОЦИАЛЬНО-</a:t>
                      </a:r>
                    </a:p>
                    <a:p>
                      <a:r>
                        <a:rPr lang="ru-RU" dirty="0" smtClean="0"/>
                        <a:t>КОММУНИКАТИВНОЕ</a:t>
                      </a:r>
                    </a:p>
                    <a:p>
                      <a:r>
                        <a:rPr lang="ru-RU" dirty="0" smtClean="0"/>
                        <a:t>РАЗВИТИЕ</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mn-lt"/>
                          <a:ea typeface="+mn-ea"/>
                          <a:cs typeface="+mn-cs"/>
                        </a:rPr>
                        <a:t>Мастерская: изготовление самодельных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mn-lt"/>
                          <a:ea typeface="+mn-ea"/>
                          <a:cs typeface="+mn-cs"/>
                        </a:rPr>
                        <a:t>Инструментов, бумажных бабочек.</a:t>
                      </a:r>
                    </a:p>
                    <a:p>
                      <a:endParaRPr lang="ru-RU" dirty="0" smtClean="0"/>
                    </a:p>
                    <a:p>
                      <a:r>
                        <a:rPr lang="ru-RU" dirty="0" smtClean="0"/>
                        <a:t>Эксперимент</a:t>
                      </a:r>
                      <a:r>
                        <a:rPr lang="ru-RU" baseline="0" dirty="0" smtClean="0"/>
                        <a:t> с бумажными коробочками и </a:t>
                      </a:r>
                      <a:r>
                        <a:rPr lang="ru-RU" baseline="0" smtClean="0"/>
                        <a:t>разными наполнителями.</a:t>
                      </a:r>
                      <a:endParaRPr lang="ru-RU" dirty="0" smtClean="0"/>
                    </a:p>
                  </a:txBody>
                  <a:tcPr/>
                </a:tc>
              </a:tr>
              <a:tr h="1590868">
                <a:tc>
                  <a:txBody>
                    <a:bodyPr/>
                    <a:lstStyle/>
                    <a:p>
                      <a:r>
                        <a:rPr lang="ru-RU" dirty="0" smtClean="0"/>
                        <a:t>ХУДОЖЕСТВЕННО-</a:t>
                      </a:r>
                    </a:p>
                    <a:p>
                      <a:r>
                        <a:rPr lang="ru-RU" dirty="0" smtClean="0"/>
                        <a:t>ЭСТЕТИЧЕСКОЕ</a:t>
                      </a:r>
                    </a:p>
                    <a:p>
                      <a:r>
                        <a:rPr lang="ru-RU" dirty="0" smtClean="0"/>
                        <a:t>РАЗВИТИЕ</a:t>
                      </a:r>
                    </a:p>
                    <a:p>
                      <a:endParaRPr lang="ru-RU" dirty="0"/>
                    </a:p>
                  </a:txBody>
                  <a:tcPr/>
                </a:tc>
                <a:tc>
                  <a:txBody>
                    <a:bodyPr/>
                    <a:lstStyle/>
                    <a:p>
                      <a:r>
                        <a:rPr lang="ru-RU" dirty="0" smtClean="0"/>
                        <a:t>Разучивание песни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мире много звуков»</a:t>
                      </a:r>
                      <a:endParaRPr kumimoji="0" lang="ru-RU" sz="1800" b="0" i="0" u="none" strike="noStrike" kern="1200" cap="none" spc="0" normalizeH="0" baseline="0" noProof="0" dirty="0" smtClean="0">
                        <a:ln>
                          <a:noFill/>
                        </a:ln>
                        <a:solidFill>
                          <a:prstClr val="black"/>
                        </a:solidFill>
                        <a:effectLst/>
                        <a:uLnTx/>
                        <a:uFillTx/>
                        <a:latin typeface="+mn-lt"/>
                        <a:ea typeface="+mn-ea"/>
                        <a:cs typeface="+mn-cs"/>
                      </a:endParaRPr>
                    </a:p>
                    <a:p>
                      <a:r>
                        <a:rPr lang="ru-RU" dirty="0" smtClean="0"/>
                        <a:t>звуков»</a:t>
                      </a:r>
                    </a:p>
                    <a:p>
                      <a:r>
                        <a:rPr lang="ru-RU" dirty="0" smtClean="0"/>
                        <a:t>Королевский</a:t>
                      </a:r>
                      <a:r>
                        <a:rPr lang="ru-RU" baseline="0" dirty="0" smtClean="0"/>
                        <a:t> танец «Менуэт»</a:t>
                      </a:r>
                    </a:p>
                    <a:p>
                      <a:r>
                        <a:rPr lang="ru-RU" baseline="0" dirty="0" smtClean="0"/>
                        <a:t>Дефиле( представление костюма)</a:t>
                      </a:r>
                    </a:p>
                    <a:p>
                      <a:r>
                        <a:rPr lang="ru-RU" baseline="0" dirty="0" smtClean="0"/>
                        <a:t>Танец с бумажными бабочками</a:t>
                      </a:r>
                      <a:endParaRPr lang="ru-RU" dirty="0" smtClean="0"/>
                    </a:p>
                  </a:txBody>
                  <a:tcPr/>
                </a:tc>
              </a:tr>
            </a:tbl>
          </a:graphicData>
        </a:graphic>
      </p:graphicFrame>
    </p:spTree>
    <p:extLst>
      <p:ext uri="{BB962C8B-B14F-4D97-AF65-F5344CB8AC3E}">
        <p14:creationId xmlns:p14="http://schemas.microsoft.com/office/powerpoint/2010/main" val="422775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3 этап презентация </a:t>
            </a:r>
            <a:br>
              <a:rPr lang="ru-RU" dirty="0" smtClean="0"/>
            </a:br>
            <a:r>
              <a:rPr lang="ru-RU" dirty="0" smtClean="0"/>
              <a:t>праздника</a:t>
            </a:r>
            <a:endParaRPr lang="ru-RU" dirty="0"/>
          </a:p>
        </p:txBody>
      </p:sp>
      <p:pic>
        <p:nvPicPr>
          <p:cNvPr id="5" name="Содержимое 4" descr="м2.jpg"/>
          <p:cNvPicPr>
            <a:picLocks noGrp="1" noChangeAspect="1"/>
          </p:cNvPicPr>
          <p:nvPr>
            <p:ph idx="1"/>
          </p:nvPr>
        </p:nvPicPr>
        <p:blipFill>
          <a:blip r:embed="rId2"/>
          <a:stretch>
            <a:fillRect/>
          </a:stretch>
        </p:blipFill>
        <p:spPr>
          <a:xfrm>
            <a:off x="251520" y="1556792"/>
            <a:ext cx="7200800" cy="5301208"/>
          </a:xfrm>
        </p:spPr>
      </p:pic>
    </p:spTree>
    <p:extLst>
      <p:ext uri="{BB962C8B-B14F-4D97-AF65-F5344CB8AC3E}">
        <p14:creationId xmlns:p14="http://schemas.microsoft.com/office/powerpoint/2010/main" val="379779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1" name="Picture 3" descr="E:\фото к квесту\бабочки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208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7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м5.jpg"/>
          <p:cNvPicPr>
            <a:picLocks noGrp="1" noChangeAspect="1"/>
          </p:cNvPicPr>
          <p:nvPr>
            <p:ph idx="1"/>
          </p:nvPr>
        </p:nvPicPr>
        <p:blipFill>
          <a:blip r:embed="rId2"/>
          <a:stretch>
            <a:fillRect/>
          </a:stretch>
        </p:blipFill>
        <p:spPr>
          <a:xfrm>
            <a:off x="251520" y="0"/>
            <a:ext cx="7786742" cy="666936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239000" cy="537192"/>
          </a:xfrm>
        </p:spPr>
        <p:txBody>
          <a:bodyPr>
            <a:normAutofit fontScale="90000"/>
          </a:bodyPr>
          <a:lstStyle/>
          <a:p>
            <a:pPr algn="ctr"/>
            <a:r>
              <a:rPr lang="ru-RU" dirty="0" smtClean="0"/>
              <a:t>«Бумажный Карнавал»</a:t>
            </a:r>
            <a:endParaRPr lang="ru-RU" dirty="0"/>
          </a:p>
        </p:txBody>
      </p:sp>
      <p:pic>
        <p:nvPicPr>
          <p:cNvPr id="4" name="Содержимое 3" descr="ммм.jpg"/>
          <p:cNvPicPr>
            <a:picLocks noGrp="1" noChangeAspect="1"/>
          </p:cNvPicPr>
          <p:nvPr>
            <p:ph idx="1"/>
          </p:nvPr>
        </p:nvPicPr>
        <p:blipFill>
          <a:blip r:embed="rId2"/>
          <a:stretch>
            <a:fillRect/>
          </a:stretch>
        </p:blipFill>
        <p:spPr>
          <a:xfrm>
            <a:off x="214282" y="1428736"/>
            <a:ext cx="7858180" cy="514353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239000" cy="1143000"/>
          </a:xfrm>
        </p:spPr>
        <p:txBody>
          <a:bodyPr>
            <a:normAutofit fontScale="90000"/>
          </a:bodyPr>
          <a:lstStyle/>
          <a:p>
            <a:pPr algn="ctr"/>
            <a:r>
              <a:rPr lang="ru-RU" dirty="0" smtClean="0">
                <a:solidFill>
                  <a:srgbClr val="002060"/>
                </a:solidFill>
              </a:rPr>
              <a:t>Что нам даёт работа в проекте?</a:t>
            </a:r>
            <a:endParaRPr lang="ru-RU" dirty="0">
              <a:solidFill>
                <a:srgbClr val="00206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679636361"/>
              </p:ext>
            </p:extLst>
          </p:nvPr>
        </p:nvGraphicFramePr>
        <p:xfrm>
          <a:off x="107504" y="1700808"/>
          <a:ext cx="7704854" cy="4569359"/>
        </p:xfrm>
        <a:graphic>
          <a:graphicData uri="http://schemas.openxmlformats.org/drawingml/2006/table">
            <a:tbl>
              <a:tblPr firstRow="1" bandRow="1">
                <a:tableStyleId>{5C22544A-7EE6-4342-B048-85BDC9FD1C3A}</a:tableStyleId>
              </a:tblPr>
              <a:tblGrid>
                <a:gridCol w="2712300">
                  <a:extLst>
                    <a:ext uri="{9D8B030D-6E8A-4147-A177-3AD203B41FA5}">
                      <a16:colId xmlns="" xmlns:a16="http://schemas.microsoft.com/office/drawing/2014/main" val="20000"/>
                    </a:ext>
                  </a:extLst>
                </a:gridCol>
                <a:gridCol w="2496277">
                  <a:extLst>
                    <a:ext uri="{9D8B030D-6E8A-4147-A177-3AD203B41FA5}">
                      <a16:colId xmlns="" xmlns:a16="http://schemas.microsoft.com/office/drawing/2014/main" val="20001"/>
                    </a:ext>
                  </a:extLst>
                </a:gridCol>
                <a:gridCol w="2496277">
                  <a:extLst>
                    <a:ext uri="{9D8B030D-6E8A-4147-A177-3AD203B41FA5}">
                      <a16:colId xmlns="" xmlns:a16="http://schemas.microsoft.com/office/drawing/2014/main" val="20002"/>
                    </a:ext>
                  </a:extLst>
                </a:gridCol>
              </a:tblGrid>
              <a:tr h="3105243">
                <a:tc>
                  <a:txBody>
                    <a:bodyPr/>
                    <a:lstStyle/>
                    <a:p>
                      <a:r>
                        <a:rPr lang="ru-RU" sz="1800" dirty="0" smtClean="0"/>
                        <a:t>--В группе создаётся</a:t>
                      </a:r>
                    </a:p>
                    <a:p>
                      <a:r>
                        <a:rPr lang="ru-RU" sz="1800" dirty="0" smtClean="0"/>
                        <a:t>Благоприятная атмосфера для обучения;</a:t>
                      </a:r>
                    </a:p>
                    <a:p>
                      <a:r>
                        <a:rPr lang="ru-RU" sz="1800" dirty="0" smtClean="0"/>
                        <a:t>--Все учатся у</a:t>
                      </a:r>
                      <a:r>
                        <a:rPr lang="ru-RU" sz="1800" baseline="0" dirty="0" smtClean="0"/>
                        <a:t> всех;</a:t>
                      </a:r>
                    </a:p>
                    <a:p>
                      <a:endParaRPr lang="ru-RU" sz="1800" baseline="0" dirty="0" smtClean="0"/>
                    </a:p>
                  </a:txBody>
                  <a:tcPr marL="68580" marR="68580" marT="34290" marB="34290"/>
                </a:tc>
                <a:tc>
                  <a:txBody>
                    <a:bodyPr/>
                    <a:lstStyle/>
                    <a:p>
                      <a:r>
                        <a:rPr lang="ru-RU" sz="1800" dirty="0" smtClean="0"/>
                        <a:t>-</a:t>
                      </a:r>
                      <a:r>
                        <a:rPr lang="ru-RU" sz="1800" baseline="0" dirty="0" smtClean="0"/>
                        <a:t>Быть</a:t>
                      </a:r>
                    </a:p>
                    <a:p>
                      <a:r>
                        <a:rPr lang="ru-RU" sz="1800" baseline="0" dirty="0" smtClean="0"/>
                        <a:t>Ответственным партнёром, уважать мнение </a:t>
                      </a:r>
                      <a:r>
                        <a:rPr lang="ru-RU" sz="1800" baseline="0" dirty="0" smtClean="0"/>
                        <a:t> </a:t>
                      </a:r>
                      <a:r>
                        <a:rPr lang="ru-RU" sz="1800" baseline="0" dirty="0" err="1" smtClean="0"/>
                        <a:t>друга,</a:t>
                      </a:r>
                      <a:r>
                        <a:rPr lang="ru-RU" sz="1800" dirty="0" err="1" smtClean="0"/>
                        <a:t>находить</a:t>
                      </a:r>
                      <a:r>
                        <a:rPr lang="ru-RU" sz="1800" dirty="0" smtClean="0"/>
                        <a:t> </a:t>
                      </a:r>
                      <a:r>
                        <a:rPr lang="ru-RU" sz="1800" dirty="0" smtClean="0"/>
                        <a:t>пути решения, ребёнок сможет научиться ставить проблему.</a:t>
                      </a:r>
                    </a:p>
                  </a:txBody>
                  <a:tcPr marL="68580" marR="68580" marT="34290" marB="34290"/>
                </a:tc>
                <a:tc>
                  <a:txBody>
                    <a:bodyPr/>
                    <a:lstStyle/>
                    <a:p>
                      <a:r>
                        <a:rPr lang="ru-RU" sz="1800" dirty="0" smtClean="0"/>
                        <a:t>-каждый</a:t>
                      </a:r>
                      <a:r>
                        <a:rPr lang="ru-RU" sz="1800" baseline="0" dirty="0" smtClean="0"/>
                        <a:t> участник работает в своём ритме,</a:t>
                      </a:r>
                    </a:p>
                    <a:p>
                      <a:r>
                        <a:rPr lang="ru-RU" sz="1800" baseline="0" dirty="0" smtClean="0"/>
                        <a:t>-у детей появляется стимул для работы и познания с удовольствием, с желанием</a:t>
                      </a:r>
                      <a:endParaRPr lang="ru-RU" sz="1800" dirty="0"/>
                    </a:p>
                  </a:txBody>
                  <a:tcPr marL="68580" marR="68580" marT="34290" marB="34290"/>
                </a:tc>
                <a:extLst>
                  <a:ext uri="{0D108BD9-81ED-4DB2-BD59-A6C34878D82A}">
                    <a16:rowId xmlns="" xmlns:a16="http://schemas.microsoft.com/office/drawing/2014/main" val="10000"/>
                  </a:ext>
                </a:extLst>
              </a:tr>
              <a:tr h="1464116">
                <a:tc gridSpan="3">
                  <a:txBody>
                    <a:bodyPr/>
                    <a:lstStyle/>
                    <a:p>
                      <a:pPr algn="ctr"/>
                      <a:r>
                        <a:rPr lang="ru-RU" sz="1800" dirty="0" smtClean="0"/>
                        <a:t>- </a:t>
                      </a:r>
                      <a:r>
                        <a:rPr lang="ru-RU" sz="2800" dirty="0" smtClean="0"/>
                        <a:t>создаётся сообщество  детей, педагогов и родителей</a:t>
                      </a:r>
                      <a:endParaRPr lang="ru-RU" sz="2800" dirty="0"/>
                    </a:p>
                  </a:txBody>
                  <a:tcPr marL="68580" marR="68580" marT="34290" marB="34290"/>
                </a:tc>
                <a:tc hMerge="1">
                  <a:txBody>
                    <a:bodyPr/>
                    <a:lstStyle/>
                    <a:p>
                      <a:endParaRPr lang="ru-RU" dirty="0"/>
                    </a:p>
                  </a:txBody>
                  <a:tcPr/>
                </a:tc>
                <a:tc hMerge="1">
                  <a:txBody>
                    <a:bodyPr/>
                    <a:lstStyle/>
                    <a:p>
                      <a:endParaRPr lang="ru-RU" dirty="0"/>
                    </a:p>
                  </a:txBody>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04704"/>
          </a:xfrm>
        </p:spPr>
        <p:txBody>
          <a:bodyPr>
            <a:normAutofit/>
          </a:bodyPr>
          <a:lstStyle/>
          <a:p>
            <a:r>
              <a:rPr lang="ru-RU" dirty="0" smtClean="0">
                <a:solidFill>
                  <a:srgbClr val="002060"/>
                </a:solidFill>
              </a:rPr>
              <a:t>Родители –дети- педагоги</a:t>
            </a:r>
            <a:endParaRPr lang="ru-RU" dirty="0">
              <a:solidFill>
                <a:srgbClr val="002060"/>
              </a:solidFill>
            </a:endParaRPr>
          </a:p>
        </p:txBody>
      </p:sp>
      <p:sp>
        <p:nvSpPr>
          <p:cNvPr id="3" name="Содержимое 2"/>
          <p:cNvSpPr>
            <a:spLocks noGrp="1"/>
          </p:cNvSpPr>
          <p:nvPr>
            <p:ph idx="1"/>
          </p:nvPr>
        </p:nvSpPr>
        <p:spPr>
          <a:xfrm>
            <a:off x="323528" y="1142984"/>
            <a:ext cx="7743750" cy="5598384"/>
          </a:xfrm>
        </p:spPr>
        <p:txBody>
          <a:bodyPr>
            <a:normAutofit/>
          </a:bodyPr>
          <a:lstStyle/>
          <a:p>
            <a:r>
              <a:rPr lang="ru-RU" b="1" dirty="0" smtClean="0"/>
              <a:t>Происходит развитие детско-родительских отношений: - родители, участвующие в проектной деятельности ДОУ получают возможность принимать активное участие в жизни группы.</a:t>
            </a:r>
          </a:p>
          <a:p>
            <a:r>
              <a:rPr lang="ru-RU" b="1" dirty="0" smtClean="0"/>
              <a:t>Родители вносят свой вклад в образовательный процесс и приобретают новые умения, обучаются различным видам детской деятельности; информации, знаний, опыта</a:t>
            </a:r>
            <a:r>
              <a:rPr lang="ru-RU" b="1" dirty="0"/>
              <a:t>.</a:t>
            </a:r>
            <a:endParaRPr lang="ru-RU" b="1" dirty="0" smtClean="0"/>
          </a:p>
          <a:p>
            <a:r>
              <a:rPr lang="ru-RU" b="1" dirty="0" smtClean="0"/>
              <a:t> </a:t>
            </a:r>
            <a:r>
              <a:rPr lang="ru-RU" b="1" dirty="0"/>
              <a:t>С</a:t>
            </a:r>
            <a:r>
              <a:rPr lang="ru-RU" b="1" dirty="0" smtClean="0"/>
              <a:t>овместная деятельность с родителями создает у детей особый эмоциональный настрой, что способствует их успехам. </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87424"/>
            <a:ext cx="6518920" cy="1368152"/>
          </a:xfrm>
        </p:spPr>
        <p:txBody>
          <a:bodyPr/>
          <a:lstStyle/>
          <a:p>
            <a:pPr algn="ctr"/>
            <a:r>
              <a:rPr lang="ru-RU" dirty="0" smtClean="0"/>
              <a:t>Актуальность:</a:t>
            </a:r>
            <a:endParaRPr lang="ru-RU" dirty="0"/>
          </a:p>
        </p:txBody>
      </p:sp>
      <p:sp>
        <p:nvSpPr>
          <p:cNvPr id="3" name="Объект 2"/>
          <p:cNvSpPr>
            <a:spLocks noGrp="1"/>
          </p:cNvSpPr>
          <p:nvPr>
            <p:ph idx="1"/>
          </p:nvPr>
        </p:nvSpPr>
        <p:spPr>
          <a:xfrm>
            <a:off x="467544" y="908720"/>
            <a:ext cx="7239000" cy="5832648"/>
          </a:xfrm>
        </p:spPr>
        <p:txBody>
          <a:bodyPr>
            <a:normAutofit/>
          </a:bodyPr>
          <a:lstStyle/>
          <a:p>
            <a:pPr marL="0" indent="0">
              <a:buNone/>
            </a:pPr>
            <a:endParaRPr lang="ru-RU" sz="2800" b="1" dirty="0" smtClean="0">
              <a:solidFill>
                <a:srgbClr val="212529"/>
              </a:solidFill>
              <a:latin typeface="Segoe UI"/>
              <a:ea typeface="Times New Roman"/>
            </a:endParaRPr>
          </a:p>
          <a:p>
            <a:pPr marL="0" indent="0">
              <a:buNone/>
            </a:pPr>
            <a:r>
              <a:rPr lang="ru-RU" sz="2000" b="1" dirty="0" smtClean="0">
                <a:solidFill>
                  <a:srgbClr val="212529"/>
                </a:solidFill>
                <a:latin typeface="Segoe UI"/>
                <a:ea typeface="Times New Roman"/>
              </a:rPr>
              <a:t>Сегодня на </a:t>
            </a:r>
            <a:r>
              <a:rPr lang="ru-RU" sz="2000" b="1" dirty="0">
                <a:solidFill>
                  <a:srgbClr val="212529"/>
                </a:solidFill>
                <a:latin typeface="Segoe UI"/>
                <a:ea typeface="Times New Roman"/>
              </a:rPr>
              <a:t>первый план выступает процесс формирования эмоционально-чувственного отражения мира в эстетическом развитии дошкольников. Ребёнок оценивает любое явление с позиции его эмоциональной </a:t>
            </a:r>
            <a:r>
              <a:rPr lang="ru-RU" sz="2000" b="1" dirty="0" smtClean="0">
                <a:solidFill>
                  <a:srgbClr val="212529"/>
                </a:solidFill>
                <a:latin typeface="Segoe UI"/>
                <a:ea typeface="Times New Roman"/>
              </a:rPr>
              <a:t>ценности.</a:t>
            </a:r>
          </a:p>
          <a:p>
            <a:pPr marL="0" lvl="0" indent="0">
              <a:buClr>
                <a:srgbClr val="B13F9A"/>
              </a:buClr>
              <a:buNone/>
            </a:pPr>
            <a:r>
              <a:rPr lang="ru-RU" sz="2000" b="1" dirty="0" smtClean="0">
                <a:solidFill>
                  <a:prstClr val="black"/>
                </a:solidFill>
              </a:rPr>
              <a:t>Один </a:t>
            </a:r>
            <a:r>
              <a:rPr lang="ru-RU" sz="2000" b="1" dirty="0">
                <a:solidFill>
                  <a:prstClr val="black"/>
                </a:solidFill>
              </a:rPr>
              <a:t>из наиболее ярких, развивающих, интересных, значимых методов для детей дошкольного возраста является проектная деятельность.</a:t>
            </a:r>
          </a:p>
          <a:p>
            <a:pPr marL="0" indent="0" algn="ctr">
              <a:buNone/>
            </a:pPr>
            <a:r>
              <a:rPr lang="ru-RU" sz="2000" b="1" dirty="0" smtClean="0">
                <a:solidFill>
                  <a:srgbClr val="212529"/>
                </a:solidFill>
                <a:latin typeface="Segoe UI"/>
                <a:ea typeface="Times New Roman"/>
              </a:rPr>
              <a:t>Метод проектной деятельности</a:t>
            </a:r>
          </a:p>
          <a:p>
            <a:pPr marL="0" indent="0">
              <a:buNone/>
            </a:pPr>
            <a:r>
              <a:rPr lang="ru-RU" sz="2000" b="1" dirty="0">
                <a:solidFill>
                  <a:prstClr val="black"/>
                </a:solidFill>
              </a:rPr>
              <a:t>Создаёт необходимые условия для того, чтобы каждый ребёнок вырос талантливым, умным, </a:t>
            </a:r>
            <a:r>
              <a:rPr lang="ru-RU" sz="2000" b="1" dirty="0" smtClean="0">
                <a:solidFill>
                  <a:prstClr val="black"/>
                </a:solidFill>
              </a:rPr>
              <a:t>добрым.</a:t>
            </a:r>
          </a:p>
          <a:p>
            <a:pPr marL="0" indent="0">
              <a:buNone/>
            </a:pPr>
            <a:r>
              <a:rPr lang="ru-RU" sz="2000" b="1" dirty="0">
                <a:solidFill>
                  <a:prstClr val="black"/>
                </a:solidFill>
              </a:rPr>
              <a:t>Участие в проектной деятельности даёт возможность развивать у дошкольников внутреннюю активность, способность выделять проблемы, ставить цели, добывать знания, приходить к </a:t>
            </a:r>
            <a:r>
              <a:rPr lang="ru-RU" sz="2000" b="1" dirty="0" smtClean="0">
                <a:solidFill>
                  <a:prstClr val="black"/>
                </a:solidFill>
              </a:rPr>
              <a:t>результату.</a:t>
            </a:r>
            <a:endParaRPr lang="ru-RU" sz="2000" b="1" dirty="0">
              <a:solidFill>
                <a:srgbClr val="212529"/>
              </a:solidFill>
              <a:latin typeface="Segoe UI"/>
              <a:ea typeface="Times New Roman"/>
            </a:endParaRPr>
          </a:p>
        </p:txBody>
      </p:sp>
    </p:spTree>
    <p:extLst>
      <p:ext uri="{BB962C8B-B14F-4D97-AF65-F5344CB8AC3E}">
        <p14:creationId xmlns:p14="http://schemas.microsoft.com/office/powerpoint/2010/main" val="852684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239000" cy="1143000"/>
          </a:xfrm>
        </p:spPr>
        <p:txBody>
          <a:bodyPr>
            <a:normAutofit fontScale="90000"/>
          </a:bodyPr>
          <a:lstStyle/>
          <a:p>
            <a:pPr algn="ctr"/>
            <a:r>
              <a:rPr lang="ru-RU" dirty="0" smtClean="0">
                <a:solidFill>
                  <a:srgbClr val="002060"/>
                </a:solidFill>
              </a:rPr>
              <a:t>Итоговое мероприятие </a:t>
            </a:r>
            <a:br>
              <a:rPr lang="ru-RU" dirty="0" smtClean="0">
                <a:solidFill>
                  <a:srgbClr val="002060"/>
                </a:solidFill>
              </a:rPr>
            </a:br>
            <a:r>
              <a:rPr lang="ru-RU" dirty="0" smtClean="0">
                <a:solidFill>
                  <a:srgbClr val="002060"/>
                </a:solidFill>
              </a:rPr>
              <a:t>в рабочей группе</a:t>
            </a:r>
            <a:endParaRPr lang="ru-RU" dirty="0">
              <a:solidFill>
                <a:srgbClr val="002060"/>
              </a:solidFill>
            </a:endParaRPr>
          </a:p>
        </p:txBody>
      </p:sp>
      <p:sp>
        <p:nvSpPr>
          <p:cNvPr id="4" name="Содержимое 3"/>
          <p:cNvSpPr>
            <a:spLocks noGrp="1"/>
          </p:cNvSpPr>
          <p:nvPr>
            <p:ph idx="1"/>
          </p:nvPr>
        </p:nvSpPr>
        <p:spPr>
          <a:xfrm>
            <a:off x="428596" y="1357298"/>
            <a:ext cx="7239000" cy="5500702"/>
          </a:xfrm>
        </p:spPr>
        <p:txBody>
          <a:bodyPr>
            <a:normAutofit lnSpcReduction="10000"/>
          </a:bodyPr>
          <a:lstStyle/>
          <a:p>
            <a:r>
              <a:rPr lang="ru-RU" dirty="0" smtClean="0"/>
              <a:t>После проведения праздника у нас проходит заключительный музыкальный совет, где проводим беседы о прошедшем</a:t>
            </a:r>
          </a:p>
          <a:p>
            <a:r>
              <a:rPr lang="ru-RU" dirty="0" smtClean="0"/>
              <a:t> мероприятии. Это позволяет увидеть значимость  праздника для детей и взрослых.</a:t>
            </a:r>
          </a:p>
          <a:p>
            <a:r>
              <a:rPr lang="ru-RU" dirty="0" smtClean="0"/>
              <a:t>-Что мы делали во время проекта?</a:t>
            </a:r>
          </a:p>
          <a:p>
            <a:r>
              <a:rPr lang="ru-RU" dirty="0" smtClean="0"/>
              <a:t>-Чему научились? Почему?</a:t>
            </a:r>
          </a:p>
          <a:p>
            <a:r>
              <a:rPr lang="ru-RU" dirty="0" smtClean="0"/>
              <a:t>-как мы этому  учились?</a:t>
            </a:r>
          </a:p>
          <a:p>
            <a:r>
              <a:rPr lang="ru-RU" dirty="0" smtClean="0"/>
              <a:t>-что больше всего понравилось?</a:t>
            </a:r>
          </a:p>
          <a:p>
            <a:r>
              <a:rPr lang="ru-RU" dirty="0" smtClean="0"/>
              <a:t>-что больше всего запомнилось?</a:t>
            </a:r>
          </a:p>
          <a:p>
            <a:pPr algn="ctr"/>
            <a:r>
              <a:rPr lang="ru-RU" dirty="0" smtClean="0"/>
              <a:t>ДЕТИ С РАДОСТЬЮ ДЕЛЯТСЯ ВПЕЧАТЛЕНИЯМИ!</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идбвв.jpg"/>
          <p:cNvPicPr>
            <a:picLocks noGrp="1" noChangeAspect="1"/>
          </p:cNvPicPr>
          <p:nvPr>
            <p:ph idx="1"/>
          </p:nvPr>
        </p:nvPicPr>
        <p:blipFill>
          <a:blip r:embed="rId2"/>
          <a:stretch>
            <a:fillRect/>
          </a:stretch>
        </p:blipFill>
        <p:spPr>
          <a:xfrm>
            <a:off x="0" y="0"/>
            <a:ext cx="4357686" cy="6572272"/>
          </a:xfrm>
        </p:spPr>
      </p:pic>
      <p:pic>
        <p:nvPicPr>
          <p:cNvPr id="1026" name="Picture 2" descr="C:\Users\user\Pictures\коля.jpg"/>
          <p:cNvPicPr>
            <a:picLocks noChangeAspect="1" noChangeArrowheads="1"/>
          </p:cNvPicPr>
          <p:nvPr/>
        </p:nvPicPr>
        <p:blipFill>
          <a:blip r:embed="rId3"/>
          <a:srcRect/>
          <a:stretch>
            <a:fillRect/>
          </a:stretch>
        </p:blipFill>
        <p:spPr bwMode="auto">
          <a:xfrm>
            <a:off x="4500562" y="0"/>
            <a:ext cx="3929090" cy="65722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ера.jpg"/>
          <p:cNvPicPr>
            <a:picLocks noGrp="1" noChangeAspect="1"/>
          </p:cNvPicPr>
          <p:nvPr>
            <p:ph idx="1"/>
          </p:nvPr>
        </p:nvPicPr>
        <p:blipFill>
          <a:blip r:embed="rId2"/>
          <a:stretch>
            <a:fillRect/>
          </a:stretch>
        </p:blipFill>
        <p:spPr>
          <a:xfrm>
            <a:off x="214282" y="0"/>
            <a:ext cx="4286279" cy="6858000"/>
          </a:xfrm>
        </p:spPr>
      </p:pic>
      <p:pic>
        <p:nvPicPr>
          <p:cNvPr id="2050" name="Picture 2" descr="C:\Users\user\Pictures\саша.jpg"/>
          <p:cNvPicPr>
            <a:picLocks noChangeAspect="1" noChangeArrowheads="1"/>
          </p:cNvPicPr>
          <p:nvPr/>
        </p:nvPicPr>
        <p:blipFill>
          <a:blip r:embed="rId3"/>
          <a:srcRect/>
          <a:stretch>
            <a:fillRect/>
          </a:stretch>
        </p:blipFill>
        <p:spPr bwMode="auto">
          <a:xfrm>
            <a:off x="4500562" y="0"/>
            <a:ext cx="35719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normAutofit/>
          </a:bodyPr>
          <a:lstStyle/>
          <a:p>
            <a:pPr algn="ctr"/>
            <a:r>
              <a:rPr lang="ru-RU" dirty="0" smtClean="0">
                <a:solidFill>
                  <a:srgbClr val="002060"/>
                </a:solidFill>
              </a:rPr>
              <a:t>Вывод:</a:t>
            </a:r>
            <a:endParaRPr lang="ru-RU" dirty="0">
              <a:solidFill>
                <a:srgbClr val="002060"/>
              </a:solidFill>
            </a:endParaRPr>
          </a:p>
        </p:txBody>
      </p:sp>
      <p:sp>
        <p:nvSpPr>
          <p:cNvPr id="3" name="Содержимое 2"/>
          <p:cNvSpPr>
            <a:spLocks noGrp="1"/>
          </p:cNvSpPr>
          <p:nvPr>
            <p:ph idx="1"/>
          </p:nvPr>
        </p:nvSpPr>
        <p:spPr>
          <a:xfrm>
            <a:off x="611560" y="1124744"/>
            <a:ext cx="7516688" cy="5733256"/>
          </a:xfrm>
        </p:spPr>
        <p:txBody>
          <a:bodyPr>
            <a:normAutofit fontScale="92500"/>
          </a:bodyPr>
          <a:lstStyle/>
          <a:p>
            <a:r>
              <a:rPr lang="ru-RU" b="1" dirty="0" smtClean="0"/>
              <a:t>Проект - это реальная возможность для саморазвития и самореализации.</a:t>
            </a:r>
            <a:endParaRPr lang="ru-RU" dirty="0" smtClean="0"/>
          </a:p>
          <a:p>
            <a:r>
              <a:rPr lang="ru-RU" b="1" smtClean="0"/>
              <a:t>Включение </a:t>
            </a:r>
            <a:r>
              <a:rPr lang="ru-RU" b="1" dirty="0" smtClean="0"/>
              <a:t>метода проектов в музыкально – педагогическую деятельность </a:t>
            </a:r>
            <a:r>
              <a:rPr lang="ru-RU" dirty="0" smtClean="0"/>
              <a:t>активизирует процесс обучения, способствует развитию познавательного интереса у детей, расширению представлений о музыке, вовлечению каждого ребенка в творческую деятельность, развитию творческих способностей, развитию музыкальной личности: мыслящей, с развитыми музыкальными способностями, творческой, самостоятельной и владеющей всеми навыками, не растерявшей доброты и сострадания.</a:t>
            </a:r>
            <a:br>
              <a:rPr lang="ru-RU" dirty="0" smtClean="0"/>
            </a:b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60688"/>
          </a:xfrm>
        </p:spPr>
        <p:txBody>
          <a:bodyPr>
            <a:normAutofit fontScale="90000"/>
          </a:bodyPr>
          <a:lstStyle/>
          <a:p>
            <a:pPr algn="ctr"/>
            <a:r>
              <a:rPr lang="ru-RU" dirty="0" smtClean="0">
                <a:solidFill>
                  <a:srgbClr val="002060"/>
                </a:solidFill>
              </a:rPr>
              <a:t>Используемая литература:</a:t>
            </a:r>
            <a:endParaRPr lang="ru-RU" dirty="0">
              <a:solidFill>
                <a:srgbClr val="002060"/>
              </a:solidFill>
            </a:endParaRPr>
          </a:p>
        </p:txBody>
      </p:sp>
      <p:sp>
        <p:nvSpPr>
          <p:cNvPr id="3" name="Содержимое 2"/>
          <p:cNvSpPr>
            <a:spLocks noGrp="1"/>
          </p:cNvSpPr>
          <p:nvPr>
            <p:ph idx="1"/>
          </p:nvPr>
        </p:nvSpPr>
        <p:spPr>
          <a:xfrm>
            <a:off x="251520" y="1124744"/>
            <a:ext cx="7632848" cy="5472608"/>
          </a:xfrm>
        </p:spPr>
        <p:txBody>
          <a:bodyPr>
            <a:normAutofit fontScale="92500" lnSpcReduction="10000"/>
          </a:bodyPr>
          <a:lstStyle/>
          <a:p>
            <a:r>
              <a:rPr lang="ru-RU" dirty="0" smtClean="0"/>
              <a:t> Учебно-методическое пособие составителя Н. А. Поляковой </a:t>
            </a:r>
            <a:r>
              <a:rPr lang="ru-RU" i="1" dirty="0" smtClean="0"/>
              <a:t>«</a:t>
            </a:r>
            <a:r>
              <a:rPr lang="ru-RU" b="1" i="1" dirty="0" smtClean="0"/>
              <a:t>Проектная технология в работе с дошкольниками</a:t>
            </a:r>
            <a:r>
              <a:rPr lang="ru-RU" i="1" dirty="0" smtClean="0"/>
              <a:t>»</a:t>
            </a:r>
            <a:r>
              <a:rPr lang="ru-RU" dirty="0" smtClean="0"/>
              <a:t>, публикацию в журнале </a:t>
            </a:r>
            <a:r>
              <a:rPr lang="ru-RU" i="1" dirty="0" smtClean="0"/>
              <a:t>«Ребёнок в детском саду»</a:t>
            </a:r>
            <a:r>
              <a:rPr lang="ru-RU" dirty="0" smtClean="0"/>
              <a:t> Л. Д. Морозовой </a:t>
            </a:r>
            <a:r>
              <a:rPr lang="ru-RU" i="1" dirty="0" smtClean="0"/>
              <a:t>«Педагогическое </a:t>
            </a:r>
            <a:r>
              <a:rPr lang="ru-RU" b="1" i="1" dirty="0" smtClean="0"/>
              <a:t>проектирование в ДОУ</a:t>
            </a:r>
            <a:r>
              <a:rPr lang="ru-RU" i="1" dirty="0" smtClean="0"/>
              <a:t>»</a:t>
            </a:r>
            <a:r>
              <a:rPr lang="ru-RU" dirty="0" smtClean="0"/>
              <a:t>, </a:t>
            </a:r>
            <a:r>
              <a:rPr lang="ru-RU" b="1" dirty="0" smtClean="0"/>
              <a:t>проектный метод в музыкально</a:t>
            </a:r>
            <a:r>
              <a:rPr lang="ru-RU" dirty="0" smtClean="0"/>
              <a:t>-ритмической деятельности </a:t>
            </a:r>
            <a:r>
              <a:rPr lang="ru-RU" b="1" dirty="0" smtClean="0"/>
              <a:t>работы И</a:t>
            </a:r>
            <a:r>
              <a:rPr lang="ru-RU" dirty="0" smtClean="0"/>
              <a:t>. Ю. </a:t>
            </a:r>
            <a:r>
              <a:rPr lang="ru-RU" dirty="0" err="1" smtClean="0"/>
              <a:t>Жуйковой</a:t>
            </a:r>
            <a:r>
              <a:rPr lang="ru-RU" dirty="0" smtClean="0"/>
              <a:t>.</a:t>
            </a:r>
          </a:p>
          <a:p>
            <a:pPr lvl="0"/>
            <a:r>
              <a:rPr lang="ru-RU" dirty="0" smtClean="0"/>
              <a:t>Евдокимова Е. С. Проект как мотивация к познанию // Дошкольное воспитание.2003.№3.С20-24</a:t>
            </a:r>
          </a:p>
          <a:p>
            <a:pPr lvl="0"/>
            <a:r>
              <a:rPr lang="ru-RU" dirty="0" smtClean="0"/>
              <a:t>Евдокимова Е.С. Технология проектирования в ДОУ. – М.:ТЦ Сфера, 2006.</a:t>
            </a:r>
          </a:p>
          <a:p>
            <a:r>
              <a:rPr lang="ru-RU" dirty="0" smtClean="0"/>
              <a:t>. </a:t>
            </a:r>
            <a:r>
              <a:rPr lang="ru-RU" dirty="0" err="1" smtClean="0"/>
              <a:t>Тютюнникова</a:t>
            </a:r>
            <a:r>
              <a:rPr lang="ru-RU" dirty="0" smtClean="0"/>
              <a:t> Т. БИМ! БАМ! БОМ! Игры звуками.- СПб.: 2003</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239000" cy="1008112"/>
          </a:xfrm>
        </p:spPr>
        <p:txBody>
          <a:bodyPr>
            <a:normAutofit/>
          </a:bodyPr>
          <a:lstStyle/>
          <a:p>
            <a:pPr algn="ctr"/>
            <a:r>
              <a:rPr lang="ru-RU" sz="2400" dirty="0" smtClean="0">
                <a:solidFill>
                  <a:srgbClr val="002060"/>
                </a:solidFill>
              </a:rPr>
              <a:t>Что же такое проект в музыкально-эстетическом воспитании </a:t>
            </a:r>
            <a:r>
              <a:rPr lang="ru-RU" sz="2400" dirty="0">
                <a:solidFill>
                  <a:srgbClr val="002060"/>
                </a:solidFill>
              </a:rPr>
              <a:t>д</a:t>
            </a:r>
            <a:r>
              <a:rPr lang="ru-RU" sz="2400" dirty="0" smtClean="0">
                <a:solidFill>
                  <a:srgbClr val="002060"/>
                </a:solidFill>
              </a:rPr>
              <a:t>ошкольников</a:t>
            </a:r>
            <a:endParaRPr lang="ru-RU" sz="2400" dirty="0">
              <a:solidFill>
                <a:srgbClr val="002060"/>
              </a:solidFill>
            </a:endParaRPr>
          </a:p>
        </p:txBody>
      </p:sp>
      <p:sp>
        <p:nvSpPr>
          <p:cNvPr id="3" name="Содержимое 2"/>
          <p:cNvSpPr>
            <a:spLocks noGrp="1"/>
          </p:cNvSpPr>
          <p:nvPr>
            <p:ph idx="1"/>
          </p:nvPr>
        </p:nvSpPr>
        <p:spPr>
          <a:xfrm>
            <a:off x="539552" y="1412777"/>
            <a:ext cx="7406580" cy="5256583"/>
          </a:xfrm>
        </p:spPr>
        <p:txBody>
          <a:bodyPr>
            <a:normAutofit fontScale="92500" lnSpcReduction="20000"/>
          </a:bodyPr>
          <a:lstStyle/>
          <a:p>
            <a:pPr marL="0" indent="0" fontAlgn="base">
              <a:spcBef>
                <a:spcPts val="1875"/>
              </a:spcBef>
              <a:spcAft>
                <a:spcPts val="2250"/>
              </a:spcAft>
              <a:buNone/>
            </a:pPr>
            <a:r>
              <a:rPr lang="ru-RU" b="1" dirty="0" smtClean="0">
                <a:solidFill>
                  <a:srgbClr val="000000"/>
                </a:solidFill>
                <a:latin typeface="Helvetica"/>
                <a:ea typeface="Times New Roman"/>
              </a:rPr>
              <a:t>Проект </a:t>
            </a:r>
            <a:r>
              <a:rPr lang="ru-RU" dirty="0">
                <a:solidFill>
                  <a:srgbClr val="000000"/>
                </a:solidFill>
                <a:latin typeface="Helvetica"/>
                <a:ea typeface="Times New Roman"/>
              </a:rPr>
              <a:t>- </a:t>
            </a:r>
            <a:r>
              <a:rPr lang="ru-RU" b="1" dirty="0">
                <a:solidFill>
                  <a:srgbClr val="000000"/>
                </a:solidFill>
                <a:latin typeface="Helvetica"/>
                <a:ea typeface="Times New Roman"/>
              </a:rPr>
              <a:t>это специально организованный педагогом и самостоятельно выполняемый </a:t>
            </a:r>
            <a:r>
              <a:rPr lang="ru-RU" b="1" dirty="0" smtClean="0">
                <a:solidFill>
                  <a:srgbClr val="000000"/>
                </a:solidFill>
                <a:latin typeface="Helvetica"/>
                <a:ea typeface="Times New Roman"/>
              </a:rPr>
              <a:t>дошкольниками комплекс </a:t>
            </a:r>
            <a:r>
              <a:rPr lang="ru-RU" b="1" dirty="0">
                <a:solidFill>
                  <a:srgbClr val="000000"/>
                </a:solidFill>
                <a:latin typeface="Helvetica"/>
                <a:ea typeface="Times New Roman"/>
              </a:rPr>
              <a:t>действий, завершающихся созданием творческого </a:t>
            </a:r>
            <a:r>
              <a:rPr lang="ru-RU" b="1" dirty="0" smtClean="0">
                <a:solidFill>
                  <a:srgbClr val="000000"/>
                </a:solidFill>
                <a:latin typeface="Helvetica"/>
                <a:ea typeface="Times New Roman"/>
              </a:rPr>
              <a:t>продукта.</a:t>
            </a:r>
          </a:p>
          <a:p>
            <a:pPr marL="0" indent="0" fontAlgn="base">
              <a:spcBef>
                <a:spcPts val="1875"/>
              </a:spcBef>
              <a:spcAft>
                <a:spcPts val="2250"/>
              </a:spcAft>
              <a:buNone/>
            </a:pPr>
            <a:r>
              <a:rPr lang="ru-RU" dirty="0" smtClean="0"/>
              <a:t>Под</a:t>
            </a:r>
            <a:r>
              <a:rPr lang="ru-RU" dirty="0"/>
              <a:t> </a:t>
            </a:r>
            <a:r>
              <a:rPr lang="ru-RU" b="1" dirty="0"/>
              <a:t>проектом </a:t>
            </a:r>
            <a:r>
              <a:rPr lang="ru-RU" dirty="0"/>
              <a:t>понимается самостоятельная и коллективная творческая завершенная </a:t>
            </a:r>
            <a:r>
              <a:rPr lang="ru-RU" b="1" dirty="0" smtClean="0"/>
              <a:t>работа</a:t>
            </a:r>
            <a:r>
              <a:rPr lang="ru-RU" b="1" dirty="0"/>
              <a:t>,</a:t>
            </a:r>
            <a:r>
              <a:rPr lang="ru-RU" dirty="0" smtClean="0"/>
              <a:t> </a:t>
            </a:r>
            <a:r>
              <a:rPr lang="ru-RU" dirty="0"/>
              <a:t>имеющая социально значимый результат. </a:t>
            </a:r>
            <a:endParaRPr lang="ru-RU" dirty="0" smtClean="0"/>
          </a:p>
          <a:p>
            <a:pPr marL="0" indent="0" fontAlgn="base">
              <a:spcBef>
                <a:spcPts val="1875"/>
              </a:spcBef>
              <a:spcAft>
                <a:spcPts val="2250"/>
              </a:spcAft>
              <a:buNone/>
            </a:pPr>
            <a:r>
              <a:rPr lang="ru-RU" dirty="0" smtClean="0"/>
              <a:t>В </a:t>
            </a:r>
            <a:r>
              <a:rPr lang="ru-RU" dirty="0"/>
              <a:t>основе </a:t>
            </a:r>
            <a:r>
              <a:rPr lang="ru-RU" b="1" dirty="0"/>
              <a:t>проекта лежит </a:t>
            </a:r>
            <a:r>
              <a:rPr lang="ru-RU" b="1" dirty="0" smtClean="0"/>
              <a:t>проблема</a:t>
            </a:r>
            <a:r>
              <a:rPr lang="ru-RU" b="1" dirty="0"/>
              <a:t>,</a:t>
            </a:r>
            <a:r>
              <a:rPr lang="ru-RU" dirty="0" smtClean="0"/>
              <a:t> </a:t>
            </a:r>
            <a:r>
              <a:rPr lang="ru-RU" dirty="0"/>
              <a:t>для ее решения необходим исследовательский поиск в различных направлениях, результаты которого обобщаются и объединяются в единое </a:t>
            </a:r>
            <a:r>
              <a:rPr lang="ru-RU" dirty="0" smtClean="0"/>
              <a:t>целое.</a:t>
            </a:r>
          </a:p>
          <a:p>
            <a:endParaRPr lang="ru-RU"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239000" cy="1214446"/>
          </a:xfrm>
        </p:spPr>
        <p:txBody>
          <a:bodyPr>
            <a:normAutofit fontScale="90000"/>
          </a:bodyPr>
          <a:lstStyle/>
          <a:p>
            <a:pPr algn="ctr">
              <a:tabLst>
                <a:tab pos="3862388" algn="l"/>
              </a:tabLst>
            </a:pPr>
            <a:r>
              <a:rPr lang="ru-RU" dirty="0" smtClean="0">
                <a:solidFill>
                  <a:srgbClr val="002060"/>
                </a:solidFill>
              </a:rPr>
              <a:t/>
            </a:r>
            <a:br>
              <a:rPr lang="ru-RU" dirty="0" smtClean="0">
                <a:solidFill>
                  <a:srgbClr val="002060"/>
                </a:solidFill>
              </a:rPr>
            </a:br>
            <a:r>
              <a:rPr lang="ru-RU" dirty="0" smtClean="0">
                <a:solidFill>
                  <a:srgbClr val="002060"/>
                </a:solidFill>
              </a:rPr>
              <a:t>творческий проект</a:t>
            </a:r>
            <a:br>
              <a:rPr lang="ru-RU" dirty="0" smtClean="0">
                <a:solidFill>
                  <a:srgbClr val="002060"/>
                </a:solidFill>
              </a:rPr>
            </a:br>
            <a:r>
              <a:rPr lang="ru-RU" dirty="0" smtClean="0">
                <a:solidFill>
                  <a:srgbClr val="002060"/>
                </a:solidFill>
              </a:rPr>
              <a:t>«Бумажный карнавал»</a:t>
            </a:r>
            <a:endParaRPr lang="ru-RU" dirty="0">
              <a:solidFill>
                <a:srgbClr val="002060"/>
              </a:solidFill>
            </a:endParaRPr>
          </a:p>
        </p:txBody>
      </p:sp>
      <p:pic>
        <p:nvPicPr>
          <p:cNvPr id="1027" name="Picture 3" descr="C:\Users\user\Desktop\инст3.jpg"/>
          <p:cNvPicPr>
            <a:picLocks noChangeAspect="1" noChangeArrowheads="1"/>
          </p:cNvPicPr>
          <p:nvPr/>
        </p:nvPicPr>
        <p:blipFill>
          <a:blip r:embed="rId2"/>
          <a:srcRect/>
          <a:stretch>
            <a:fillRect/>
          </a:stretch>
        </p:blipFill>
        <p:spPr bwMode="auto">
          <a:xfrm>
            <a:off x="4196950" y="2089537"/>
            <a:ext cx="3804050" cy="3911213"/>
          </a:xfrm>
          <a:prstGeom prst="rect">
            <a:avLst/>
          </a:prstGeom>
          <a:noFill/>
        </p:spPr>
      </p:pic>
      <p:pic>
        <p:nvPicPr>
          <p:cNvPr id="1026" name="Picture 2" descr="C:\Users\user\Desktop\ИЗОБРАЖЕНИЯ\маска.jpeg"/>
          <p:cNvPicPr>
            <a:picLocks noGrp="1" noChangeAspect="1" noChangeArrowheads="1"/>
          </p:cNvPicPr>
          <p:nvPr>
            <p:ph idx="1"/>
          </p:nvPr>
        </p:nvPicPr>
        <p:blipFill>
          <a:blip r:embed="rId3"/>
          <a:srcRect/>
          <a:stretch>
            <a:fillRect/>
          </a:stretch>
        </p:blipFill>
        <p:spPr bwMode="auto">
          <a:xfrm>
            <a:off x="0" y="3000372"/>
            <a:ext cx="4125179" cy="34893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7239000" cy="1143000"/>
          </a:xfrm>
        </p:spPr>
        <p:txBody>
          <a:bodyPr>
            <a:normAutofit/>
          </a:bodyPr>
          <a:lstStyle/>
          <a:p>
            <a:r>
              <a:rPr lang="ru-RU" sz="4400" b="1" dirty="0" smtClean="0">
                <a:solidFill>
                  <a:srgbClr val="002060"/>
                </a:solidFill>
              </a:rPr>
              <a:t>Проблематика проекта</a:t>
            </a:r>
            <a:endParaRPr lang="ru-RU" sz="4400" b="1" dirty="0">
              <a:solidFill>
                <a:srgbClr val="002060"/>
              </a:solidFill>
            </a:endParaRPr>
          </a:p>
        </p:txBody>
      </p:sp>
      <p:sp>
        <p:nvSpPr>
          <p:cNvPr id="3" name="Содержимое 2"/>
          <p:cNvSpPr>
            <a:spLocks noGrp="1"/>
          </p:cNvSpPr>
          <p:nvPr>
            <p:ph idx="1"/>
          </p:nvPr>
        </p:nvSpPr>
        <p:spPr>
          <a:xfrm>
            <a:off x="467544" y="1700808"/>
            <a:ext cx="7560840" cy="4896544"/>
          </a:xfrm>
        </p:spPr>
        <p:txBody>
          <a:bodyPr>
            <a:normAutofit lnSpcReduction="10000"/>
          </a:bodyPr>
          <a:lstStyle/>
          <a:p>
            <a:r>
              <a:rPr lang="ru-RU" dirty="0" smtClean="0"/>
              <a:t>Дети познают мир через игру, и именно, поэтому так остро стоит сегодня задача организации самостоятельной детской игровой деятельности.</a:t>
            </a:r>
          </a:p>
          <a:p>
            <a:r>
              <a:rPr lang="ru-RU" dirty="0"/>
              <a:t>Один из популярных видов деятельности-</a:t>
            </a:r>
          </a:p>
          <a:p>
            <a:r>
              <a:rPr lang="ru-RU" dirty="0"/>
              <a:t>Это игра на детских музыкальных инструментах.</a:t>
            </a:r>
          </a:p>
          <a:p>
            <a:r>
              <a:rPr lang="ru-RU" dirty="0"/>
              <a:t>А самым излюбленным является оркестр на самодельных инструментах. Ведь именно самодельные инструменты будят творческую </a:t>
            </a:r>
            <a:r>
              <a:rPr lang="ru-RU" dirty="0" smtClean="0"/>
              <a:t>мысль</a:t>
            </a:r>
            <a:r>
              <a:rPr lang="ru-RU" dirty="0" smtClean="0"/>
              <a:t>, помогают </a:t>
            </a:r>
            <a:r>
              <a:rPr lang="ru-RU" dirty="0"/>
              <a:t>понять откуда берутся звуки</a:t>
            </a:r>
            <a:r>
              <a:rPr lang="ru-RU"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04704"/>
          </a:xfrm>
        </p:spPr>
        <p:txBody>
          <a:bodyPr>
            <a:normAutofit/>
          </a:bodyPr>
          <a:lstStyle/>
          <a:p>
            <a:r>
              <a:rPr lang="ru-RU" dirty="0" smtClean="0">
                <a:solidFill>
                  <a:srgbClr val="7030A0"/>
                </a:solidFill>
              </a:rPr>
              <a:t>Характеристика проекта</a:t>
            </a:r>
            <a:endParaRPr lang="ru-RU" dirty="0">
              <a:solidFill>
                <a:srgbClr val="7030A0"/>
              </a:solidFill>
            </a:endParaRPr>
          </a:p>
        </p:txBody>
      </p:sp>
      <p:sp>
        <p:nvSpPr>
          <p:cNvPr id="3" name="Содержимое 2"/>
          <p:cNvSpPr>
            <a:spLocks noGrp="1"/>
          </p:cNvSpPr>
          <p:nvPr>
            <p:ph idx="1"/>
          </p:nvPr>
        </p:nvSpPr>
        <p:spPr>
          <a:xfrm>
            <a:off x="457200" y="1609416"/>
            <a:ext cx="7239000" cy="5248584"/>
          </a:xfrm>
        </p:spPr>
        <p:txBody>
          <a:bodyPr>
            <a:normAutofit lnSpcReduction="10000"/>
          </a:bodyPr>
          <a:lstStyle/>
          <a:p>
            <a:r>
              <a:rPr lang="ru-RU" sz="3200" b="1" dirty="0" smtClean="0"/>
              <a:t>Тип</a:t>
            </a:r>
            <a:r>
              <a:rPr lang="ru-RU" sz="3200" dirty="0" smtClean="0"/>
              <a:t>: познавательный, творческий</a:t>
            </a:r>
          </a:p>
          <a:p>
            <a:r>
              <a:rPr lang="ru-RU" sz="3200" b="1" dirty="0" smtClean="0"/>
              <a:t>Вид</a:t>
            </a:r>
            <a:r>
              <a:rPr lang="ru-RU" sz="3200" dirty="0" smtClean="0"/>
              <a:t>: групповой</a:t>
            </a:r>
          </a:p>
          <a:p>
            <a:r>
              <a:rPr lang="ru-RU" sz="3200" b="1" dirty="0" smtClean="0"/>
              <a:t>По длительности</a:t>
            </a:r>
            <a:r>
              <a:rPr lang="ru-RU" sz="3200" dirty="0" smtClean="0"/>
              <a:t>: среднесрочный</a:t>
            </a:r>
          </a:p>
          <a:p>
            <a:r>
              <a:rPr lang="ru-RU" sz="3200" dirty="0" smtClean="0"/>
              <a:t>1 месяц</a:t>
            </a:r>
          </a:p>
          <a:p>
            <a:r>
              <a:rPr lang="ru-RU" sz="3200" b="1" dirty="0" smtClean="0"/>
              <a:t>Участники проекта</a:t>
            </a:r>
            <a:r>
              <a:rPr lang="ru-RU" sz="3200" dirty="0" smtClean="0"/>
              <a:t>: воспитанники подготовительной группы, педагоги,</a:t>
            </a:r>
          </a:p>
          <a:p>
            <a:r>
              <a:rPr lang="ru-RU" sz="3200" dirty="0" smtClean="0"/>
              <a:t>Родители.</a:t>
            </a:r>
          </a:p>
          <a:p>
            <a:r>
              <a:rPr lang="ru-RU" sz="3200" dirty="0" smtClean="0"/>
              <a:t>Презентация в форме праздника»Бумажный Карнавал»</a:t>
            </a:r>
            <a:endParaRPr lang="ru-RU"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7239000" cy="1124744"/>
          </a:xfrm>
        </p:spPr>
        <p:txBody>
          <a:bodyPr>
            <a:normAutofit/>
          </a:bodyPr>
          <a:lstStyle/>
          <a:p>
            <a:pPr algn="ctr"/>
            <a:r>
              <a:rPr lang="ru-RU" sz="4400" dirty="0" smtClean="0">
                <a:solidFill>
                  <a:srgbClr val="002060"/>
                </a:solidFill>
              </a:rPr>
              <a:t>цель проекта:</a:t>
            </a:r>
            <a:endParaRPr lang="ru-RU" sz="4400" dirty="0">
              <a:solidFill>
                <a:srgbClr val="002060"/>
              </a:solidFill>
            </a:endParaRPr>
          </a:p>
        </p:txBody>
      </p:sp>
      <p:sp>
        <p:nvSpPr>
          <p:cNvPr id="3" name="Содержимое 2"/>
          <p:cNvSpPr>
            <a:spLocks noGrp="1"/>
          </p:cNvSpPr>
          <p:nvPr>
            <p:ph idx="1"/>
          </p:nvPr>
        </p:nvSpPr>
        <p:spPr>
          <a:xfrm>
            <a:off x="457200" y="928670"/>
            <a:ext cx="7239000" cy="5929330"/>
          </a:xfrm>
        </p:spPr>
        <p:txBody>
          <a:bodyPr>
            <a:normAutofit fontScale="85000" lnSpcReduction="10000"/>
          </a:bodyPr>
          <a:lstStyle/>
          <a:p>
            <a:pPr lvl="0" fontAlgn="base">
              <a:spcBef>
                <a:spcPts val="1875"/>
              </a:spcBef>
              <a:spcAft>
                <a:spcPts val="2250"/>
              </a:spcAft>
              <a:buClr>
                <a:srgbClr val="B13F9A"/>
              </a:buClr>
            </a:pPr>
            <a:r>
              <a:rPr lang="ru-RU" sz="4600" b="1" dirty="0" smtClean="0">
                <a:solidFill>
                  <a:srgbClr val="333333"/>
                </a:solidFill>
                <a:latin typeface="Arial"/>
                <a:ea typeface="Times New Roman"/>
              </a:rPr>
              <a:t>Заинтересовать детей в изготовлении </a:t>
            </a:r>
            <a:r>
              <a:rPr lang="ru-RU" sz="4600" b="1" dirty="0" smtClean="0">
                <a:solidFill>
                  <a:srgbClr val="333333"/>
                </a:solidFill>
                <a:latin typeface="Arial"/>
                <a:ea typeface="Times New Roman"/>
              </a:rPr>
              <a:t>самодельных инструментов</a:t>
            </a:r>
            <a:r>
              <a:rPr lang="ru-RU" sz="4600" b="1" dirty="0" smtClean="0">
                <a:solidFill>
                  <a:srgbClr val="333333"/>
                </a:solidFill>
                <a:latin typeface="Arial"/>
                <a:ea typeface="Times New Roman"/>
              </a:rPr>
              <a:t>,  бумажных костюмов и атрибутов</a:t>
            </a:r>
            <a:r>
              <a:rPr lang="ru-RU" sz="4600" b="1" smtClean="0">
                <a:solidFill>
                  <a:srgbClr val="333333"/>
                </a:solidFill>
                <a:latin typeface="Arial"/>
                <a:ea typeface="Times New Roman"/>
              </a:rPr>
              <a:t>. </a:t>
            </a:r>
            <a:r>
              <a:rPr lang="ru-RU" sz="4500" b="1" smtClean="0"/>
              <a:t>Обогатить </a:t>
            </a:r>
            <a:r>
              <a:rPr lang="ru-RU" sz="4500" b="1" dirty="0" smtClean="0"/>
              <a:t>дошкольников яркими впечатлениями Карнавала. Приобщении детей к карнавальным праздникам, особенностям их проведения</a:t>
            </a:r>
            <a:r>
              <a:rPr lang="ru-RU" sz="4500"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239000" cy="782960"/>
          </a:xfrm>
        </p:spPr>
        <p:txBody>
          <a:bodyPr/>
          <a:lstStyle/>
          <a:p>
            <a:pPr algn="ctr"/>
            <a:r>
              <a:rPr lang="ru-RU" dirty="0" smtClean="0">
                <a:solidFill>
                  <a:srgbClr val="002060"/>
                </a:solidFill>
              </a:rPr>
              <a:t>Задачи проекта:</a:t>
            </a:r>
            <a:endParaRPr lang="ru-RU" dirty="0">
              <a:solidFill>
                <a:srgbClr val="002060"/>
              </a:solidFill>
            </a:endParaRPr>
          </a:p>
        </p:txBody>
      </p:sp>
      <p:sp>
        <p:nvSpPr>
          <p:cNvPr id="3" name="Содержимое 2"/>
          <p:cNvSpPr>
            <a:spLocks noGrp="1"/>
          </p:cNvSpPr>
          <p:nvPr>
            <p:ph idx="1"/>
          </p:nvPr>
        </p:nvSpPr>
        <p:spPr>
          <a:xfrm>
            <a:off x="467544" y="1124744"/>
            <a:ext cx="7239000" cy="5733256"/>
          </a:xfrm>
        </p:spPr>
        <p:txBody>
          <a:bodyPr>
            <a:normAutofit fontScale="77500" lnSpcReduction="20000"/>
          </a:bodyPr>
          <a:lstStyle/>
          <a:p>
            <a:pPr lvl="0"/>
            <a:r>
              <a:rPr lang="ru-RU" dirty="0" smtClean="0"/>
              <a:t>Расширять кругозор детей через знакомство с шумовыми инструментами.</a:t>
            </a:r>
          </a:p>
          <a:p>
            <a:pPr lvl="0"/>
            <a:r>
              <a:rPr lang="ru-RU" dirty="0" smtClean="0"/>
              <a:t>Побуждать детей экспериментировать со звуком, чтобы установить зависимость качества звука от свойств используемых материалов. Развивать у детей музыкальный слух, музыкальные способности </a:t>
            </a:r>
            <a:r>
              <a:rPr lang="ru-RU" i="1" dirty="0" smtClean="0"/>
              <a:t>(чувство ритма. лада, темпа, </a:t>
            </a:r>
            <a:r>
              <a:rPr lang="ru-RU" i="1" dirty="0" err="1" smtClean="0"/>
              <a:t>звуковысотного</a:t>
            </a:r>
            <a:r>
              <a:rPr lang="ru-RU" i="1" dirty="0" smtClean="0"/>
              <a:t>, гармонического, тембрового слуха)</a:t>
            </a:r>
            <a:r>
              <a:rPr lang="ru-RU" dirty="0" smtClean="0"/>
              <a:t>, тактильных ощущений.</a:t>
            </a:r>
          </a:p>
          <a:p>
            <a:pPr lvl="0"/>
            <a:r>
              <a:rPr lang="ru-RU" dirty="0" smtClean="0"/>
              <a:t>Способствовать созданию условий для творческого самовыражения ребёнка в разных видах художественно-эстетической деятельности с учётом его индивидуальных возможностей.</a:t>
            </a:r>
          </a:p>
          <a:p>
            <a:pPr lvl="0"/>
            <a:r>
              <a:rPr lang="ru-RU" dirty="0" smtClean="0"/>
              <a:t>Поддерживать инициативу и стремление детей к импровизации при игре на самодельных игрушках-инструментах.</a:t>
            </a:r>
          </a:p>
          <a:p>
            <a:pPr lvl="0"/>
            <a:r>
              <a:rPr lang="ru-RU" dirty="0" smtClean="0"/>
              <a:t>Воспитывать любознательность, интерес к музыкальной деятельности, умение взаимодействовать в коллективном </a:t>
            </a:r>
            <a:r>
              <a:rPr lang="ru-RU" dirty="0" err="1" smtClean="0"/>
              <a:t>музицировании</a:t>
            </a:r>
            <a:r>
              <a:rPr lang="ru-RU" dirty="0" smtClean="0"/>
              <a:t>.</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239000" cy="45719"/>
          </a:xfrm>
        </p:spPr>
        <p:txBody>
          <a:bodyPr>
            <a:normAutofit fontScale="90000"/>
          </a:bodyPr>
          <a:lstStyle/>
          <a:p>
            <a:r>
              <a:rPr lang="ru-RU" dirty="0" smtClean="0">
                <a:solidFill>
                  <a:srgbClr val="002060"/>
                </a:solidFill>
              </a:rPr>
              <a:t>Этапы реализации проекта</a:t>
            </a:r>
            <a:endParaRPr lang="ru-RU" dirty="0">
              <a:solidFill>
                <a:srgbClr val="00206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937591702"/>
              </p:ext>
            </p:extLst>
          </p:nvPr>
        </p:nvGraphicFramePr>
        <p:xfrm>
          <a:off x="214282" y="785794"/>
          <a:ext cx="7516784" cy="5859343"/>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0000"/>
                    </a:ext>
                  </a:extLst>
                </a:gridCol>
                <a:gridCol w="2818419">
                  <a:extLst>
                    <a:ext uri="{9D8B030D-6E8A-4147-A177-3AD203B41FA5}">
                      <a16:colId xmlns="" xmlns:a16="http://schemas.microsoft.com/office/drawing/2014/main" val="20001"/>
                    </a:ext>
                  </a:extLst>
                </a:gridCol>
                <a:gridCol w="3258205">
                  <a:extLst>
                    <a:ext uri="{9D8B030D-6E8A-4147-A177-3AD203B41FA5}">
                      <a16:colId xmlns="" xmlns:a16="http://schemas.microsoft.com/office/drawing/2014/main" val="20002"/>
                    </a:ext>
                  </a:extLst>
                </a:gridCol>
              </a:tblGrid>
              <a:tr h="1582099">
                <a:tc>
                  <a:txBody>
                    <a:bodyPr/>
                    <a:lstStyle/>
                    <a:p>
                      <a:r>
                        <a:rPr lang="ru-RU" sz="1800" dirty="0" smtClean="0"/>
                        <a:t>Этапы проекта</a:t>
                      </a:r>
                      <a:endParaRPr lang="ru-RU" sz="1800" dirty="0"/>
                    </a:p>
                  </a:txBody>
                  <a:tcPr marL="68580" marR="68580" marT="34290" marB="34290"/>
                </a:tc>
                <a:tc>
                  <a:txBody>
                    <a:bodyPr/>
                    <a:lstStyle/>
                    <a:p>
                      <a:r>
                        <a:rPr lang="ru-RU" sz="2100" dirty="0" smtClean="0"/>
                        <a:t>Деятельность</a:t>
                      </a:r>
                    </a:p>
                    <a:p>
                      <a:r>
                        <a:rPr lang="ru-RU" sz="2100" dirty="0" smtClean="0"/>
                        <a:t>педагога</a:t>
                      </a:r>
                      <a:endParaRPr lang="ru-RU" sz="2100" dirty="0"/>
                    </a:p>
                  </a:txBody>
                  <a:tcPr marL="68580" marR="68580" marT="34290" marB="34290"/>
                </a:tc>
                <a:tc>
                  <a:txBody>
                    <a:bodyPr/>
                    <a:lstStyle/>
                    <a:p>
                      <a:r>
                        <a:rPr lang="ru-RU" sz="2100" dirty="0" smtClean="0"/>
                        <a:t>Деятельность</a:t>
                      </a:r>
                      <a:r>
                        <a:rPr lang="ru-RU" sz="2100" baseline="0" dirty="0" smtClean="0"/>
                        <a:t>  детей</a:t>
                      </a:r>
                      <a:endParaRPr lang="ru-RU" sz="2100" dirty="0"/>
                    </a:p>
                  </a:txBody>
                  <a:tcPr marL="68580" marR="68580" marT="34290" marB="34290"/>
                </a:tc>
                <a:extLst>
                  <a:ext uri="{0D108BD9-81ED-4DB2-BD59-A6C34878D82A}">
                    <a16:rowId xmlns="" xmlns:a16="http://schemas.microsoft.com/office/drawing/2014/main" val="10000"/>
                  </a:ext>
                </a:extLst>
              </a:tr>
              <a:tr h="1491588">
                <a:tc>
                  <a:txBody>
                    <a:bodyPr/>
                    <a:lstStyle/>
                    <a:p>
                      <a:r>
                        <a:rPr lang="ru-RU" sz="1800" dirty="0" smtClean="0"/>
                        <a:t>1 </a:t>
                      </a:r>
                    </a:p>
                    <a:p>
                      <a:r>
                        <a:rPr lang="ru-RU" sz="1800" b="1" dirty="0" smtClean="0"/>
                        <a:t>Этап</a:t>
                      </a:r>
                    </a:p>
                    <a:p>
                      <a:r>
                        <a:rPr lang="ru-RU" sz="1800" b="1" dirty="0" smtClean="0"/>
                        <a:t>Подготовительный</a:t>
                      </a:r>
                      <a:endParaRPr lang="ru-RU" sz="1800" b="1" dirty="0"/>
                    </a:p>
                  </a:txBody>
                  <a:tcPr marL="68580" marR="68580" marT="34290" marB="34290"/>
                </a:tc>
                <a:tc>
                  <a:txBody>
                    <a:bodyPr/>
                    <a:lstStyle/>
                    <a:p>
                      <a:r>
                        <a:rPr lang="ru-RU" sz="1400" dirty="0" smtClean="0"/>
                        <a:t>1.Формулирует</a:t>
                      </a:r>
                      <a:r>
                        <a:rPr lang="ru-RU" sz="1400" baseline="0" dirty="0" smtClean="0"/>
                        <a:t> проблему</a:t>
                      </a:r>
                    </a:p>
                    <a:p>
                      <a:r>
                        <a:rPr lang="ru-RU" sz="1400" baseline="0" dirty="0" smtClean="0"/>
                        <a:t>(при  постановке цели определяется продукт  проекта.</a:t>
                      </a:r>
                    </a:p>
                    <a:p>
                      <a:r>
                        <a:rPr lang="ru-RU" sz="1400" baseline="0" dirty="0" smtClean="0"/>
                        <a:t>2.Вводит в игровую(сюжетную)</a:t>
                      </a:r>
                    </a:p>
                    <a:p>
                      <a:r>
                        <a:rPr lang="ru-RU" sz="1400" dirty="0" smtClean="0"/>
                        <a:t>Ситуацию.</a:t>
                      </a:r>
                    </a:p>
                    <a:p>
                      <a:r>
                        <a:rPr lang="ru-RU" sz="1400" dirty="0" smtClean="0"/>
                        <a:t>3.Формулирует задачу.</a:t>
                      </a:r>
                      <a:endParaRPr lang="ru-RU" sz="1400" dirty="0"/>
                    </a:p>
                  </a:txBody>
                  <a:tcPr marL="68580" marR="68580" marT="34290" marB="34290"/>
                </a:tc>
                <a:tc>
                  <a:txBody>
                    <a:bodyPr/>
                    <a:lstStyle/>
                    <a:p>
                      <a:r>
                        <a:rPr lang="ru-RU" sz="1400" dirty="0" smtClean="0"/>
                        <a:t>1.Вхождение</a:t>
                      </a:r>
                      <a:r>
                        <a:rPr lang="ru-RU" sz="1400" baseline="0" dirty="0" smtClean="0"/>
                        <a:t> в  проблему.</a:t>
                      </a:r>
                    </a:p>
                    <a:p>
                      <a:r>
                        <a:rPr lang="ru-RU" sz="1400" baseline="0" dirty="0" smtClean="0"/>
                        <a:t>2.Вживание в игровую ситуацию.</a:t>
                      </a:r>
                    </a:p>
                    <a:p>
                      <a:r>
                        <a:rPr lang="ru-RU" sz="1400" baseline="0" dirty="0" smtClean="0"/>
                        <a:t>3.Принятие  задачи.</a:t>
                      </a:r>
                    </a:p>
                  </a:txBody>
                  <a:tcPr marL="68580" marR="68580" marT="34290" marB="34290"/>
                </a:tc>
                <a:extLst>
                  <a:ext uri="{0D108BD9-81ED-4DB2-BD59-A6C34878D82A}">
                    <a16:rowId xmlns="" xmlns:a16="http://schemas.microsoft.com/office/drawing/2014/main" val="10001"/>
                  </a:ext>
                </a:extLst>
              </a:tr>
              <a:tr h="1894116">
                <a:tc>
                  <a:txBody>
                    <a:bodyPr/>
                    <a:lstStyle/>
                    <a:p>
                      <a:r>
                        <a:rPr lang="ru-RU" sz="1800" dirty="0" smtClean="0"/>
                        <a:t>2 этап</a:t>
                      </a:r>
                    </a:p>
                    <a:p>
                      <a:r>
                        <a:rPr lang="ru-RU" sz="1800" dirty="0" smtClean="0"/>
                        <a:t>Основной</a:t>
                      </a:r>
                      <a:endParaRPr lang="ru-RU" sz="1800" dirty="0"/>
                    </a:p>
                  </a:txBody>
                  <a:tcPr marL="68580" marR="68580" marT="34290" marB="34290"/>
                </a:tc>
                <a:tc>
                  <a:txBody>
                    <a:bodyPr/>
                    <a:lstStyle/>
                    <a:p>
                      <a:r>
                        <a:rPr lang="ru-RU" sz="1400" dirty="0" smtClean="0"/>
                        <a:t>4.Помогает в решении задачи.</a:t>
                      </a:r>
                    </a:p>
                    <a:p>
                      <a:r>
                        <a:rPr lang="ru-RU" sz="1400" dirty="0" smtClean="0"/>
                        <a:t>5.Помогает спланировать деятельность.</a:t>
                      </a:r>
                    </a:p>
                    <a:p>
                      <a:r>
                        <a:rPr lang="ru-RU" sz="1400" dirty="0" smtClean="0"/>
                        <a:t>6.Организует</a:t>
                      </a:r>
                      <a:r>
                        <a:rPr lang="ru-RU" sz="1400" baseline="0" dirty="0" smtClean="0"/>
                        <a:t> деятельность.</a:t>
                      </a:r>
                    </a:p>
                    <a:p>
                      <a:r>
                        <a:rPr lang="ru-RU" sz="1400" baseline="0" dirty="0" smtClean="0"/>
                        <a:t>7.Направляет и контролирует</a:t>
                      </a:r>
                    </a:p>
                    <a:p>
                      <a:r>
                        <a:rPr lang="ru-RU" sz="1400" baseline="0" dirty="0" smtClean="0"/>
                        <a:t>Осуществление проекта</a:t>
                      </a:r>
                      <a:endParaRPr lang="ru-RU" sz="1400" dirty="0"/>
                    </a:p>
                  </a:txBody>
                  <a:tcPr marL="68580" marR="68580" marT="34290" marB="34290"/>
                </a:tc>
                <a:tc>
                  <a:txBody>
                    <a:bodyPr/>
                    <a:lstStyle/>
                    <a:p>
                      <a:r>
                        <a:rPr lang="ru-RU" sz="1400" dirty="0" smtClean="0"/>
                        <a:t>Работа во всех образовательных</a:t>
                      </a:r>
                    </a:p>
                    <a:p>
                      <a:r>
                        <a:rPr lang="ru-RU" sz="1400" dirty="0" smtClean="0"/>
                        <a:t>Областях.</a:t>
                      </a:r>
                      <a:endParaRPr lang="ru-RU" sz="1400" dirty="0"/>
                    </a:p>
                  </a:txBody>
                  <a:tcPr marL="68580" marR="68580" marT="34290" marB="34290"/>
                </a:tc>
                <a:extLst>
                  <a:ext uri="{0D108BD9-81ED-4DB2-BD59-A6C34878D82A}">
                    <a16:rowId xmlns="" xmlns:a16="http://schemas.microsoft.com/office/drawing/2014/main" val="10002"/>
                  </a:ext>
                </a:extLst>
              </a:tr>
              <a:tr h="482148">
                <a:tc>
                  <a:txBody>
                    <a:bodyPr/>
                    <a:lstStyle/>
                    <a:p>
                      <a:r>
                        <a:rPr lang="ru-RU" sz="1800" dirty="0" smtClean="0"/>
                        <a:t>3 ЭТАП</a:t>
                      </a:r>
                    </a:p>
                    <a:p>
                      <a:r>
                        <a:rPr lang="ru-RU" sz="1800" dirty="0" smtClean="0"/>
                        <a:t>Заключительный</a:t>
                      </a:r>
                      <a:endParaRPr lang="ru-RU" sz="1800" dirty="0"/>
                    </a:p>
                  </a:txBody>
                  <a:tcPr marL="68580" marR="68580" marT="34290" marB="34290"/>
                </a:tc>
                <a:tc>
                  <a:txBody>
                    <a:bodyPr/>
                    <a:lstStyle/>
                    <a:p>
                      <a:r>
                        <a:rPr lang="ru-RU" sz="1800" b="0" dirty="0" smtClean="0"/>
                        <a:t>Презентация</a:t>
                      </a:r>
                      <a:endParaRPr lang="ru-RU" sz="1800" b="0" dirty="0"/>
                    </a:p>
                  </a:txBody>
                  <a:tcPr marL="68580" marR="68580" marT="34290" marB="34290"/>
                </a:tc>
                <a:tc>
                  <a:txBody>
                    <a:bodyPr/>
                    <a:lstStyle/>
                    <a:p>
                      <a:r>
                        <a:rPr lang="ru-RU" sz="1800" dirty="0" smtClean="0"/>
                        <a:t>Представляют продукт</a:t>
                      </a:r>
                    </a:p>
                    <a:p>
                      <a:r>
                        <a:rPr lang="ru-RU" sz="1800" dirty="0" smtClean="0"/>
                        <a:t>Праздник «Бумажный</a:t>
                      </a:r>
                    </a:p>
                    <a:p>
                      <a:r>
                        <a:rPr lang="ru-RU" sz="1800" dirty="0" smtClean="0"/>
                        <a:t>Карнавал»</a:t>
                      </a:r>
                      <a:endParaRPr lang="ru-RU" sz="1800" dirty="0"/>
                    </a:p>
                  </a:txBody>
                  <a:tcPr marL="68580" marR="68580" marT="34290" marB="34290"/>
                </a:tc>
                <a:extLst>
                  <a:ext uri="{0D108BD9-81ED-4DB2-BD59-A6C34878D82A}">
                    <a16:rowId xmlns="" xmlns:a16="http://schemas.microsoft.com/office/drawing/2014/main" val="10003"/>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2973</TotalTime>
  <Words>873</Words>
  <Application>Microsoft Office PowerPoint</Application>
  <PresentationFormat>Экран (4:3)</PresentationFormat>
  <Paragraphs>174</Paragraphs>
  <Slides>24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Изящная</vt:lpstr>
      <vt:lpstr>Проектная деятельность в музыкально-эстетическом воспитании дошкольников</vt:lpstr>
      <vt:lpstr>Актуальность:</vt:lpstr>
      <vt:lpstr>Что же такое проект в музыкально-эстетическом воспитании дошкольников</vt:lpstr>
      <vt:lpstr> творческий проект «Бумажный карнавал»</vt:lpstr>
      <vt:lpstr>Проблематика проекта</vt:lpstr>
      <vt:lpstr>Характеристика проекта</vt:lpstr>
      <vt:lpstr>цель проекта:</vt:lpstr>
      <vt:lpstr>Задачи проекта:</vt:lpstr>
      <vt:lpstr>Этапы реализации проекта</vt:lpstr>
      <vt:lpstr>1 ЭТАП реализации проекта</vt:lpstr>
      <vt:lpstr>Модель 3-х вопросов</vt:lpstr>
      <vt:lpstr>2 этап- основной</vt:lpstr>
      <vt:lpstr>Презентация PowerPoint</vt:lpstr>
      <vt:lpstr>3 этап презентация  праздника</vt:lpstr>
      <vt:lpstr>Презентация PowerPoint</vt:lpstr>
      <vt:lpstr>Презентация PowerPoint</vt:lpstr>
      <vt:lpstr>«Бумажный Карнавал»</vt:lpstr>
      <vt:lpstr>Что нам даёт работа в проекте?</vt:lpstr>
      <vt:lpstr>Родители –дети- педагоги</vt:lpstr>
      <vt:lpstr>Итоговое мероприятие  в рабочей группе</vt:lpstr>
      <vt:lpstr>Презентация PowerPoint</vt:lpstr>
      <vt:lpstr>Презентация PowerPoint</vt:lpstr>
      <vt:lpstr>Вывод:</vt:lpstr>
      <vt:lpstr>Используемая 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Arsenal</cp:lastModifiedBy>
  <cp:revision>259</cp:revision>
  <dcterms:created xsi:type="dcterms:W3CDTF">2021-11-04T08:30:10Z</dcterms:created>
  <dcterms:modified xsi:type="dcterms:W3CDTF">2021-12-14T08:22:24Z</dcterms:modified>
</cp:coreProperties>
</file>