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ndia.ru/text/category/razvitie_rebenka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Вопрос как приём развития речи у дошкольников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Селукова</a:t>
            </a:r>
            <a:r>
              <a:rPr lang="ru-RU" dirty="0" smtClean="0"/>
              <a:t> Елизавета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93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Пример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1320005"/>
            <a:ext cx="6214938" cy="4691063"/>
          </a:xfrm>
        </p:spPr>
        <p:txBody>
          <a:bodyPr/>
          <a:lstStyle/>
          <a:p>
            <a:r>
              <a:rPr lang="ru-RU" sz="3600" dirty="0"/>
              <a:t>По размеру, какой слон? (большой)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71793"/>
              </p:ext>
            </p:extLst>
          </p:nvPr>
        </p:nvGraphicFramePr>
        <p:xfrm>
          <a:off x="179512" y="2547120"/>
          <a:ext cx="8568952" cy="3978224"/>
        </p:xfrm>
        <a:graphic>
          <a:graphicData uri="http://schemas.openxmlformats.org/drawingml/2006/table">
            <a:tbl>
              <a:tblPr/>
              <a:tblGrid>
                <a:gridCol w="2141690"/>
                <a:gridCol w="2141690"/>
                <a:gridCol w="2142786"/>
                <a:gridCol w="2142786"/>
              </a:tblGrid>
              <a:tr h="214916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Признак (размер)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Условное обозначение (восполняющего)  вопроса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Предмет 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Вопрос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057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r>
                        <a:rPr lang="ru-RU" sz="2400" dirty="0" smtClean="0">
                          <a:effectLst/>
                        </a:rPr>
                        <a:t>(КАКОЙ?)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  <a:p>
                      <a:r>
                        <a:rPr lang="ru-RU" sz="4000" dirty="0">
                          <a:effectLst/>
                          <a:latin typeface="Times New Roman"/>
                        </a:rPr>
                        <a:t>?</a:t>
                      </a:r>
                      <a:endParaRPr lang="ru-RU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s://documents.infourok.ru/28c281d8-220c-46bb-b493-cc1e924b7e11/0/image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79615"/>
            <a:ext cx="1728192" cy="142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documents.infourok.ru/28c281d8-220c-46bb-b493-cc1e924b7e11/0/image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42701"/>
            <a:ext cx="1968219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documents.infourok.ru/28c281d8-220c-46bb-b493-cc1e924b7e11/0/image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96844"/>
            <a:ext cx="1576417" cy="131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9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Задание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1320005"/>
            <a:ext cx="6214938" cy="4691063"/>
          </a:xfrm>
        </p:spPr>
        <p:txBody>
          <a:bodyPr/>
          <a:lstStyle/>
          <a:p>
            <a:r>
              <a:rPr lang="ru-RU" sz="3600" i="1" dirty="0" smtClean="0"/>
              <a:t>Придумайте вопрос</a:t>
            </a:r>
            <a:endParaRPr lang="ru-RU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62200"/>
              </p:ext>
            </p:extLst>
          </p:nvPr>
        </p:nvGraphicFramePr>
        <p:xfrm>
          <a:off x="179512" y="2547120"/>
          <a:ext cx="8568952" cy="3978224"/>
        </p:xfrm>
        <a:graphic>
          <a:graphicData uri="http://schemas.openxmlformats.org/drawingml/2006/table">
            <a:tbl>
              <a:tblPr/>
              <a:tblGrid>
                <a:gridCol w="2141690"/>
                <a:gridCol w="2141690"/>
                <a:gridCol w="2142786"/>
                <a:gridCol w="2142786"/>
              </a:tblGrid>
              <a:tr h="2149167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Условное обозначение (восполняющего)  вопроса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Предмет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Действие 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Вопрос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057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(ЧТО?)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  <a:p>
                      <a:r>
                        <a:rPr lang="ru-RU" sz="4000" dirty="0">
                          <a:effectLst/>
                          <a:latin typeface="Times New Roman"/>
                        </a:rPr>
                        <a:t>?</a:t>
                      </a:r>
                      <a:endParaRPr lang="ru-RU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79615"/>
            <a:ext cx="1687320" cy="13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4" y="4779615"/>
            <a:ext cx="1938161" cy="13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127" y="4779615"/>
            <a:ext cx="1296144" cy="183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2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котёнок делает? (прыгает)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2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Задание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1320005"/>
            <a:ext cx="6214938" cy="4691063"/>
          </a:xfrm>
        </p:spPr>
        <p:txBody>
          <a:bodyPr/>
          <a:lstStyle/>
          <a:p>
            <a:r>
              <a:rPr lang="ru-RU" sz="3600" i="1" dirty="0" smtClean="0"/>
              <a:t>Придумайте вопрос</a:t>
            </a:r>
            <a:endParaRPr lang="ru-RU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622014"/>
              </p:ext>
            </p:extLst>
          </p:nvPr>
        </p:nvGraphicFramePr>
        <p:xfrm>
          <a:off x="179512" y="2547120"/>
          <a:ext cx="8568952" cy="3978224"/>
        </p:xfrm>
        <a:graphic>
          <a:graphicData uri="http://schemas.openxmlformats.org/drawingml/2006/table">
            <a:tbl>
              <a:tblPr/>
              <a:tblGrid>
                <a:gridCol w="2141690"/>
                <a:gridCol w="2141690"/>
                <a:gridCol w="2142786"/>
                <a:gridCol w="2142786"/>
              </a:tblGrid>
              <a:tr h="214916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Предмет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Условное обозначение (восполняющего)  вопроса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Действие 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Вопрос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057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r>
                        <a:rPr lang="ru-RU" sz="2400" dirty="0" smtClean="0">
                          <a:effectLst/>
                        </a:rPr>
                        <a:t>(ЧТО?)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  <a:p>
                      <a:r>
                        <a:rPr lang="ru-RU" sz="4000" dirty="0">
                          <a:effectLst/>
                          <a:latin typeface="Times New Roman"/>
                        </a:rPr>
                        <a:t>?</a:t>
                      </a:r>
                      <a:endParaRPr lang="ru-RU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92970"/>
            <a:ext cx="1687320" cy="13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57" y="4779615"/>
            <a:ext cx="1938161" cy="13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127" y="4779615"/>
            <a:ext cx="1296144" cy="183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Котёнок, что ты делаешь? (прыгаю) и т. 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57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Задание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1320005"/>
            <a:ext cx="6214938" cy="4691063"/>
          </a:xfrm>
        </p:spPr>
        <p:txBody>
          <a:bodyPr/>
          <a:lstStyle/>
          <a:p>
            <a:r>
              <a:rPr lang="ru-RU" sz="3600" i="1" dirty="0" smtClean="0"/>
              <a:t>Придумайте вопрос</a:t>
            </a:r>
            <a:endParaRPr lang="ru-RU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476736"/>
              </p:ext>
            </p:extLst>
          </p:nvPr>
        </p:nvGraphicFramePr>
        <p:xfrm>
          <a:off x="179512" y="2547120"/>
          <a:ext cx="8568952" cy="4343727"/>
        </p:xfrm>
        <a:graphic>
          <a:graphicData uri="http://schemas.openxmlformats.org/drawingml/2006/table">
            <a:tbl>
              <a:tblPr/>
              <a:tblGrid>
                <a:gridCol w="2141690"/>
                <a:gridCol w="2141690"/>
                <a:gridCol w="2142786"/>
                <a:gridCol w="2142786"/>
              </a:tblGrid>
              <a:tr h="214916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Условное обозначение (восполняющего)  вопроса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Предмет 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Признак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Вопрос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057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(что было бы, если…)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  <a:p>
                      <a:r>
                        <a:rPr lang="ru-RU" sz="4000" dirty="0">
                          <a:effectLst/>
                          <a:latin typeface="Times New Roman"/>
                        </a:rPr>
                        <a:t>?</a:t>
                      </a:r>
                      <a:endParaRPr lang="ru-RU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56604"/>
            <a:ext cx="1292676" cy="12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842562"/>
            <a:ext cx="1972742" cy="1954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416" y="4876951"/>
            <a:ext cx="1744070" cy="169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2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Что было бы, если заяц  менял цвет?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Вопрос — </a:t>
            </a:r>
            <a:r>
              <a:rPr lang="ru-RU" dirty="0" smtClean="0"/>
              <a:t>словесное </a:t>
            </a:r>
            <a:r>
              <a:rPr lang="ru-RU" dirty="0"/>
              <a:t>обращение, требующее ответа, задание ребенку, предполагающее использование или переработку имеющихся </a:t>
            </a:r>
            <a:r>
              <a:rPr lang="ru-RU" dirty="0" smtClean="0"/>
              <a:t>знаний.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62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362075"/>
          </a:xfrm>
        </p:spPr>
        <p:txBody>
          <a:bodyPr/>
          <a:lstStyle/>
          <a:p>
            <a:r>
              <a:rPr lang="ru-RU" dirty="0"/>
              <a:t>Имеется определенная классификация </a:t>
            </a:r>
            <a:r>
              <a:rPr lang="ru-RU" dirty="0" smtClean="0"/>
              <a:t>вопросов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340768"/>
            <a:ext cx="7772400" cy="468051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По содержанию выделяются вопросы, требующие констатации, репродуктивные (Что? Какой? Где? Куда? Как? Когда? Сколько? и т. п.);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более </a:t>
            </a:r>
            <a:r>
              <a:rPr lang="ru-RU" sz="2400" dirty="0">
                <a:solidFill>
                  <a:schemeClr val="tx1"/>
                </a:solidFill>
              </a:rPr>
              <a:t>сложная категория — поисковые, т. е. вопросы, требующие умозаключения (Зачем? Почему? Чем похожи? и др.).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По </a:t>
            </a:r>
            <a:r>
              <a:rPr lang="ru-RU" sz="2400" dirty="0">
                <a:solidFill>
                  <a:schemeClr val="tx1"/>
                </a:solidFill>
              </a:rPr>
              <a:t>формулировке вопросы можно разделить на прямые, наводящие, подсказывающие.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ru-RU" sz="2400" dirty="0" smtClean="0">
                <a:solidFill>
                  <a:schemeClr val="tx1"/>
                </a:solidFill>
              </a:rPr>
              <a:t>Каждый </a:t>
            </a:r>
            <a:r>
              <a:rPr lang="ru-RU" sz="2400" dirty="0">
                <a:solidFill>
                  <a:schemeClr val="tx1"/>
                </a:solidFill>
              </a:rPr>
              <a:t>вид вопроса по-своему ценен. При постановке вопроса важно правильно </a:t>
            </a:r>
            <a:r>
              <a:rPr lang="ru-RU" sz="2400" dirty="0" smtClean="0">
                <a:solidFill>
                  <a:schemeClr val="tx1"/>
                </a:solidFill>
              </a:rPr>
              <a:t>определить </a:t>
            </a:r>
            <a:r>
              <a:rPr lang="ru-RU" sz="2400" dirty="0">
                <a:solidFill>
                  <a:schemeClr val="tx1"/>
                </a:solidFill>
              </a:rPr>
              <a:t>место логического ударения, поскольку ответ ребенка направляет именно опорное слово, несущее основную смысловую нагрузку.</a:t>
            </a:r>
          </a:p>
        </p:txBody>
      </p:sp>
    </p:spTree>
    <p:extLst>
      <p:ext uri="{BB962C8B-B14F-4D97-AF65-F5344CB8AC3E}">
        <p14:creationId xmlns:p14="http://schemas.microsoft.com/office/powerpoint/2010/main" val="369922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8640"/>
            <a:ext cx="7772400" cy="648071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Репродуктивные вопросы: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Что тебе нравится дарить людям?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Где бы ты хотел побывать?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Как построить самую надежную крепость?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Поисковые вопросы: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Зачем мама с папой ходят на работу?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Почему птицы улетают на юг?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Чем похожи кошка с собакой?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07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476672"/>
            <a:ext cx="9036496" cy="6192687"/>
          </a:xfrm>
        </p:spPr>
        <p:txBody>
          <a:bodyPr>
            <a:normAutofit fontScale="92500"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>Прямые вопросы: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Что сказал заяц колобку? Кто встретился колобку дальше?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Отвечая на такие вопросы, дети постепенно начинают пересказывать отдельные фрагменты текста, а затем и весь текст, опираясь на помощь взрослого</a:t>
            </a:r>
          </a:p>
          <a:p>
            <a:endParaRPr lang="ru-RU" sz="2200" dirty="0" smtClean="0">
              <a:solidFill>
                <a:schemeClr val="tx1"/>
              </a:solidFill>
            </a:endParaRPr>
          </a:p>
          <a:p>
            <a:r>
              <a:rPr lang="ru-RU" sz="2200" b="1" dirty="0" smtClean="0">
                <a:solidFill>
                  <a:schemeClr val="tx1"/>
                </a:solidFill>
              </a:rPr>
              <a:t>Наводящие вопросы:</a:t>
            </a:r>
          </a:p>
          <a:p>
            <a:r>
              <a:rPr lang="ru-RU" sz="2200" dirty="0">
                <a:solidFill>
                  <a:schemeClr val="tx1"/>
                </a:solidFill>
              </a:rPr>
              <a:t>Если дети самостоятельно не справляются с ответом на основной вопрос, им можно задать </a:t>
            </a:r>
            <a:r>
              <a:rPr lang="ru-RU" sz="2200" u="sng" dirty="0">
                <a:solidFill>
                  <a:srgbClr val="0070C0"/>
                </a:solidFill>
              </a:rPr>
              <a:t>вспомогательный вопрос – </a:t>
            </a:r>
            <a:r>
              <a:rPr lang="ru-RU" sz="2200" u="sng" dirty="0" smtClean="0">
                <a:solidFill>
                  <a:srgbClr val="0070C0"/>
                </a:solidFill>
              </a:rPr>
              <a:t>наводящий</a:t>
            </a:r>
            <a:r>
              <a:rPr lang="ru-RU" sz="2200" dirty="0" smtClean="0">
                <a:solidFill>
                  <a:schemeClr val="tx1"/>
                </a:solidFill>
              </a:rPr>
              <a:t>. </a:t>
            </a:r>
            <a:r>
              <a:rPr lang="ru-RU" sz="2200" dirty="0">
                <a:solidFill>
                  <a:schemeClr val="tx1"/>
                </a:solidFill>
              </a:rPr>
              <a:t>Ребенок не улавливает смысл вопроса иногда из-за недостаточно конкретной, общей его постановки (</a:t>
            </a:r>
            <a:r>
              <a:rPr lang="ru-RU" sz="2200" i="1" dirty="0">
                <a:solidFill>
                  <a:schemeClr val="tx1"/>
                </a:solidFill>
              </a:rPr>
              <a:t>Что вы знаете о корове</a:t>
            </a:r>
            <a:r>
              <a:rPr lang="ru-RU" sz="2200" dirty="0">
                <a:solidFill>
                  <a:schemeClr val="tx1"/>
                </a:solidFill>
              </a:rPr>
              <a:t>?), а иногда из-за наличия в вопросе непонятных слов </a:t>
            </a:r>
            <a:r>
              <a:rPr lang="ru-RU" sz="2200" i="1" dirty="0">
                <a:solidFill>
                  <a:schemeClr val="tx1"/>
                </a:solidFill>
              </a:rPr>
              <a:t>(Как называется должность у тети Кати</a:t>
            </a:r>
            <a:r>
              <a:rPr lang="ru-RU" sz="2200" dirty="0">
                <a:solidFill>
                  <a:schemeClr val="tx1"/>
                </a:solidFill>
              </a:rPr>
              <a:t>?). Наводящие вопросы помогают ребенку не только понять смысл вопроса, но и </a:t>
            </a:r>
            <a:r>
              <a:rPr lang="ru-RU" sz="2200" u="sng" dirty="0">
                <a:solidFill>
                  <a:srgbClr val="0070C0"/>
                </a:solidFill>
              </a:rPr>
              <a:t>отыскать правильный ответ</a:t>
            </a:r>
            <a:r>
              <a:rPr lang="ru-RU" sz="2200" dirty="0">
                <a:solidFill>
                  <a:schemeClr val="tx1"/>
                </a:solidFill>
              </a:rPr>
              <a:t>. Они активизируют мысль, помогают ответить на сложные вопросы, требующие выводов, суждений, обобщений,</a:t>
            </a:r>
          </a:p>
          <a:p>
            <a:r>
              <a:rPr lang="ru-RU" sz="2200" dirty="0">
                <a:solidFill>
                  <a:schemeClr val="tx1"/>
                </a:solidFill>
              </a:rPr>
              <a:t>В беседе «</a:t>
            </a:r>
            <a:r>
              <a:rPr lang="ru-RU" sz="2200" i="1" dirty="0">
                <a:solidFill>
                  <a:schemeClr val="tx1"/>
                </a:solidFill>
              </a:rPr>
              <a:t>Кто строит дом</a:t>
            </a:r>
            <a:r>
              <a:rPr lang="ru-RU" sz="2200" dirty="0">
                <a:solidFill>
                  <a:schemeClr val="tx1"/>
                </a:solidFill>
              </a:rPr>
              <a:t>?» воспитатель задает очередной вопрос: «</a:t>
            </a:r>
            <a:r>
              <a:rPr lang="ru-RU" sz="2200" i="1" dirty="0">
                <a:solidFill>
                  <a:schemeClr val="tx1"/>
                </a:solidFill>
              </a:rPr>
              <a:t>Мы забыли что-то еще, без чего не может быть хорошего дома. Что это</a:t>
            </a:r>
            <a:r>
              <a:rPr lang="ru-RU" sz="2200" dirty="0">
                <a:solidFill>
                  <a:schemeClr val="tx1"/>
                </a:solidFill>
              </a:rPr>
              <a:t>?» Дети молчат. Тогда задается наводящий вопрос: «</a:t>
            </a:r>
            <a:r>
              <a:rPr lang="ru-RU" sz="2200" i="1" dirty="0">
                <a:solidFill>
                  <a:schemeClr val="tx1"/>
                </a:solidFill>
              </a:rPr>
              <a:t>Что нужно для того, чтобы дождик не лил в комнаты?</a:t>
            </a:r>
            <a:r>
              <a:rPr lang="ru-RU" sz="2200" dirty="0">
                <a:solidFill>
                  <a:schemeClr val="tx1"/>
                </a:solidFill>
              </a:rPr>
              <a:t>» (Крыша)</a:t>
            </a:r>
          </a:p>
          <a:p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51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639740"/>
            <a:ext cx="7772400" cy="421826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Подсказывающие вопросы: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Подсказывающие вопросы уже содержат в себе ответ. Применение их оправданно по отношению к неуверенным в себе, недостаточно развитым детям. Подобные вопросы не только не тормозят </a:t>
            </a:r>
            <a:r>
              <a:rPr lang="ru-RU" sz="2400" dirty="0">
                <a:solidFill>
                  <a:schemeClr val="tx1"/>
                </a:solidFill>
                <a:hlinkClick r:id="rId2" tooltip="Развитие ребенка"/>
              </a:rPr>
              <a:t>развитие ребенка</a:t>
            </a:r>
            <a:r>
              <a:rPr lang="ru-RU" sz="2400" dirty="0">
                <a:solidFill>
                  <a:schemeClr val="tx1"/>
                </a:solidFill>
              </a:rPr>
              <a:t>, но порой даже подталкивают на самостоятельные высказывания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Продолжая беседу о строительстве дома, воспитатель спрашивает: «Кто кроет крышу?» Дети затрудняются ответить. Тогда задается подсказывающий вопрос: «А не кровельщик ли кроет крышу?» – «Да! Да! – восклицают дети, – кровельщик</a:t>
            </a:r>
            <a:r>
              <a:rPr lang="ru-RU" sz="2400" dirty="0" smtClean="0">
                <a:solidFill>
                  <a:schemeClr val="tx1"/>
                </a:solidFill>
              </a:rPr>
              <a:t>!»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!!!</a:t>
            </a:r>
            <a:r>
              <a:rPr lang="ru-RU" sz="2400" dirty="0" smtClean="0">
                <a:solidFill>
                  <a:schemeClr val="tx1"/>
                </a:solidFill>
              </a:rPr>
              <a:t>Следует </a:t>
            </a:r>
            <a:r>
              <a:rPr lang="ru-RU" sz="2400" dirty="0">
                <a:solidFill>
                  <a:schemeClr val="tx1"/>
                </a:solidFill>
              </a:rPr>
              <a:t>подчеркнуть, что вопросы в беседе, независимо от их типа, должны быть простыми и понятными для дошкольников. Если вопрос труден, воспитателю целесообразно самому ответить на него.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0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Алгоритм формулировки вопросов по карточкам-схемам: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1. Рассмотреть с детьми карточку - схему: «Задаем вопросы». Поставить условный значок вопроса (чтоб дети видели),  проговорить вопросное  слово (в зависимости от выбранного предмета</a:t>
            </a:r>
            <a:r>
              <a:rPr lang="ru-RU" sz="2400" dirty="0" smtClean="0"/>
              <a:t>).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2. Поставить в ячейку «Предмет» любую картинку, подходящую под вопросное слово. </a:t>
            </a:r>
          </a:p>
          <a:p>
            <a:pPr marL="0" indent="0">
              <a:buNone/>
            </a:pPr>
            <a:r>
              <a:rPr lang="ru-RU" sz="2400" dirty="0"/>
              <a:t>3. Выбрать один из признаков (действия) предмета,  поставив в соответствующую ячейку 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4. «Читаем» совместно с детьми получившийся вопрос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5. Слушаем и анализируем ответы детей</a:t>
            </a:r>
            <a:r>
              <a:rPr lang="ru-RU" sz="2400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6. В </a:t>
            </a:r>
            <a:r>
              <a:rPr lang="ru-RU" sz="2400" dirty="0" smtClean="0"/>
              <a:t>дальнейшем</a:t>
            </a:r>
            <a:r>
              <a:rPr lang="ru-RU" sz="2400" dirty="0"/>
              <a:t>, побуждаем детей менять местами карточки и «читать» вопросы по- </a:t>
            </a:r>
            <a:r>
              <a:rPr lang="ru-RU" sz="2400" dirty="0" smtClean="0"/>
              <a:t>разному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 smtClean="0"/>
              <a:t>7</a:t>
            </a:r>
            <a:r>
              <a:rPr lang="ru-RU" sz="2400" dirty="0"/>
              <a:t>. Выбираем наиболее удачные вопросы.</a:t>
            </a:r>
          </a:p>
        </p:txBody>
      </p:sp>
    </p:spTree>
    <p:extLst>
      <p:ext uri="{BB962C8B-B14F-4D97-AF65-F5344CB8AC3E}">
        <p14:creationId xmlns:p14="http://schemas.microsoft.com/office/powerpoint/2010/main" val="345536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Пример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1320005"/>
            <a:ext cx="6214938" cy="4691063"/>
          </a:xfrm>
        </p:spPr>
        <p:txBody>
          <a:bodyPr/>
          <a:lstStyle/>
          <a:p>
            <a:r>
              <a:rPr lang="ru-RU" sz="3600" dirty="0"/>
              <a:t>Какой слон по размеру?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76027"/>
              </p:ext>
            </p:extLst>
          </p:nvPr>
        </p:nvGraphicFramePr>
        <p:xfrm>
          <a:off x="179512" y="2547120"/>
          <a:ext cx="8568952" cy="3978224"/>
        </p:xfrm>
        <a:graphic>
          <a:graphicData uri="http://schemas.openxmlformats.org/drawingml/2006/table">
            <a:tbl>
              <a:tblPr/>
              <a:tblGrid>
                <a:gridCol w="2141690"/>
                <a:gridCol w="2141690"/>
                <a:gridCol w="2142786"/>
                <a:gridCol w="2142786"/>
              </a:tblGrid>
              <a:tr h="2149167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Условное обозначение (восполняющего)  вопроса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Предмет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Признак (размер)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Вопрос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057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2400" dirty="0">
                          <a:effectLst/>
                          <a:latin typeface="Times New Roman"/>
                        </a:rPr>
                        <a:t>КАКОЙ?)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  <a:p>
                      <a:r>
                        <a:rPr lang="ru-RU" sz="4000" dirty="0">
                          <a:effectLst/>
                          <a:latin typeface="Times New Roman"/>
                        </a:rPr>
                        <a:t>?</a:t>
                      </a:r>
                      <a:endParaRPr lang="ru-RU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s://documents.infourok.ru/28c281d8-220c-46bb-b493-cc1e924b7e11/0/image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30" y="4779071"/>
            <a:ext cx="1728192" cy="142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documents.infourok.ru/28c281d8-220c-46bb-b493-cc1e924b7e11/0/image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941168"/>
            <a:ext cx="1968219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documents.infourok.ru/28c281d8-220c-46bb-b493-cc1e924b7e11/0/image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779615"/>
            <a:ext cx="1576417" cy="131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7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Пример 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1320005"/>
            <a:ext cx="6214938" cy="4691063"/>
          </a:xfrm>
        </p:spPr>
        <p:txBody>
          <a:bodyPr/>
          <a:lstStyle/>
          <a:p>
            <a:r>
              <a:rPr lang="ru-RU" sz="3600" dirty="0" smtClean="0"/>
              <a:t>Слон</a:t>
            </a:r>
            <a:r>
              <a:rPr lang="ru-RU" sz="3600" dirty="0"/>
              <a:t>,  какой ты  по размеру? (большой)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01454"/>
              </p:ext>
            </p:extLst>
          </p:nvPr>
        </p:nvGraphicFramePr>
        <p:xfrm>
          <a:off x="179512" y="2547120"/>
          <a:ext cx="8568952" cy="3978224"/>
        </p:xfrm>
        <a:graphic>
          <a:graphicData uri="http://schemas.openxmlformats.org/drawingml/2006/table">
            <a:tbl>
              <a:tblPr/>
              <a:tblGrid>
                <a:gridCol w="2141690"/>
                <a:gridCol w="2141690"/>
                <a:gridCol w="2142786"/>
                <a:gridCol w="2142786"/>
              </a:tblGrid>
              <a:tr h="214916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Предмет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</a:rPr>
                        <a:t>Условное обозначение (восполняющего)  вопроса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Признак (размер)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Вопрос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9057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  <a:p>
                      <a:endParaRPr lang="ru-RU" sz="2400" dirty="0" smtClean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endParaRPr lang="ru-RU" sz="2400" dirty="0" smtClean="0">
                        <a:effectLst/>
                      </a:endParaRPr>
                    </a:p>
                    <a:p>
                      <a:r>
                        <a:rPr lang="ru-RU" sz="2400" dirty="0" smtClean="0">
                          <a:effectLst/>
                        </a:rPr>
                        <a:t>(КАКОЙ?)</a:t>
                      </a:r>
                      <a:endParaRPr lang="ru-RU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/>
                        </a:rPr>
                        <a:t> </a:t>
                      </a:r>
                      <a:endParaRPr lang="ru-RU" sz="2400" dirty="0">
                        <a:effectLst/>
                      </a:endParaRPr>
                    </a:p>
                    <a:p>
                      <a:r>
                        <a:rPr lang="ru-RU" sz="4000" dirty="0">
                          <a:effectLst/>
                          <a:latin typeface="Times New Roman"/>
                        </a:rPr>
                        <a:t>?</a:t>
                      </a:r>
                      <a:endParaRPr lang="ru-RU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s://documents.infourok.ru/28c281d8-220c-46bb-b493-cc1e924b7e11/0/image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79615"/>
            <a:ext cx="1728192" cy="142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documents.infourok.ru/28c281d8-220c-46bb-b493-cc1e924b7e11/0/image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25394"/>
            <a:ext cx="1968219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documents.infourok.ru/28c281d8-220c-46bb-b493-cc1e924b7e11/0/image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779615"/>
            <a:ext cx="1576417" cy="131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632</Words>
  <Application>Microsoft Office PowerPoint</Application>
  <PresentationFormat>Экран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Вопрос как приём развития речи у дошкольников</vt:lpstr>
      <vt:lpstr>Вопрос — словесное обращение, требующее ответа, задание ребенку, предполагающее использование или переработку имеющихся знаний.</vt:lpstr>
      <vt:lpstr>Имеется определенная классификация вопросов</vt:lpstr>
      <vt:lpstr>Презентация PowerPoint</vt:lpstr>
      <vt:lpstr>Презентация PowerPoint</vt:lpstr>
      <vt:lpstr>Презентация PowerPoint</vt:lpstr>
      <vt:lpstr>Алгоритм формулировки вопросов по карточкам-схемам:</vt:lpstr>
      <vt:lpstr>Пример </vt:lpstr>
      <vt:lpstr>Пример </vt:lpstr>
      <vt:lpstr>Пример </vt:lpstr>
      <vt:lpstr>Задание </vt:lpstr>
      <vt:lpstr>Что котёнок делает? (прыгает)</vt:lpstr>
      <vt:lpstr>Задание </vt:lpstr>
      <vt:lpstr>Котёнок, что ты делаешь? (прыгаю) и т. д.</vt:lpstr>
      <vt:lpstr>Задание </vt:lpstr>
      <vt:lpstr>Что было бы, если заяц  менял цвет?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 как приём развития речи у дошкольников</dc:title>
  <dc:creator>Елизавета Селукова</dc:creator>
  <cp:lastModifiedBy>Елизавета Селукова</cp:lastModifiedBy>
  <cp:revision>30</cp:revision>
  <dcterms:created xsi:type="dcterms:W3CDTF">2022-03-09T11:31:38Z</dcterms:created>
  <dcterms:modified xsi:type="dcterms:W3CDTF">2022-03-09T12:11:23Z</dcterms:modified>
</cp:coreProperties>
</file>