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sldIdLst>
    <p:sldId id="258" r:id="rId2"/>
    <p:sldId id="259" r:id="rId3"/>
    <p:sldId id="261" r:id="rId4"/>
    <p:sldId id="267" r:id="rId5"/>
    <p:sldId id="268" r:id="rId6"/>
    <p:sldId id="271" r:id="rId7"/>
    <p:sldId id="263" r:id="rId8"/>
    <p:sldId id="264" r:id="rId9"/>
    <p:sldId id="265" r:id="rId10"/>
    <p:sldId id="266" r:id="rId11"/>
    <p:sldId id="256" r:id="rId12"/>
    <p:sldId id="269" r:id="rId13"/>
    <p:sldId id="270" r:id="rId14"/>
    <p:sldId id="260" r:id="rId15"/>
    <p:sldId id="262" r:id="rId16"/>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Calibri" pitchFamily="34" charset="0"/>
        <a:ea typeface="+mn-ea"/>
        <a:cs typeface="+mn-cs"/>
      </a:defRPr>
    </a:lvl1pPr>
    <a:lvl2pPr marL="457200" algn="l" rtl="0" fontAlgn="base">
      <a:spcBef>
        <a:spcPct val="0"/>
      </a:spcBef>
      <a:spcAft>
        <a:spcPct val="0"/>
      </a:spcAft>
      <a:defRPr b="1" kern="1200">
        <a:solidFill>
          <a:schemeClr val="tx1"/>
        </a:solidFill>
        <a:latin typeface="Calibri" pitchFamily="34" charset="0"/>
        <a:ea typeface="+mn-ea"/>
        <a:cs typeface="+mn-cs"/>
      </a:defRPr>
    </a:lvl2pPr>
    <a:lvl3pPr marL="914400" algn="l" rtl="0" fontAlgn="base">
      <a:spcBef>
        <a:spcPct val="0"/>
      </a:spcBef>
      <a:spcAft>
        <a:spcPct val="0"/>
      </a:spcAft>
      <a:defRPr b="1" kern="1200">
        <a:solidFill>
          <a:schemeClr val="tx1"/>
        </a:solidFill>
        <a:latin typeface="Calibri" pitchFamily="34" charset="0"/>
        <a:ea typeface="+mn-ea"/>
        <a:cs typeface="+mn-cs"/>
      </a:defRPr>
    </a:lvl3pPr>
    <a:lvl4pPr marL="1371600" algn="l" rtl="0" fontAlgn="base">
      <a:spcBef>
        <a:spcPct val="0"/>
      </a:spcBef>
      <a:spcAft>
        <a:spcPct val="0"/>
      </a:spcAft>
      <a:defRPr b="1" kern="1200">
        <a:solidFill>
          <a:schemeClr val="tx1"/>
        </a:solidFill>
        <a:latin typeface="Calibri" pitchFamily="34" charset="0"/>
        <a:ea typeface="+mn-ea"/>
        <a:cs typeface="+mn-cs"/>
      </a:defRPr>
    </a:lvl4pPr>
    <a:lvl5pPr marL="1828800" algn="l" rtl="0" fontAlgn="base">
      <a:spcBef>
        <a:spcPct val="0"/>
      </a:spcBef>
      <a:spcAft>
        <a:spcPct val="0"/>
      </a:spcAft>
      <a:defRPr b="1" kern="1200">
        <a:solidFill>
          <a:schemeClr val="tx1"/>
        </a:solidFill>
        <a:latin typeface="Calibri" pitchFamily="34" charset="0"/>
        <a:ea typeface="+mn-ea"/>
        <a:cs typeface="+mn-cs"/>
      </a:defRPr>
    </a:lvl5pPr>
    <a:lvl6pPr marL="2286000" algn="l" defTabSz="914400" rtl="0" eaLnBrk="1" latinLnBrk="0" hangingPunct="1">
      <a:defRPr b="1" kern="1200">
        <a:solidFill>
          <a:schemeClr val="tx1"/>
        </a:solidFill>
        <a:latin typeface="Calibri" pitchFamily="34" charset="0"/>
        <a:ea typeface="+mn-ea"/>
        <a:cs typeface="+mn-cs"/>
      </a:defRPr>
    </a:lvl6pPr>
    <a:lvl7pPr marL="2743200" algn="l" defTabSz="914400" rtl="0" eaLnBrk="1" latinLnBrk="0" hangingPunct="1">
      <a:defRPr b="1" kern="1200">
        <a:solidFill>
          <a:schemeClr val="tx1"/>
        </a:solidFill>
        <a:latin typeface="Calibri" pitchFamily="34" charset="0"/>
        <a:ea typeface="+mn-ea"/>
        <a:cs typeface="+mn-cs"/>
      </a:defRPr>
    </a:lvl7pPr>
    <a:lvl8pPr marL="3200400" algn="l" defTabSz="914400" rtl="0" eaLnBrk="1" latinLnBrk="0" hangingPunct="1">
      <a:defRPr b="1" kern="1200">
        <a:solidFill>
          <a:schemeClr val="tx1"/>
        </a:solidFill>
        <a:latin typeface="Calibri" pitchFamily="34" charset="0"/>
        <a:ea typeface="+mn-ea"/>
        <a:cs typeface="+mn-cs"/>
      </a:defRPr>
    </a:lvl8pPr>
    <a:lvl9pPr marL="3657600" algn="l" defTabSz="914400" rtl="0" eaLnBrk="1" latinLnBrk="0" hangingPunct="1">
      <a:defRPr b="1"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5" d="100"/>
          <a:sy n="45" d="100"/>
        </p:scale>
        <p:origin x="-67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fld id="{48E2162C-FD58-42D8-AB4F-F543C0FD8C23}" type="datetimeFigureOut">
              <a:rPr lang="ru-RU"/>
              <a:pPr>
                <a:defRPr/>
              </a:pPr>
              <a:t>24.12.2019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A84CFC6-24D7-4C49-9FF8-FAD6F4F1DF9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ED211730-F934-4281-872C-80A81778F120}" type="datetimeFigureOut">
              <a:rPr lang="ru-RU"/>
              <a:pPr>
                <a:defRPr/>
              </a:pPr>
              <a:t>24.12.2019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E95B6B9-33ED-4ABE-817E-D2F1BF98B2FF}"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DEF1A896-B939-493C-9C8B-BF4C33736337}" type="datetimeFigureOut">
              <a:rPr lang="ru-RU"/>
              <a:pPr>
                <a:defRPr/>
              </a:pPr>
              <a:t>24.12.2019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B421F3A-FBC7-41C8-962E-3B3809AF3A31}"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fld id="{02077B72-94A3-4E14-9CAA-7ABF428F8ED4}" type="datetimeFigureOut">
              <a:rPr lang="ru-RU"/>
              <a:pPr>
                <a:defRPr/>
              </a:pPr>
              <a:t>24.12.2019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FA35245-4757-48E0-A548-1F1B83567E94}"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fld id="{B3434AC6-38F4-4688-88AB-C99DE76D5BE2}" type="datetimeFigureOut">
              <a:rPr lang="ru-RU"/>
              <a:pPr>
                <a:defRPr/>
              </a:pPr>
              <a:t>24.12.2019</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3C700A4-9DE6-41A6-88DD-46D061DD6F6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4769B1E0-0395-4F0C-A0B1-DDFA8D5297CF}" type="datetimeFigureOut">
              <a:rPr lang="ru-RU"/>
              <a:pPr>
                <a:defRPr/>
              </a:pPr>
              <a:t>24.12.2019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0DB11842-7FF9-45C5-A0E3-7A8AA6FEB67D}"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fld id="{9200E9C2-A723-4A81-BFEC-AB4807BC9509}" type="datetimeFigureOut">
              <a:rPr lang="ru-RU"/>
              <a:pPr>
                <a:defRPr/>
              </a:pPr>
              <a:t>24.12.2019</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C5D3CB8-C232-4133-9AA5-7C3BDE5B41F7}"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fld id="{EC6151BB-F29F-4F3E-9CD3-92D8B2B1CB32}" type="datetimeFigureOut">
              <a:rPr lang="ru-RU"/>
              <a:pPr>
                <a:defRPr/>
              </a:pPr>
              <a:t>24.12.2019</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B0E7DD9-CC98-4144-B779-F05D4984056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62935793-4C23-4EFD-A142-EB6155453456}" type="datetimeFigureOut">
              <a:rPr lang="ru-RU"/>
              <a:pPr>
                <a:defRPr/>
              </a:pPr>
              <a:t>24.12.2019</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4C78BFDC-5D92-4C1E-9AA0-D119E537CE8F}"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1049ABB6-82A7-4EE8-9D5E-A8DF2105935F}" type="datetimeFigureOut">
              <a:rPr lang="ru-RU"/>
              <a:pPr>
                <a:defRPr/>
              </a:pPr>
              <a:t>24.12.2019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539C8517-0128-4299-BD45-4DD30617CCEB}"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fld id="{708218C5-AF69-4C7A-9708-D002BD8BA6A2}" type="datetimeFigureOut">
              <a:rPr lang="ru-RU"/>
              <a:pPr>
                <a:defRPr/>
              </a:pPr>
              <a:t>24.12.2019</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9B343ED-2A4F-49BD-A1F2-2A21C9F94905}"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4339"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schemeClr val="tx1">
                    <a:tint val="75000"/>
                  </a:schemeClr>
                </a:solidFill>
                <a:latin typeface="+mn-lt"/>
              </a:defRPr>
            </a:lvl1pPr>
          </a:lstStyle>
          <a:p>
            <a:pPr>
              <a:defRPr/>
            </a:pPr>
            <a:fld id="{F87B6DDC-FDEF-4677-A905-C9C7E16D4525}" type="datetimeFigureOut">
              <a:rPr lang="ru-RU"/>
              <a:pPr>
                <a:defRPr/>
              </a:pPr>
              <a:t>24.12.2019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a:solidFill>
                  <a:schemeClr val="tx1">
                    <a:tint val="75000"/>
                  </a:schemeClr>
                </a:solidFill>
                <a:latin typeface="+mn-lt"/>
              </a:defRPr>
            </a:lvl1pPr>
          </a:lstStyle>
          <a:p>
            <a:pPr>
              <a:defRPr/>
            </a:pPr>
            <a:fld id="{EBBCD4A0-1804-4AE6-9631-369ACC1546E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0" r:id="rId3"/>
    <p:sldLayoutId id="2147483659" r:id="rId4"/>
    <p:sldLayoutId id="2147483658" r:id="rId5"/>
    <p:sldLayoutId id="2147483657" r:id="rId6"/>
    <p:sldLayoutId id="2147483656" r:id="rId7"/>
    <p:sldLayoutId id="2147483655" r:id="rId8"/>
    <p:sldLayoutId id="2147483654" r:id="rId9"/>
    <p:sldLayoutId id="2147483653" r:id="rId10"/>
    <p:sldLayoutId id="2147483652"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E:\&#1091;&#1088;&#1086;&#1082;\Skazochnaya_muzyka..._-_krasivaya_melodiya_2_(Dydka.com).mp3" TargetMode="Externa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E:\&#1091;&#1088;&#1086;&#1082;\Skazochnaya_muzyka..._-_krasivaya_melodiya_2_(Dydka.com).mp3" TargetMode="Externa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noGrp="1"/>
          </p:cNvSpPr>
          <p:nvPr>
            <p:ph type="title" idx="4294967295"/>
          </p:nvPr>
        </p:nvSpPr>
        <p:spPr/>
        <p:txBody>
          <a:bodyPr/>
          <a:lstStyle/>
          <a:p>
            <a:pPr eaLnBrk="1" hangingPunct="1"/>
            <a:endParaRPr lang="ru-RU" smtClean="0"/>
          </a:p>
        </p:txBody>
      </p:sp>
      <p:graphicFrame>
        <p:nvGraphicFramePr>
          <p:cNvPr id="1026" name="Object 2"/>
          <p:cNvGraphicFramePr>
            <a:graphicFrameLocks noChangeAspect="1"/>
          </p:cNvGraphicFramePr>
          <p:nvPr/>
        </p:nvGraphicFramePr>
        <p:xfrm>
          <a:off x="1779588" y="3084513"/>
          <a:ext cx="5583237" cy="687387"/>
        </p:xfrm>
        <a:graphic>
          <a:graphicData uri="http://schemas.openxmlformats.org/presentationml/2006/ole">
            <p:oleObj spid="_x0000_s1026" name="Объект упаковщика для оболочки" showAsIcon="1" r:id="rId4" imgW="5583600" imgH="686880" progId="Package">
              <p:embed/>
            </p:oleObj>
          </a:graphicData>
        </a:graphic>
      </p:graphicFrame>
      <p:pic>
        <p:nvPicPr>
          <p:cNvPr id="2" name="Picture 2" descr="C:\Users\user\Downloads\1475009_sovetskie_multfilmi.jpg"/>
          <p:cNvPicPr>
            <a:picLocks noGrp="1" noChangeAspect="1" noChangeArrowheads="1"/>
          </p:cNvPicPr>
          <p:nvPr>
            <p:ph idx="4294967295"/>
          </p:nvPr>
        </p:nvPicPr>
        <p:blipFill>
          <a:blip r:embed="rId5" cstate="print"/>
          <a:srcRect/>
          <a:stretch>
            <a:fillRect/>
          </a:stretch>
        </p:blipFill>
        <p:spPr>
          <a:xfrm>
            <a:off x="285720" y="91259"/>
            <a:ext cx="8715436" cy="6643710"/>
          </a:xfrm>
          <a:ln w="25400" cap="flat" algn="ctr"/>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Skazochnaya_muzyka..._-_krasivaya_melodiya_2_(Dydka.com).mp3">
            <a:hlinkClick r:id="" action="ppaction://media"/>
          </p:cNvPr>
          <p:cNvPicPr>
            <a:picLocks noRot="1" noChangeAspect="1"/>
          </p:cNvPicPr>
          <p:nvPr>
            <a:audioFile r:link="rId2"/>
          </p:nvPr>
        </p:nvPicPr>
        <p:blipFill>
          <a:blip r:embed="rId6" cstate="print"/>
          <a:stretch>
            <a:fillRect/>
          </a:stretch>
        </p:blipFill>
        <p:spPr>
          <a:xfrm>
            <a:off x="8715404" y="635795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p:txBody>
          <a:bodyPr/>
          <a:lstStyle/>
          <a:p>
            <a:r>
              <a:rPr lang="ru-RU" smtClean="0">
                <a:solidFill>
                  <a:srgbClr val="FF0000"/>
                </a:solidFill>
              </a:rPr>
              <a:t>3 группа</a:t>
            </a:r>
          </a:p>
        </p:txBody>
      </p:sp>
      <p:pic>
        <p:nvPicPr>
          <p:cNvPr id="22530" name="Рисунок 3" descr="https://fsd.videouroki.net/html/2017/01/20/v_588209a285328/99677973_6.png"/>
          <p:cNvPicPr>
            <a:picLocks noGrp="1" noChangeAspect="1" noChangeArrowheads="1"/>
          </p:cNvPicPr>
          <p:nvPr>
            <p:ph type="body" idx="1"/>
          </p:nvPr>
        </p:nvPicPr>
        <p:blipFill>
          <a:blip r:embed="rId2" cstate="print"/>
          <a:srcRect/>
          <a:stretch>
            <a:fillRect/>
          </a:stretch>
        </p:blipFill>
        <p:spPr>
          <a:xfrm>
            <a:off x="2195513" y="1414463"/>
            <a:ext cx="5487987" cy="5443537"/>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ctrTitle" idx="4294967295"/>
          </p:nvPr>
        </p:nvSpPr>
        <p:spPr>
          <a:xfrm>
            <a:off x="685800" y="1571625"/>
            <a:ext cx="7772400" cy="2028825"/>
          </a:xfrm>
        </p:spPr>
        <p:txBody>
          <a:bodyPr/>
          <a:lstStyle/>
          <a:p>
            <a:pPr algn="l" eaLnBrk="1" hangingPunct="1"/>
            <a:r>
              <a:rPr lang="ru-RU" sz="2000" smtClean="0"/>
              <a:t/>
            </a:r>
            <a:br>
              <a:rPr lang="ru-RU" sz="2000" smtClean="0"/>
            </a:br>
            <a:r>
              <a:rPr lang="ru-RU" sz="2000" smtClean="0"/>
              <a:t/>
            </a:r>
            <a:br>
              <a:rPr lang="ru-RU" sz="2000" smtClean="0"/>
            </a:br>
            <a:r>
              <a:rPr lang="ru-RU" sz="2000" smtClean="0"/>
              <a:t/>
            </a:r>
            <a:br>
              <a:rPr lang="ru-RU" sz="2000" smtClean="0"/>
            </a:br>
            <a:r>
              <a:rPr lang="ru-RU" sz="2000" smtClean="0"/>
              <a:t/>
            </a:r>
            <a:br>
              <a:rPr lang="ru-RU" sz="2000" smtClean="0"/>
            </a:br>
            <a:r>
              <a:rPr lang="ru-RU" sz="2000" smtClean="0"/>
              <a:t/>
            </a:r>
            <a:br>
              <a:rPr lang="ru-RU" sz="2000" smtClean="0"/>
            </a:br>
            <a:r>
              <a:rPr lang="ru-RU" sz="2000" smtClean="0"/>
              <a:t/>
            </a:r>
            <a:br>
              <a:rPr lang="ru-RU" sz="2000" smtClean="0"/>
            </a:br>
            <a:r>
              <a:rPr lang="ru-RU" sz="2400" smtClean="0"/>
              <a:t/>
            </a:r>
            <a:br>
              <a:rPr lang="ru-RU" sz="2400" smtClean="0"/>
            </a:br>
            <a:r>
              <a:rPr lang="ru-RU" sz="2400" smtClean="0"/>
              <a:t>             </a:t>
            </a:r>
            <a:br>
              <a:rPr lang="ru-RU" sz="2400" smtClean="0"/>
            </a:br>
            <a:r>
              <a:rPr lang="ru-RU" sz="2400" b="1" smtClean="0">
                <a:solidFill>
                  <a:srgbClr val="C00000"/>
                </a:solidFill>
              </a:rPr>
              <a:t>                                                    </a:t>
            </a:r>
            <a:r>
              <a:rPr lang="ru-RU" sz="2800" b="1" smtClean="0">
                <a:solidFill>
                  <a:srgbClr val="C00000"/>
                </a:solidFill>
              </a:rPr>
              <a:t>Тест </a:t>
            </a:r>
            <a:r>
              <a:rPr lang="ru-RU" sz="2800" smtClean="0">
                <a:solidFill>
                  <a:srgbClr val="C00000"/>
                </a:solidFill>
              </a:rPr>
              <a:t> </a:t>
            </a:r>
            <a:r>
              <a:rPr lang="ru-RU" sz="2000" smtClean="0"/>
              <a:t/>
            </a:r>
            <a:br>
              <a:rPr lang="ru-RU" sz="2000" smtClean="0"/>
            </a:br>
            <a:r>
              <a:rPr lang="ru-RU" sz="1800" b="1" u="sng" smtClean="0">
                <a:solidFill>
                  <a:srgbClr val="C00000"/>
                </a:solidFill>
              </a:rPr>
              <a:t>1.Какими словами начинается сказка?</a:t>
            </a:r>
            <a:r>
              <a:rPr lang="ru-RU" sz="1800" smtClean="0"/>
              <a:t/>
            </a:r>
            <a:br>
              <a:rPr lang="ru-RU" sz="1800" smtClean="0"/>
            </a:br>
            <a:r>
              <a:rPr lang="ru-RU" sz="1800" smtClean="0"/>
              <a:t>а) «В некотором царстве, в некотором государстве …» </a:t>
            </a:r>
            <a:br>
              <a:rPr lang="ru-RU" sz="1800" smtClean="0"/>
            </a:br>
            <a:r>
              <a:rPr lang="ru-RU" sz="1800" smtClean="0"/>
              <a:t>б) «За горами, за лесами, за широкими морями …»</a:t>
            </a:r>
            <a:br>
              <a:rPr lang="ru-RU" sz="1800" smtClean="0"/>
            </a:br>
            <a:r>
              <a:rPr lang="ru-RU" sz="1800" smtClean="0"/>
              <a:t>в) «Три девицы под окном …»</a:t>
            </a:r>
            <a:br>
              <a:rPr lang="ru-RU" sz="1800" smtClean="0"/>
            </a:br>
            <a:r>
              <a:rPr lang="ru-RU" sz="1800" b="1" u="sng" smtClean="0">
                <a:solidFill>
                  <a:srgbClr val="C00000"/>
                </a:solidFill>
              </a:rPr>
              <a:t>2. Какая из дочерей попросила купца привезти из дальних стран аленький цветочек?</a:t>
            </a:r>
            <a:r>
              <a:rPr lang="ru-RU" sz="1800" smtClean="0"/>
              <a:t/>
            </a:r>
            <a:br>
              <a:rPr lang="ru-RU" sz="1800" smtClean="0"/>
            </a:br>
            <a:r>
              <a:rPr lang="ru-RU" sz="1800" smtClean="0"/>
              <a:t>а) старшая;                              б) средняя;                       в) младшая.</a:t>
            </a:r>
            <a:br>
              <a:rPr lang="ru-RU" sz="1800" smtClean="0"/>
            </a:br>
            <a:r>
              <a:rPr lang="ru-RU" sz="1800" b="1" u="sng" smtClean="0">
                <a:solidFill>
                  <a:srgbClr val="C00000"/>
                </a:solidFill>
              </a:rPr>
              <a:t>3. Кто из дочерей согласился спасти отца?</a:t>
            </a:r>
            <a:r>
              <a:rPr lang="ru-RU" sz="1800" smtClean="0"/>
              <a:t/>
            </a:r>
            <a:br>
              <a:rPr lang="ru-RU" sz="1800" smtClean="0"/>
            </a:br>
            <a:r>
              <a:rPr lang="ru-RU" sz="1800" smtClean="0"/>
              <a:t>а) старшая;                       б) младшая;                           в) средняя.</a:t>
            </a:r>
            <a:br>
              <a:rPr lang="ru-RU" sz="1800" smtClean="0"/>
            </a:br>
            <a:r>
              <a:rPr lang="ru-RU" sz="1800" b="1" u="sng" smtClean="0">
                <a:solidFill>
                  <a:srgbClr val="C00000"/>
                </a:solidFill>
              </a:rPr>
              <a:t>4.Какой волшебный предмет дал зверь лесной, чтобы купец мог быстро очутиться дома?</a:t>
            </a:r>
            <a:r>
              <a:rPr lang="ru-RU" sz="1800" smtClean="0"/>
              <a:t/>
            </a:r>
            <a:br>
              <a:rPr lang="ru-RU" sz="1800" smtClean="0"/>
            </a:br>
            <a:r>
              <a:rPr lang="ru-RU" sz="1800" smtClean="0"/>
              <a:t>а) золотой перстень;  б) медный браслет;  в) изумрудное ожерелье.</a:t>
            </a:r>
            <a:br>
              <a:rPr lang="ru-RU" sz="1800" smtClean="0"/>
            </a:br>
            <a:r>
              <a:rPr lang="ru-RU" sz="1800" b="1" u="sng" smtClean="0">
                <a:solidFill>
                  <a:srgbClr val="C00000"/>
                </a:solidFill>
              </a:rPr>
              <a:t>5. На какой палец надо было надеть волшебный перстень, чтобы очутиться во дворце зверя лесного?</a:t>
            </a:r>
            <a:r>
              <a:rPr lang="ru-RU" sz="1800" smtClean="0"/>
              <a:t/>
            </a:r>
            <a:br>
              <a:rPr lang="ru-RU" sz="1800" smtClean="0"/>
            </a:br>
            <a:r>
              <a:rPr lang="ru-RU" sz="1800" smtClean="0"/>
              <a:t>а) на левый мизинец; б)  на правый мизинец;  в) на средний палец;</a:t>
            </a:r>
            <a:br>
              <a:rPr lang="ru-RU" sz="1800" smtClean="0"/>
            </a:br>
            <a:r>
              <a:rPr lang="ru-RU" sz="1800" b="1" u="sng" smtClean="0">
                <a:solidFill>
                  <a:srgbClr val="C00000"/>
                </a:solidFill>
              </a:rPr>
              <a:t>6. На сколько дней отпустил зверь лесной, чудо морское купеческую дочь домой?</a:t>
            </a:r>
            <a:r>
              <a:rPr lang="ru-RU" sz="1800" smtClean="0"/>
              <a:t/>
            </a:r>
            <a:br>
              <a:rPr lang="ru-RU" sz="1800" smtClean="0"/>
            </a:br>
            <a:r>
              <a:rPr lang="ru-RU" sz="1800" smtClean="0"/>
              <a:t>а) на один день и одну ночь;  б) на три дня и три ночи;  в) на пять дней и пять ночей.</a:t>
            </a:r>
            <a:br>
              <a:rPr lang="ru-RU" sz="1800" smtClean="0"/>
            </a:br>
            <a:r>
              <a:rPr lang="ru-RU" sz="1800" b="1" u="sng" smtClean="0">
                <a:solidFill>
                  <a:srgbClr val="C00000"/>
                </a:solidFill>
              </a:rPr>
              <a:t>7. Кем оказался зверь лесной, чудо морское?</a:t>
            </a:r>
            <a:r>
              <a:rPr lang="ru-RU" sz="1800" smtClean="0"/>
              <a:t/>
            </a:r>
            <a:br>
              <a:rPr lang="ru-RU" sz="1800" smtClean="0"/>
            </a:br>
            <a:r>
              <a:rPr lang="ru-RU" sz="1800" smtClean="0"/>
              <a:t>а) заколдованным принцем; б) злым колдуном;  в) карликом.</a:t>
            </a:r>
            <a:br>
              <a:rPr lang="ru-RU" sz="1800" smtClean="0"/>
            </a:br>
            <a:r>
              <a:rPr lang="ru-RU" sz="1800" smtClean="0"/>
              <a:t/>
            </a:r>
            <a:br>
              <a:rPr lang="ru-RU" sz="1800" smtClean="0"/>
            </a:br>
            <a:endParaRPr lang="ru-RU" sz="1800" smtClean="0"/>
          </a:p>
        </p:txBody>
      </p:sp>
      <p:sp>
        <p:nvSpPr>
          <p:cNvPr id="3" name="Подзаголовок 2"/>
          <p:cNvSpPr>
            <a:spLocks noGrp="1"/>
          </p:cNvSpPr>
          <p:nvPr>
            <p:ph type="subTitle" idx="4294967295"/>
          </p:nvPr>
        </p:nvSpPr>
        <p:spPr>
          <a:xfrm>
            <a:off x="1071563" y="3886200"/>
            <a:ext cx="6700837" cy="1752600"/>
          </a:xfrm>
        </p:spPr>
        <p:txBody>
          <a:bodyPr rtlCol="0">
            <a:normAutofit/>
          </a:bodyPr>
          <a:lstStyle/>
          <a:p>
            <a:pPr marL="0" indent="0" algn="ctr" eaLnBrk="1" fontAlgn="auto" hangingPunct="1">
              <a:spcAft>
                <a:spcPts val="0"/>
              </a:spcAft>
              <a:buFont typeface="Arial" pitchFamily="34" charset="0"/>
              <a:buNone/>
              <a:defRPr/>
            </a:pPr>
            <a:endParaRPr lang="ru-RU" sz="2400" kern="1200" dirty="0">
              <a:solidFill>
                <a:schemeClr val="tx1">
                  <a:tint val="7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p:txBody>
          <a:bodyPr/>
          <a:lstStyle/>
          <a:p>
            <a:r>
              <a:rPr lang="ru-RU" b="1" smtClean="0">
                <a:solidFill>
                  <a:srgbClr val="FF0000"/>
                </a:solidFill>
              </a:rPr>
              <a:t>Проверь себя</a:t>
            </a:r>
          </a:p>
        </p:txBody>
      </p:sp>
      <p:sp>
        <p:nvSpPr>
          <p:cNvPr id="24578" name="Rectangle 3"/>
          <p:cNvSpPr>
            <a:spLocks noGrp="1"/>
          </p:cNvSpPr>
          <p:nvPr>
            <p:ph type="body" idx="1"/>
          </p:nvPr>
        </p:nvSpPr>
        <p:spPr>
          <a:xfrm>
            <a:off x="323850" y="1412875"/>
            <a:ext cx="8229600" cy="4525963"/>
          </a:xfrm>
        </p:spPr>
        <p:txBody>
          <a:bodyPr/>
          <a:lstStyle/>
          <a:p>
            <a:pPr marL="609600" indent="-609600" algn="ctr">
              <a:lnSpc>
                <a:spcPct val="90000"/>
              </a:lnSpc>
              <a:buFont typeface="Arial" charset="0"/>
              <a:buAutoNum type="arabicPeriod"/>
            </a:pPr>
            <a:r>
              <a:rPr lang="ru-RU" sz="4000" b="1" smtClean="0">
                <a:solidFill>
                  <a:schemeClr val="hlink"/>
                </a:solidFill>
              </a:rPr>
              <a:t>а</a:t>
            </a:r>
          </a:p>
          <a:p>
            <a:pPr marL="609600" indent="-609600" algn="ctr">
              <a:lnSpc>
                <a:spcPct val="90000"/>
              </a:lnSpc>
              <a:buFont typeface="Arial" charset="0"/>
              <a:buNone/>
            </a:pPr>
            <a:r>
              <a:rPr lang="ru-RU" sz="4000" b="1" smtClean="0">
                <a:solidFill>
                  <a:schemeClr val="hlink"/>
                </a:solidFill>
              </a:rPr>
              <a:t>2.  в</a:t>
            </a:r>
          </a:p>
          <a:p>
            <a:pPr marL="609600" indent="-609600" algn="ctr">
              <a:lnSpc>
                <a:spcPct val="90000"/>
              </a:lnSpc>
              <a:buFont typeface="Arial" charset="0"/>
              <a:buNone/>
            </a:pPr>
            <a:r>
              <a:rPr lang="ru-RU" sz="4000" b="1" smtClean="0">
                <a:solidFill>
                  <a:schemeClr val="hlink"/>
                </a:solidFill>
              </a:rPr>
              <a:t>3.  б</a:t>
            </a:r>
          </a:p>
          <a:p>
            <a:pPr marL="609600" indent="-609600" algn="ctr">
              <a:lnSpc>
                <a:spcPct val="90000"/>
              </a:lnSpc>
              <a:buFont typeface="Arial" charset="0"/>
              <a:buNone/>
            </a:pPr>
            <a:r>
              <a:rPr lang="ru-RU" sz="4000" b="1" smtClean="0">
                <a:solidFill>
                  <a:schemeClr val="hlink"/>
                </a:solidFill>
              </a:rPr>
              <a:t>4. </a:t>
            </a:r>
            <a:r>
              <a:rPr lang="ru-RU" sz="4000" b="1" smtClean="0">
                <a:solidFill>
                  <a:schemeClr val="hlink"/>
                </a:solidFill>
                <a:latin typeface="Arial" charset="0"/>
              </a:rPr>
              <a:t> </a:t>
            </a:r>
            <a:r>
              <a:rPr lang="ru-RU" sz="4000" b="1" smtClean="0">
                <a:solidFill>
                  <a:schemeClr val="hlink"/>
                </a:solidFill>
              </a:rPr>
              <a:t>а</a:t>
            </a:r>
          </a:p>
          <a:p>
            <a:pPr marL="609600" indent="-609600" algn="ctr">
              <a:lnSpc>
                <a:spcPct val="90000"/>
              </a:lnSpc>
              <a:buFont typeface="Arial" charset="0"/>
              <a:buNone/>
            </a:pPr>
            <a:r>
              <a:rPr lang="ru-RU" sz="4000" b="1" smtClean="0">
                <a:solidFill>
                  <a:schemeClr val="hlink"/>
                </a:solidFill>
              </a:rPr>
              <a:t>5. </a:t>
            </a:r>
            <a:r>
              <a:rPr lang="ru-RU" sz="4000" b="1" smtClean="0">
                <a:solidFill>
                  <a:schemeClr val="hlink"/>
                </a:solidFill>
                <a:latin typeface="Arial" charset="0"/>
              </a:rPr>
              <a:t> </a:t>
            </a:r>
            <a:r>
              <a:rPr lang="ru-RU" sz="4000" b="1" smtClean="0">
                <a:solidFill>
                  <a:schemeClr val="hlink"/>
                </a:solidFill>
              </a:rPr>
              <a:t>б</a:t>
            </a:r>
          </a:p>
          <a:p>
            <a:pPr marL="609600" indent="-609600" algn="ctr">
              <a:lnSpc>
                <a:spcPct val="90000"/>
              </a:lnSpc>
              <a:buFont typeface="Arial" charset="0"/>
              <a:buNone/>
            </a:pPr>
            <a:r>
              <a:rPr lang="ru-RU" sz="4000" b="1" smtClean="0">
                <a:solidFill>
                  <a:schemeClr val="hlink"/>
                </a:solidFill>
              </a:rPr>
              <a:t>6.</a:t>
            </a:r>
            <a:r>
              <a:rPr lang="ru-RU" sz="4000" b="1" smtClean="0">
                <a:solidFill>
                  <a:schemeClr val="hlink"/>
                </a:solidFill>
                <a:latin typeface="Arial" charset="0"/>
              </a:rPr>
              <a:t> </a:t>
            </a:r>
            <a:r>
              <a:rPr lang="ru-RU" sz="4000" b="1" smtClean="0">
                <a:solidFill>
                  <a:schemeClr val="hlink"/>
                </a:solidFill>
              </a:rPr>
              <a:t> б</a:t>
            </a:r>
          </a:p>
          <a:p>
            <a:pPr marL="609600" indent="-609600" algn="ctr">
              <a:lnSpc>
                <a:spcPct val="90000"/>
              </a:lnSpc>
              <a:buFont typeface="Arial" charset="0"/>
              <a:buNone/>
            </a:pPr>
            <a:r>
              <a:rPr lang="ru-RU" sz="4000" b="1" smtClean="0">
                <a:solidFill>
                  <a:schemeClr val="hlink"/>
                </a:solidFill>
              </a:rPr>
              <a:t>7.</a:t>
            </a:r>
            <a:r>
              <a:rPr lang="ru-RU" sz="4000" b="1" smtClean="0">
                <a:solidFill>
                  <a:schemeClr val="hlink"/>
                </a:solidFill>
                <a:latin typeface="Arial" charset="0"/>
              </a:rPr>
              <a:t>  </a:t>
            </a:r>
            <a:r>
              <a:rPr lang="ru-RU" sz="4000" b="1" smtClean="0">
                <a:solidFill>
                  <a:schemeClr val="hlink"/>
                </a:solidFill>
              </a:rPr>
              <a:t>а</a:t>
            </a:r>
          </a:p>
          <a:p>
            <a:pPr marL="609600" indent="-609600">
              <a:lnSpc>
                <a:spcPct val="90000"/>
              </a:lnSpc>
              <a:buFont typeface="Arial" charset="0"/>
              <a:buNone/>
            </a:pPr>
            <a:endParaRPr lang="ru-RU" sz="4000" b="1" smtClean="0">
              <a:solidFill>
                <a:schemeClr val="hlink"/>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p:txBody>
          <a:bodyPr/>
          <a:lstStyle/>
          <a:p>
            <a:endParaRPr lang="ru-RU" smtClean="0"/>
          </a:p>
        </p:txBody>
      </p:sp>
      <p:pic>
        <p:nvPicPr>
          <p:cNvPr id="25602" name="Прямоугольник 13"/>
          <p:cNvPicPr>
            <a:picLocks noChangeArrowheads="1"/>
          </p:cNvPicPr>
          <p:nvPr/>
        </p:nvPicPr>
        <p:blipFill>
          <a:blip r:embed="rId2" cstate="print">
            <a:grayscl/>
            <a:biLevel thresh="50000"/>
          </a:blip>
          <a:srcRect/>
          <a:stretch>
            <a:fillRect/>
          </a:stretch>
        </p:blipFill>
        <p:spPr bwMode="auto">
          <a:xfrm>
            <a:off x="-142908" y="1357298"/>
            <a:ext cx="8893175" cy="352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idx="4294967295"/>
          </p:nvPr>
        </p:nvSpPr>
        <p:spPr/>
        <p:txBody>
          <a:bodyPr/>
          <a:lstStyle/>
          <a:p>
            <a:pPr eaLnBrk="1" hangingPunct="1"/>
            <a:endParaRPr lang="ru-RU" smtClean="0"/>
          </a:p>
        </p:txBody>
      </p:sp>
      <p:sp>
        <p:nvSpPr>
          <p:cNvPr id="3" name="Содержимое 2"/>
          <p:cNvSpPr>
            <a:spLocks noGrp="1"/>
          </p:cNvSpPr>
          <p:nvPr>
            <p:ph idx="4294967295"/>
          </p:nvPr>
        </p:nvSpPr>
        <p:spPr>
          <a:xfrm>
            <a:off x="138649" y="160316"/>
            <a:ext cx="8873548" cy="6437495"/>
          </a:xfrm>
          <a:solidFill>
            <a:schemeClr val="accent2"/>
          </a:solidFill>
          <a:ln w="25400" cap="flat" algn="ctr"/>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ormAutofit/>
          </a:bodyPr>
          <a:lstStyle/>
          <a:p>
            <a:pPr eaLnBrk="1" fontAlgn="auto" hangingPunct="1">
              <a:spcAft>
                <a:spcPts val="0"/>
              </a:spcAft>
              <a:buFont typeface="Arial" pitchFamily="34" charset="0"/>
              <a:buChar char="•"/>
              <a:defRPr/>
            </a:pPr>
            <a:endParaRPr lang="ru-RU" kern="1200"/>
          </a:p>
        </p:txBody>
      </p:sp>
      <p:pic>
        <p:nvPicPr>
          <p:cNvPr id="27653" name="Picture 1"/>
          <p:cNvPicPr>
            <a:picLocks noChangeAspect="1" noChangeArrowheads="1"/>
          </p:cNvPicPr>
          <p:nvPr/>
        </p:nvPicPr>
        <p:blipFill>
          <a:blip r:embed="rId2" cstate="print"/>
          <a:srcRect/>
          <a:stretch>
            <a:fillRect/>
          </a:stretch>
        </p:blipFill>
        <p:spPr bwMode="auto">
          <a:xfrm>
            <a:off x="-612775" y="-458788"/>
            <a:ext cx="10080625" cy="7848601"/>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r>
              <a:rPr lang="ru-RU" b="1" smtClean="0">
                <a:solidFill>
                  <a:srgbClr val="FF0000"/>
                </a:solidFill>
                <a:latin typeface="Arial" charset="0"/>
              </a:rPr>
              <a:t>Рефлексия</a:t>
            </a:r>
          </a:p>
        </p:txBody>
      </p:sp>
      <p:sp>
        <p:nvSpPr>
          <p:cNvPr id="26626" name="Rectangle 2"/>
          <p:cNvSpPr>
            <a:spLocks noChangeArrowheads="1"/>
          </p:cNvSpPr>
          <p:nvPr/>
        </p:nvSpPr>
        <p:spPr bwMode="auto">
          <a:xfrm>
            <a:off x="611188" y="1557338"/>
            <a:ext cx="8208962" cy="3937000"/>
          </a:xfrm>
          <a:prstGeom prst="rect">
            <a:avLst/>
          </a:prstGeom>
          <a:noFill/>
          <a:ln w="9525">
            <a:noFill/>
            <a:miter lim="800000"/>
            <a:headEnd/>
            <a:tailEnd/>
          </a:ln>
        </p:spPr>
        <p:txBody>
          <a:bodyPr anchor="ctr">
            <a:spAutoFit/>
          </a:bodyPr>
          <a:lstStyle/>
          <a:p>
            <a:pPr marL="342900" indent="-342900">
              <a:buFontTx/>
              <a:buAutoNum type="arabicPeriod"/>
            </a:pPr>
            <a:r>
              <a:rPr lang="ru-RU" sz="3600" dirty="0"/>
              <a:t>Что на Вас произвело наибольшее                         впечатление?</a:t>
            </a:r>
          </a:p>
          <a:p>
            <a:pPr marL="342900" indent="-342900">
              <a:buFontTx/>
              <a:buAutoNum type="arabicPeriod"/>
            </a:pPr>
            <a:r>
              <a:rPr lang="ru-RU" sz="3600" dirty="0"/>
              <a:t>Что нового узнали на уроке?</a:t>
            </a:r>
          </a:p>
          <a:p>
            <a:pPr marL="342900" indent="-342900"/>
            <a:r>
              <a:rPr lang="ru-RU" sz="3600" dirty="0"/>
              <a:t>3.Какие задания были наиболее интересными?</a:t>
            </a:r>
          </a:p>
          <a:p>
            <a:pPr marL="342900" indent="-342900"/>
            <a:r>
              <a:rPr lang="ru-RU" sz="3600" dirty="0"/>
              <a:t>4.Как </a:t>
            </a:r>
            <a:r>
              <a:rPr lang="ru-RU" sz="3600" dirty="0">
                <a:latin typeface="Arial" charset="0"/>
              </a:rPr>
              <a:t>В</a:t>
            </a:r>
            <a:r>
              <a:rPr lang="ru-RU" sz="3600" dirty="0"/>
              <a:t>ы думаете, пригодятся ли вам знания, полученные на уроке?</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
          <p:cNvGrpSpPr>
            <a:grpSpLocks noGrp="1"/>
          </p:cNvGrpSpPr>
          <p:nvPr>
            <p:ph idx="4294967295"/>
          </p:nvPr>
        </p:nvGrpSpPr>
        <p:grpSpPr bwMode="auto">
          <a:xfrm>
            <a:off x="0" y="142875"/>
            <a:ext cx="4643438" cy="6500813"/>
            <a:chOff x="3040" y="713"/>
            <a:chExt cx="2494" cy="2753"/>
          </a:xfrm>
        </p:grpSpPr>
        <p:pic>
          <p:nvPicPr>
            <p:cNvPr id="15367" name="Picture 2"/>
            <p:cNvPicPr>
              <a:picLocks noChangeAspect="1" noChangeArrowheads="1"/>
            </p:cNvPicPr>
            <p:nvPr/>
          </p:nvPicPr>
          <p:blipFill>
            <a:blip r:embed="rId2" cstate="print"/>
            <a:srcRect/>
            <a:stretch>
              <a:fillRect/>
            </a:stretch>
          </p:blipFill>
          <p:spPr bwMode="auto">
            <a:xfrm>
              <a:off x="3040" y="713"/>
              <a:ext cx="2494" cy="2753"/>
            </a:xfrm>
            <a:prstGeom prst="rect">
              <a:avLst/>
            </a:prstGeom>
            <a:noFill/>
            <a:ln w="9525">
              <a:noFill/>
              <a:round/>
              <a:headEnd/>
              <a:tailEnd/>
            </a:ln>
          </p:spPr>
        </p:pic>
        <p:sp>
          <p:nvSpPr>
            <p:cNvPr id="15368" name="Text Box 3"/>
            <p:cNvSpPr txBox="1">
              <a:spLocks noChangeArrowheads="1"/>
            </p:cNvSpPr>
            <p:nvPr/>
          </p:nvSpPr>
          <p:spPr bwMode="auto">
            <a:xfrm>
              <a:off x="3040" y="713"/>
              <a:ext cx="2494" cy="2753"/>
            </a:xfrm>
            <a:prstGeom prst="rect">
              <a:avLst/>
            </a:prstGeom>
            <a:noFill/>
            <a:ln w="9525">
              <a:noFill/>
              <a:round/>
              <a:headEnd/>
              <a:tailEnd/>
            </a:ln>
          </p:spPr>
          <p:txBody>
            <a:bodyPr wrap="none" anchor="ctr"/>
            <a:lstStyle/>
            <a:p>
              <a:endParaRPr lang="ru-RU" altLang="ru-RU" b="0"/>
            </a:p>
          </p:txBody>
        </p:sp>
      </p:grpSp>
      <p:sp>
        <p:nvSpPr>
          <p:cNvPr id="15362" name="Заголовок 1"/>
          <p:cNvSpPr>
            <a:spLocks noGrp="1"/>
          </p:cNvSpPr>
          <p:nvPr>
            <p:ph type="title" idx="4294967295"/>
          </p:nvPr>
        </p:nvSpPr>
        <p:spPr>
          <a:xfrm>
            <a:off x="4071938" y="214313"/>
            <a:ext cx="5072062" cy="1571625"/>
          </a:xfrm>
        </p:spPr>
        <p:txBody>
          <a:bodyPr/>
          <a:lstStyle/>
          <a:p>
            <a:pPr eaLnBrk="1" hangingPunct="1"/>
            <a:endParaRPr lang="ru-RU" smtClean="0"/>
          </a:p>
        </p:txBody>
      </p:sp>
      <p:sp>
        <p:nvSpPr>
          <p:cNvPr id="15363" name="Прямоугольник 8"/>
          <p:cNvSpPr>
            <a:spLocks noChangeArrowheads="1"/>
          </p:cNvSpPr>
          <p:nvPr/>
        </p:nvSpPr>
        <p:spPr bwMode="auto">
          <a:xfrm>
            <a:off x="3143250" y="285750"/>
            <a:ext cx="4000500" cy="584200"/>
          </a:xfrm>
          <a:prstGeom prst="rect">
            <a:avLst/>
          </a:prstGeom>
          <a:noFill/>
          <a:ln w="9525">
            <a:noFill/>
            <a:miter lim="800000"/>
            <a:headEnd/>
            <a:tailEnd/>
          </a:ln>
        </p:spPr>
        <p:txBody>
          <a:bodyPr>
            <a:spAutoFit/>
          </a:bodyPr>
          <a:lstStyle/>
          <a:p>
            <a:pPr algn="ctr"/>
            <a:r>
              <a:rPr lang="ru-RU" sz="3200">
                <a:solidFill>
                  <a:srgbClr val="FF0000"/>
                </a:solidFill>
                <a:latin typeface="Times New Roman" pitchFamily="18" charset="0"/>
                <a:cs typeface="Times New Roman" pitchFamily="18" charset="0"/>
              </a:rPr>
              <a:t> </a:t>
            </a:r>
            <a:endParaRPr lang="ru-RU" sz="3200" b="0"/>
          </a:p>
        </p:txBody>
      </p:sp>
      <p:sp>
        <p:nvSpPr>
          <p:cNvPr id="15364" name="Прямоугольник 9"/>
          <p:cNvSpPr>
            <a:spLocks noChangeArrowheads="1"/>
          </p:cNvSpPr>
          <p:nvPr/>
        </p:nvSpPr>
        <p:spPr bwMode="auto">
          <a:xfrm>
            <a:off x="285750" y="3983038"/>
            <a:ext cx="5053013" cy="2678112"/>
          </a:xfrm>
          <a:prstGeom prst="rect">
            <a:avLst/>
          </a:prstGeom>
          <a:noFill/>
          <a:ln w="9525">
            <a:noFill/>
            <a:miter lim="800000"/>
            <a:headEnd/>
            <a:tailEnd/>
          </a:ln>
        </p:spPr>
        <p:txBody>
          <a:bodyPr>
            <a:spAutoFit/>
          </a:bodyPr>
          <a:lstStyle/>
          <a:p>
            <a:endParaRPr lang="ru-RU" sz="3200">
              <a:solidFill>
                <a:schemeClr val="bg1"/>
              </a:solidFill>
              <a:latin typeface="Times New Roman" pitchFamily="18" charset="0"/>
              <a:cs typeface="Times New Roman" pitchFamily="18" charset="0"/>
            </a:endParaRPr>
          </a:p>
          <a:p>
            <a:endParaRPr lang="ru-RU" sz="3200">
              <a:solidFill>
                <a:schemeClr val="bg1"/>
              </a:solidFill>
              <a:latin typeface="Times New Roman" pitchFamily="18" charset="0"/>
              <a:cs typeface="Times New Roman" pitchFamily="18" charset="0"/>
            </a:endParaRPr>
          </a:p>
          <a:p>
            <a:pPr algn="ctr"/>
            <a:endParaRPr lang="ru-RU" sz="3200">
              <a:solidFill>
                <a:schemeClr val="bg1"/>
              </a:solidFill>
              <a:latin typeface="Times New Roman" pitchFamily="18" charset="0"/>
              <a:cs typeface="Times New Roman" pitchFamily="18" charset="0"/>
            </a:endParaRPr>
          </a:p>
          <a:p>
            <a:pPr algn="ctr"/>
            <a:endParaRPr lang="ru-RU" sz="3200">
              <a:solidFill>
                <a:schemeClr val="bg1"/>
              </a:solidFill>
              <a:latin typeface="Times New Roman" pitchFamily="18" charset="0"/>
              <a:cs typeface="Times New Roman" pitchFamily="18" charset="0"/>
            </a:endParaRPr>
          </a:p>
          <a:p>
            <a:r>
              <a:rPr lang="ru-RU" sz="3200">
                <a:solidFill>
                  <a:schemeClr val="bg1"/>
                </a:solidFill>
                <a:latin typeface="Times New Roman" pitchFamily="18" charset="0"/>
                <a:cs typeface="Times New Roman" pitchFamily="18" charset="0"/>
              </a:rPr>
              <a:t>      </a:t>
            </a:r>
            <a:r>
              <a:rPr lang="ru-RU" sz="4000">
                <a:solidFill>
                  <a:schemeClr val="bg1"/>
                </a:solidFill>
                <a:latin typeface="Times New Roman" pitchFamily="18" charset="0"/>
                <a:cs typeface="Times New Roman" pitchFamily="18" charset="0"/>
              </a:rPr>
              <a:t>С.Т.Аксаков</a:t>
            </a:r>
            <a:r>
              <a:rPr lang="ru-RU" sz="2400">
                <a:solidFill>
                  <a:srgbClr val="FF0000"/>
                </a:solidFill>
                <a:latin typeface="Times New Roman" pitchFamily="18" charset="0"/>
                <a:cs typeface="Times New Roman" pitchFamily="18" charset="0"/>
              </a:rPr>
              <a:t> </a:t>
            </a:r>
            <a:endParaRPr lang="ru-RU" sz="2400" b="0"/>
          </a:p>
        </p:txBody>
      </p:sp>
      <p:pic>
        <p:nvPicPr>
          <p:cNvPr id="15365" name="Picture 3"/>
          <p:cNvPicPr>
            <a:picLocks noChangeAspect="1" noChangeArrowheads="1"/>
          </p:cNvPicPr>
          <p:nvPr/>
        </p:nvPicPr>
        <p:blipFill>
          <a:blip r:embed="rId3" cstate="print"/>
          <a:srcRect/>
          <a:stretch>
            <a:fillRect/>
          </a:stretch>
        </p:blipFill>
        <p:spPr bwMode="auto">
          <a:xfrm>
            <a:off x="4714875" y="142875"/>
            <a:ext cx="4429125" cy="6481763"/>
          </a:xfrm>
          <a:prstGeom prst="rect">
            <a:avLst/>
          </a:prstGeom>
          <a:noFill/>
          <a:ln w="9525">
            <a:noFill/>
            <a:round/>
            <a:headEnd/>
            <a:tailEnd/>
          </a:ln>
        </p:spPr>
      </p:pic>
      <p:sp>
        <p:nvSpPr>
          <p:cNvPr id="15366" name="Прямоугольник 12"/>
          <p:cNvSpPr>
            <a:spLocks noChangeArrowheads="1"/>
          </p:cNvSpPr>
          <p:nvPr/>
        </p:nvSpPr>
        <p:spPr bwMode="auto">
          <a:xfrm>
            <a:off x="4714875" y="214313"/>
            <a:ext cx="4429125" cy="584200"/>
          </a:xfrm>
          <a:prstGeom prst="rect">
            <a:avLst/>
          </a:prstGeom>
          <a:noFill/>
          <a:ln w="9525">
            <a:noFill/>
            <a:miter lim="800000"/>
            <a:headEnd/>
            <a:tailEnd/>
          </a:ln>
        </p:spPr>
        <p:txBody>
          <a:bodyPr>
            <a:spAutoFit/>
          </a:bodyPr>
          <a:lstStyle/>
          <a:p>
            <a:pPr algn="ctr"/>
            <a:r>
              <a:rPr lang="ru-RU" sz="3200">
                <a:solidFill>
                  <a:schemeClr val="bg1"/>
                </a:solidFill>
                <a:latin typeface="Times New Roman" pitchFamily="18" charset="0"/>
                <a:cs typeface="Times New Roman" pitchFamily="18" charset="0"/>
              </a:rPr>
              <a:t>«Аленький цветочек».</a:t>
            </a:r>
            <a:endParaRPr lang="ru-RU" sz="3200" b="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additive="repl">
                                        <p:cTn id="6" dur="1" fill="hold">
                                          <p:stCondLst>
                                            <p:cond delay="0"/>
                                          </p:stCondLst>
                                        </p:cTn>
                                        <p:tgtEl>
                                          <p:spTgt spid="4"/>
                                        </p:tgtEl>
                                        <p:attrNameLst>
                                          <p:attrName>style.visibility</p:attrName>
                                        </p:attrNameLst>
                                      </p:cBhvr>
                                      <p:to>
                                        <p:strVal val="visible"/>
                                      </p:to>
                                    </p:set>
                                    <p:animEffect transition="in" filter="barn(inVertical)">
                                      <p:cBhvr additive="repl">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idx="4294967295"/>
          </p:nvPr>
        </p:nvSpPr>
        <p:spPr/>
        <p:txBody>
          <a:bodyPr/>
          <a:lstStyle/>
          <a:p>
            <a:pPr eaLnBrk="1" hangingPunct="1"/>
            <a:endParaRPr lang="ru-RU" smtClean="0"/>
          </a:p>
        </p:txBody>
      </p:sp>
      <p:sp>
        <p:nvSpPr>
          <p:cNvPr id="3" name="Содержимое 2"/>
          <p:cNvSpPr>
            <a:spLocks noGrp="1"/>
          </p:cNvSpPr>
          <p:nvPr>
            <p:ph idx="4294967295"/>
          </p:nvPr>
        </p:nvSpPr>
        <p:spPr>
          <a:xfrm>
            <a:off x="500034" y="285728"/>
            <a:ext cx="8429684" cy="6429420"/>
          </a:xfrm>
          <a:solidFill>
            <a:schemeClr val="accent2"/>
          </a:solidFill>
          <a:ln w="25400" cap="flat" algn="ctr"/>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pPr eaLnBrk="1" hangingPunct="1">
              <a:buFont typeface="Arial" charset="0"/>
              <a:buNone/>
              <a:defRPr/>
            </a:pPr>
            <a:endParaRPr lang="ru-RU" sz="4000" smtClean="0">
              <a:solidFill>
                <a:schemeClr val="bg1"/>
              </a:solidFill>
            </a:endParaRPr>
          </a:p>
          <a:p>
            <a:pPr eaLnBrk="1" hangingPunct="1">
              <a:buFont typeface="Arial" charset="0"/>
              <a:buNone/>
              <a:defRPr/>
            </a:pPr>
            <a:r>
              <a:rPr lang="ru-RU" sz="4000" smtClean="0">
                <a:solidFill>
                  <a:schemeClr val="bg1"/>
                </a:solidFill>
              </a:rPr>
              <a:t>Верю я, придет пора,</a:t>
            </a:r>
          </a:p>
          <a:p>
            <a:pPr eaLnBrk="1" hangingPunct="1">
              <a:buFont typeface="Arial" charset="0"/>
              <a:buNone/>
              <a:defRPr/>
            </a:pPr>
            <a:r>
              <a:rPr lang="ru-RU" sz="4000" smtClean="0">
                <a:solidFill>
                  <a:schemeClr val="bg1"/>
                </a:solidFill>
              </a:rPr>
              <a:t>Силу подлости и злобы</a:t>
            </a:r>
          </a:p>
          <a:p>
            <a:pPr eaLnBrk="1" hangingPunct="1">
              <a:buFont typeface="Arial" charset="0"/>
              <a:buNone/>
              <a:defRPr/>
            </a:pPr>
            <a:r>
              <a:rPr lang="ru-RU" sz="4000" smtClean="0">
                <a:solidFill>
                  <a:schemeClr val="bg1"/>
                </a:solidFill>
              </a:rPr>
              <a:t>Одолеет дух добра.        </a:t>
            </a:r>
          </a:p>
          <a:p>
            <a:pPr eaLnBrk="1" hangingPunct="1">
              <a:buFont typeface="Arial" charset="0"/>
              <a:buNone/>
              <a:defRPr/>
            </a:pPr>
            <a:r>
              <a:rPr lang="ru-RU" sz="3600" smtClean="0">
                <a:solidFill>
                  <a:schemeClr val="bg1"/>
                </a:solidFill>
              </a:rPr>
              <a:t>                                        </a:t>
            </a:r>
          </a:p>
          <a:p>
            <a:pPr algn="r" eaLnBrk="1" hangingPunct="1">
              <a:buFont typeface="Arial" charset="0"/>
              <a:buNone/>
              <a:defRPr/>
            </a:pPr>
            <a:r>
              <a:rPr lang="ru-RU" sz="3600" smtClean="0">
                <a:solidFill>
                  <a:schemeClr val="bg1"/>
                </a:solidFill>
              </a:rPr>
              <a:t>       (Б. Пастернак)</a:t>
            </a:r>
          </a:p>
          <a:p>
            <a:pPr eaLnBrk="1" hangingPunct="1">
              <a:defRPr/>
            </a:pPr>
            <a:endParaRPr lang="ru-RU" sz="3600" smtClean="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Прямоугольник 2"/>
          <p:cNvPicPr>
            <a:picLocks noGrp="1" noChangeAspect="1" noChangeArrowheads="1"/>
          </p:cNvPicPr>
          <p:nvPr>
            <p:ph type="title"/>
          </p:nvPr>
        </p:nvPicPr>
        <p:blipFill>
          <a:blip r:embed="rId2" cstate="print"/>
          <a:srcRect/>
          <a:stretch>
            <a:fillRect/>
          </a:stretch>
        </p:blipFill>
        <p:spPr>
          <a:xfrm>
            <a:off x="0" y="0"/>
            <a:ext cx="9144000" cy="2055813"/>
          </a:xfrm>
          <a:solidFill>
            <a:schemeClr val="bg2"/>
          </a:solidFill>
        </p:spPr>
      </p:pic>
      <p:pic>
        <p:nvPicPr>
          <p:cNvPr id="17410" name="Picture 4"/>
          <p:cNvPicPr>
            <a:picLocks noGrp="1" noChangeAspect="1" noChangeArrowheads="1"/>
          </p:cNvPicPr>
          <p:nvPr>
            <p:ph type="body" idx="1"/>
          </p:nvPr>
        </p:nvPicPr>
        <p:blipFill>
          <a:blip r:embed="rId3" cstate="print"/>
          <a:srcRect/>
          <a:stretch>
            <a:fillRect/>
          </a:stretch>
        </p:blipFill>
        <p:spPr>
          <a:xfrm>
            <a:off x="1619250" y="2060575"/>
            <a:ext cx="5876925" cy="42672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p:cNvSpPr>
          <p:nvPr>
            <p:ph type="title"/>
          </p:nvPr>
        </p:nvSpPr>
        <p:spPr/>
        <p:txBody>
          <a:bodyPr/>
          <a:lstStyle/>
          <a:p>
            <a:r>
              <a:rPr lang="ru-RU" sz="4800" smtClean="0">
                <a:solidFill>
                  <a:srgbClr val="FF0000"/>
                </a:solidFill>
                <a:latin typeface="Arial" charset="0"/>
              </a:rPr>
              <a:t>Элементы народной сказки:</a:t>
            </a:r>
          </a:p>
        </p:txBody>
      </p:sp>
      <p:sp>
        <p:nvSpPr>
          <p:cNvPr id="18434" name="Rectangle 3"/>
          <p:cNvSpPr>
            <a:spLocks noGrp="1"/>
          </p:cNvSpPr>
          <p:nvPr>
            <p:ph type="body" idx="1"/>
          </p:nvPr>
        </p:nvSpPr>
        <p:spPr/>
        <p:txBody>
          <a:bodyPr/>
          <a:lstStyle/>
          <a:p>
            <a:pPr marL="609600" indent="-609600">
              <a:lnSpc>
                <a:spcPct val="90000"/>
              </a:lnSpc>
              <a:buFont typeface="Arial" charset="0"/>
              <a:buAutoNum type="arabicPeriod"/>
            </a:pPr>
            <a:r>
              <a:rPr lang="ru-RU" sz="3600" b="1" smtClean="0"/>
              <a:t>Зачин.</a:t>
            </a:r>
          </a:p>
          <a:p>
            <a:pPr marL="609600" indent="-609600">
              <a:lnSpc>
                <a:spcPct val="90000"/>
              </a:lnSpc>
              <a:buFont typeface="Arial" charset="0"/>
              <a:buAutoNum type="arabicPeriod"/>
            </a:pPr>
            <a:r>
              <a:rPr lang="ru-RU" sz="3600" b="1" smtClean="0"/>
              <a:t>Троекратные повторы.</a:t>
            </a:r>
          </a:p>
          <a:p>
            <a:pPr marL="609600" indent="-609600">
              <a:lnSpc>
                <a:spcPct val="90000"/>
              </a:lnSpc>
              <a:buFont typeface="Arial" charset="0"/>
              <a:buAutoNum type="arabicPeriod"/>
            </a:pPr>
            <a:r>
              <a:rPr lang="ru-RU" sz="3600" b="1" smtClean="0"/>
              <a:t>Присказка.</a:t>
            </a:r>
          </a:p>
          <a:p>
            <a:pPr marL="609600" indent="-609600">
              <a:lnSpc>
                <a:spcPct val="90000"/>
              </a:lnSpc>
              <a:buFont typeface="Arial" charset="0"/>
              <a:buAutoNum type="arabicPeriod"/>
            </a:pPr>
            <a:r>
              <a:rPr lang="ru-RU" sz="3600" b="1" smtClean="0"/>
              <a:t>Эпитеты.</a:t>
            </a:r>
          </a:p>
          <a:p>
            <a:pPr marL="609600" indent="-609600">
              <a:lnSpc>
                <a:spcPct val="90000"/>
              </a:lnSpc>
              <a:buFont typeface="Arial" charset="0"/>
              <a:buAutoNum type="arabicPeriod"/>
            </a:pPr>
            <a:r>
              <a:rPr lang="ru-RU" sz="3600" b="1" smtClean="0"/>
              <a:t>Уменьшительно – ласкательные суффиксы.</a:t>
            </a:r>
          </a:p>
          <a:p>
            <a:pPr marL="609600" indent="-609600">
              <a:lnSpc>
                <a:spcPct val="90000"/>
              </a:lnSpc>
              <a:buFont typeface="Arial" charset="0"/>
              <a:buAutoNum type="arabicPeriod"/>
            </a:pPr>
            <a:r>
              <a:rPr lang="ru-RU" sz="3600" b="1" smtClean="0"/>
              <a:t>Волшебные герои и предметы.</a:t>
            </a:r>
          </a:p>
          <a:p>
            <a:pPr marL="609600" indent="-609600">
              <a:lnSpc>
                <a:spcPct val="90000"/>
              </a:lnSpc>
              <a:buFont typeface="Arial" charset="0"/>
              <a:buAutoNum type="arabicPeriod"/>
            </a:pPr>
            <a:r>
              <a:rPr lang="ru-RU" sz="3600" b="1" smtClean="0"/>
              <a:t>Пословицы.</a:t>
            </a:r>
          </a:p>
          <a:p>
            <a:pPr marL="609600" indent="-609600">
              <a:lnSpc>
                <a:spcPct val="90000"/>
              </a:lnSpc>
              <a:buFont typeface="Arial" charset="0"/>
              <a:buAutoNum type="arabicPeriod"/>
            </a:pPr>
            <a:r>
              <a:rPr lang="ru-RU" sz="3600" b="1" smtClean="0"/>
              <a:t>Счастливый конец.</a:t>
            </a:r>
          </a:p>
          <a:p>
            <a:pPr marL="609600" indent="-609600">
              <a:lnSpc>
                <a:spcPct val="90000"/>
              </a:lnSpc>
              <a:buFont typeface="Arial" charset="0"/>
              <a:buAutoNum type="arabicPeriod"/>
            </a:pPr>
            <a:endParaRPr lang="ru-RU" sz="3600" b="1"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Заголовок 1"/>
          <p:cNvSpPr>
            <a:spLocks noGrp="1"/>
          </p:cNvSpPr>
          <p:nvPr>
            <p:ph type="title" idx="4294967295"/>
          </p:nvPr>
        </p:nvSpPr>
        <p:spPr/>
        <p:txBody>
          <a:bodyPr/>
          <a:lstStyle/>
          <a:p>
            <a:pPr eaLnBrk="1" hangingPunct="1"/>
            <a:endParaRPr lang="ru-RU" smtClean="0"/>
          </a:p>
        </p:txBody>
      </p:sp>
      <p:graphicFrame>
        <p:nvGraphicFramePr>
          <p:cNvPr id="1026" name="Object 2"/>
          <p:cNvGraphicFramePr>
            <a:graphicFrameLocks noChangeAspect="1"/>
          </p:cNvGraphicFramePr>
          <p:nvPr/>
        </p:nvGraphicFramePr>
        <p:xfrm>
          <a:off x="1779588" y="3084513"/>
          <a:ext cx="5583237" cy="687387"/>
        </p:xfrm>
        <a:graphic>
          <a:graphicData uri="http://schemas.openxmlformats.org/presentationml/2006/ole">
            <p:oleObj spid="_x0000_s14338" name="Объект упаковщика для оболочки" showAsIcon="1" r:id="rId4" imgW="5583600" imgH="686880" progId="Package">
              <p:embed/>
            </p:oleObj>
          </a:graphicData>
        </a:graphic>
      </p:graphicFrame>
      <p:pic>
        <p:nvPicPr>
          <p:cNvPr id="2" name="Picture 2" descr="C:\Users\user\Downloads\1475009_sovetskie_multfilmi.jpg"/>
          <p:cNvPicPr>
            <a:picLocks noGrp="1" noChangeAspect="1" noChangeArrowheads="1"/>
          </p:cNvPicPr>
          <p:nvPr>
            <p:ph idx="4294967295"/>
          </p:nvPr>
        </p:nvPicPr>
        <p:blipFill>
          <a:blip r:embed="rId5" cstate="print"/>
          <a:srcRect/>
          <a:stretch>
            <a:fillRect/>
          </a:stretch>
        </p:blipFill>
        <p:spPr>
          <a:xfrm>
            <a:off x="285720" y="91259"/>
            <a:ext cx="8715436" cy="6643710"/>
          </a:xfrm>
          <a:ln w="25400" cap="flat" algn="ctr"/>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Skazochnaya_muzyka..._-_krasivaya_melodiya_2_(Dydka.com).mp3">
            <a:hlinkClick r:id="" action="ppaction://media"/>
          </p:cNvPr>
          <p:cNvPicPr>
            <a:picLocks noRot="1" noChangeAspect="1"/>
          </p:cNvPicPr>
          <p:nvPr>
            <a:audioFile r:link="rId2"/>
          </p:nvPr>
        </p:nvPicPr>
        <p:blipFill>
          <a:blip r:embed="rId6" cstate="print"/>
          <a:stretch>
            <a:fillRect/>
          </a:stretch>
        </p:blipFill>
        <p:spPr>
          <a:xfrm>
            <a:off x="8715404" y="635795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6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p:txBody>
          <a:bodyPr/>
          <a:lstStyle/>
          <a:p>
            <a:r>
              <a:rPr lang="ru-RU" sz="4000" b="1" smtClean="0">
                <a:solidFill>
                  <a:srgbClr val="FF0000"/>
                </a:solidFill>
              </a:rPr>
              <a:t>ПРАВИЛА  РАБОТЫ  В  ГРУППЕ</a:t>
            </a:r>
            <a:r>
              <a:rPr lang="en-US" sz="4000" smtClean="0">
                <a:solidFill>
                  <a:srgbClr val="FF0000"/>
                </a:solidFill>
              </a:rPr>
              <a:t/>
            </a:r>
            <a:br>
              <a:rPr lang="en-US" sz="4000" smtClean="0">
                <a:solidFill>
                  <a:srgbClr val="FF0000"/>
                </a:solidFill>
              </a:rPr>
            </a:br>
            <a:endParaRPr lang="ru-RU" sz="4000" smtClean="0">
              <a:solidFill>
                <a:srgbClr val="FF0000"/>
              </a:solidFill>
            </a:endParaRPr>
          </a:p>
        </p:txBody>
      </p:sp>
      <p:sp>
        <p:nvSpPr>
          <p:cNvPr id="19458" name="CustomShape 2"/>
          <p:cNvSpPr>
            <a:spLocks noGrp="1" noChangeArrowheads="1"/>
          </p:cNvSpPr>
          <p:nvPr>
            <p:ph type="body" idx="4294967295"/>
          </p:nvPr>
        </p:nvSpPr>
        <p:spPr>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lnTo>
                  <a:pt x="0" y="0"/>
                </a:lnTo>
                <a:close/>
              </a:path>
            </a:pathLst>
          </a:custGeom>
        </p:spPr>
        <p:txBody>
          <a:bodyPr/>
          <a:lstStyle/>
          <a:p>
            <a:pPr marL="609600" indent="-609600">
              <a:buFont typeface="Arial" charset="0"/>
              <a:buAutoNum type="arabicPeriod"/>
            </a:pPr>
            <a:r>
              <a:rPr lang="ru-RU" sz="3600" b="1" dirty="0" smtClean="0"/>
              <a:t>Распределите  роли в группе.</a:t>
            </a:r>
            <a:endParaRPr lang="en-US" sz="3600" b="1" dirty="0" smtClean="0"/>
          </a:p>
          <a:p>
            <a:pPr marL="609600" indent="-609600">
              <a:buFont typeface="Arial" charset="0"/>
              <a:buAutoNum type="arabicPeriod"/>
            </a:pPr>
            <a:r>
              <a:rPr lang="ru-RU" sz="3600" b="1" dirty="0" smtClean="0"/>
              <a:t>Внимательно   прочитайте задание.</a:t>
            </a:r>
            <a:endParaRPr lang="en-US" sz="3600" b="1" dirty="0" smtClean="0"/>
          </a:p>
          <a:p>
            <a:pPr marL="609600" indent="-609600">
              <a:buFont typeface="Arial" charset="0"/>
              <a:buAutoNum type="arabicPeriod"/>
            </a:pPr>
            <a:r>
              <a:rPr lang="ru-RU" sz="3600" b="1" dirty="0" smtClean="0"/>
              <a:t>При  обсуждении задания  </a:t>
            </a:r>
            <a:r>
              <a:rPr lang="ru-RU" sz="3600" b="1" dirty="0" smtClean="0"/>
              <a:t>выслушивайте </a:t>
            </a:r>
            <a:r>
              <a:rPr lang="ru-RU" sz="3600" b="1" dirty="0" smtClean="0"/>
              <a:t>мнение  каждого. </a:t>
            </a:r>
            <a:endParaRPr lang="en-US" sz="3600" b="1" dirty="0" smtClean="0"/>
          </a:p>
          <a:p>
            <a:pPr marL="609600" indent="-609600">
              <a:buFont typeface="Arial" charset="0"/>
              <a:buNone/>
            </a:pPr>
            <a:r>
              <a:rPr lang="ru-RU" sz="3600" b="1" dirty="0" smtClean="0"/>
              <a:t>4.   Не перебивай говорящего.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p:cNvSpPr>
          <p:nvPr>
            <p:ph type="title"/>
          </p:nvPr>
        </p:nvSpPr>
        <p:spPr/>
        <p:txBody>
          <a:bodyPr/>
          <a:lstStyle/>
          <a:p>
            <a:r>
              <a:rPr lang="ru-RU" smtClean="0">
                <a:solidFill>
                  <a:srgbClr val="FF0000"/>
                </a:solidFill>
              </a:rPr>
              <a:t>1 группа</a:t>
            </a:r>
          </a:p>
        </p:txBody>
      </p:sp>
      <p:pic>
        <p:nvPicPr>
          <p:cNvPr id="20482" name="Рисунок 1" descr="https://fsd.videouroki.net/html/2017/01/20/v_588209a285328/99677973_4.png"/>
          <p:cNvPicPr>
            <a:picLocks noGrp="1" noChangeAspect="1" noChangeArrowheads="1"/>
          </p:cNvPicPr>
          <p:nvPr>
            <p:ph type="body" idx="1"/>
          </p:nvPr>
        </p:nvPicPr>
        <p:blipFill>
          <a:blip r:embed="rId2" cstate="print"/>
          <a:srcRect/>
          <a:stretch>
            <a:fillRect/>
          </a:stretch>
        </p:blipFill>
        <p:spPr>
          <a:xfrm>
            <a:off x="1476375" y="1352550"/>
            <a:ext cx="6264275" cy="550545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p:nvPr>
        </p:nvSpPr>
        <p:spPr/>
        <p:txBody>
          <a:bodyPr/>
          <a:lstStyle/>
          <a:p>
            <a:r>
              <a:rPr lang="ru-RU" smtClean="0">
                <a:solidFill>
                  <a:srgbClr val="FF0000"/>
                </a:solidFill>
              </a:rPr>
              <a:t>2 группа</a:t>
            </a:r>
          </a:p>
        </p:txBody>
      </p:sp>
      <p:pic>
        <p:nvPicPr>
          <p:cNvPr id="21506" name="Рисунок 2" descr="https://fsd.videouroki.net/html/2017/01/20/v_588209a285328/99677973_5.png"/>
          <p:cNvPicPr>
            <a:picLocks noGrp="1" noChangeAspect="1" noChangeArrowheads="1"/>
          </p:cNvPicPr>
          <p:nvPr>
            <p:ph type="body" idx="1"/>
          </p:nvPr>
        </p:nvPicPr>
        <p:blipFill>
          <a:blip r:embed="rId2" cstate="print"/>
          <a:srcRect/>
          <a:stretch>
            <a:fillRect/>
          </a:stretch>
        </p:blipFill>
        <p:spPr>
          <a:xfrm>
            <a:off x="1547813" y="1228725"/>
            <a:ext cx="5851525" cy="5629275"/>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Тема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defRPr>
        </a:defPPr>
      </a:lstStyle>
    </a:lnDef>
  </a:objectDefaults>
  <a:extraClrSchemeLst>
    <a:extraClrScheme>
      <a:clrScheme name="Тема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325</TotalTime>
  <Words>142</Words>
  <Application>Microsoft Office PowerPoint</Application>
  <PresentationFormat>Экран (4:3)</PresentationFormat>
  <Paragraphs>44</Paragraphs>
  <Slides>15</Slides>
  <Notes>0</Notes>
  <HiddenSlides>0</HiddenSlides>
  <MMClips>2</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17" baseType="lpstr">
      <vt:lpstr>Тема Office</vt:lpstr>
      <vt:lpstr>Объект упаковщика для оболочки</vt:lpstr>
      <vt:lpstr>Слайд 1</vt:lpstr>
      <vt:lpstr>Слайд 2</vt:lpstr>
      <vt:lpstr>Слайд 3</vt:lpstr>
      <vt:lpstr>Слайд 4</vt:lpstr>
      <vt:lpstr>Элементы народной сказки:</vt:lpstr>
      <vt:lpstr>Слайд 6</vt:lpstr>
      <vt:lpstr>ПРАВИЛА  РАБОТЫ  В  ГРУППЕ </vt:lpstr>
      <vt:lpstr>1 группа</vt:lpstr>
      <vt:lpstr>2 группа</vt:lpstr>
      <vt:lpstr>3 группа</vt:lpstr>
      <vt:lpstr>                                                                         Тест   1.Какими словами начинается сказка? а) «В некотором царстве, в некотором государстве …»  б) «За горами, за лесами, за широкими морями …» в) «Три девицы под окном …» 2. Какая из дочерей попросила купца привезти из дальних стран аленький цветочек? а) старшая;                              б) средняя;                       в) младшая. 3. Кто из дочерей согласился спасти отца? а) старшая;                       б) младшая;                           в) средняя. 4.Какой волшебный предмет дал зверь лесной, чтобы купец мог быстро очутиться дома? а) золотой перстень;  б) медный браслет;  в) изумрудное ожерелье. 5. На какой палец надо было надеть волшебный перстень, чтобы очутиться во дворце зверя лесного? а) на левый мизинец; б)  на правый мизинец;  в) на средний палец; 6. На сколько дней отпустил зверь лесной, чудо морское купеческую дочь домой? а) на один день и одну ночь;  б) на три дня и три ночи;  в) на пять дней и пять ночей. 7. Кем оказался зверь лесной, чудо морское? а) заколдованным принцем; б) злым колдуном;  в) карликом.  </vt:lpstr>
      <vt:lpstr>Проверь себя</vt:lpstr>
      <vt:lpstr>Слайд 13</vt:lpstr>
      <vt:lpstr>Слайд 14</vt:lpstr>
      <vt:lpstr>Рефлексия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Тест по сказке «Аленький цветочек». 1.Какими словами начинается сказка? а) «В некотором царстве, в некотором государстве …»  б) «За горами, за лесами, за широкими морями …» в) «Три девицы под окном …» 2. Какая из дочерей попросила купца привезти из дальних стран аленький цветочек? а) старшая;                              б) средняя;                       в) младшая. 3. Кто из дочерей согласился спасти отца? а) старшая;                       б) младшая;                           в) средняя. 4.Какой волшебный предмет дал зверь лесной, чтобы купец мог быстро очутиться дома? а) золотой перстень;  б) медный браслет;  в) изумрудное ожерелье. 5. На какой палец надо было надеть волшебный перстень, чтобы очутиться во дворце зверя лесного? а) на левый мизинец; б)  на правый мизинец;  в) на средний палец; 6. На сколько дней отпустил зверь лесной, чудо морское купеческую дочь домой? а) на один день и одну ночь;  б) на три дня и три ночи;  в) на пять дней и пять ночей. 7. Кем оказался зверь лесной, чудо морское? а) заколдованным принцем; б) злым колдуном;  в) карликом. 8. сколько лет провёл принц в образе зверя лесного? а) 30 лет;                             б) 20 лет;                           в) 10 лет.</dc:title>
  <dc:creator>user</dc:creator>
  <cp:lastModifiedBy>user</cp:lastModifiedBy>
  <cp:revision>41</cp:revision>
  <dcterms:created xsi:type="dcterms:W3CDTF">2019-12-18T06:29:54Z</dcterms:created>
  <dcterms:modified xsi:type="dcterms:W3CDTF">2019-12-23T23:45:31Z</dcterms:modified>
</cp:coreProperties>
</file>