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91" r:id="rId3"/>
    <p:sldId id="290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0" y="5445224"/>
            <a:ext cx="6336704" cy="864096"/>
          </a:xfrm>
        </p:spPr>
        <p:txBody>
          <a:bodyPr anchor="ctr">
            <a:normAutofit fontScale="25000" lnSpcReduction="20000"/>
          </a:bodyPr>
          <a:lstStyle/>
          <a:p>
            <a:pPr marL="0" indent="0" algn="r">
              <a:buNone/>
            </a:pPr>
            <a:endParaRPr lang="ru-RU" sz="1800" b="1" dirty="0" smtClean="0">
              <a:solidFill>
                <a:srgbClr val="FF0000"/>
              </a:solidFill>
            </a:endParaRPr>
          </a:p>
          <a:p>
            <a:pPr marL="0" indent="0" algn="r">
              <a:buNone/>
            </a:pPr>
            <a:endParaRPr lang="ru-RU" sz="1800" b="1" dirty="0">
              <a:solidFill>
                <a:srgbClr val="FF0000"/>
              </a:solidFill>
            </a:endParaRPr>
          </a:p>
          <a:p>
            <a:pPr marL="0" indent="0" algn="r">
              <a:buNone/>
            </a:pPr>
            <a:endParaRPr lang="ru-RU" sz="1800" b="1" dirty="0" smtClean="0">
              <a:solidFill>
                <a:srgbClr val="FF0000"/>
              </a:solidFill>
            </a:endParaRPr>
          </a:p>
          <a:p>
            <a:pPr marL="0" indent="0" algn="r">
              <a:buNone/>
            </a:pPr>
            <a:endParaRPr lang="ru-RU" sz="1800" b="1" dirty="0">
              <a:solidFill>
                <a:srgbClr val="FF0000"/>
              </a:solidFill>
            </a:endParaRPr>
          </a:p>
          <a:p>
            <a:pPr marL="0" indent="0" algn="r">
              <a:buNone/>
            </a:pPr>
            <a:endParaRPr lang="ru-RU" sz="1800" b="1" dirty="0" smtClean="0">
              <a:solidFill>
                <a:srgbClr val="FF0000"/>
              </a:solidFill>
            </a:endParaRPr>
          </a:p>
          <a:p>
            <a:pPr marL="0" indent="0" algn="r">
              <a:buNone/>
            </a:pPr>
            <a:endParaRPr lang="ru-RU" sz="1800" b="1" dirty="0">
              <a:solidFill>
                <a:srgbClr val="FF0000"/>
              </a:solidFill>
            </a:endParaRPr>
          </a:p>
          <a:p>
            <a:pPr marL="0" indent="0" algn="r">
              <a:buNone/>
            </a:pPr>
            <a:endParaRPr lang="ru-RU" sz="1800" b="1" dirty="0" smtClean="0">
              <a:solidFill>
                <a:srgbClr val="FF0000"/>
              </a:solidFill>
            </a:endParaRPr>
          </a:p>
          <a:p>
            <a:pPr marL="0" indent="0" algn="r">
              <a:buNone/>
            </a:pPr>
            <a:endParaRPr lang="ru-RU" sz="1800" b="1" dirty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ru-RU" sz="7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ПОДГОТОВИЛА </a:t>
            </a:r>
          </a:p>
          <a:p>
            <a:pPr marL="0" indent="0" algn="r">
              <a:buNone/>
            </a:pPr>
            <a:r>
              <a:rPr lang="ru-RU" sz="7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УЧИТЕЛЬ-ЛОГОПЕД </a:t>
            </a:r>
          </a:p>
          <a:p>
            <a:pPr marL="0" indent="0" algn="r">
              <a:buNone/>
            </a:pPr>
            <a:r>
              <a:rPr lang="ru-RU" sz="7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МБОУ СОШ №12 </a:t>
            </a:r>
          </a:p>
          <a:p>
            <a:pPr marL="0" indent="0" algn="r">
              <a:buNone/>
            </a:pPr>
            <a:r>
              <a:rPr lang="ru-RU" sz="7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Дорофеева С.Е. </a:t>
            </a:r>
          </a:p>
          <a:p>
            <a:pPr marL="0" indent="0" algn="r">
              <a:buNone/>
            </a:pPr>
            <a:r>
              <a:rPr lang="ru-RU" sz="7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</a:t>
            </a:r>
            <a:r>
              <a:rPr lang="ru-RU" sz="7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.Ноябрьск</a:t>
            </a:r>
            <a:r>
              <a:rPr lang="ru-RU" sz="7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sz="7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098" name="Picture 2" descr="https://ds04.infourok.ru/uploads/ex/0949/0016b210-7e2ca854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828092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614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r>
              <a:rPr lang="ru-RU" dirty="0" smtClean="0"/>
              <a:t>Вставь букву и запиши слова в тетрадь </a:t>
            </a:r>
          </a:p>
          <a:p>
            <a:pPr marL="0" indent="0">
              <a:buNone/>
            </a:pPr>
            <a:r>
              <a:rPr lang="ru-RU" sz="6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__</a:t>
            </a:r>
            <a:r>
              <a:rPr lang="ru-RU" sz="60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ВЕРЬ,	 ___АЛО, ___АБА,	____ИМА,   А__БУКА, ПИД___АК, СЛУ____БА.</a:t>
            </a:r>
            <a:endParaRPr lang="ru-RU" sz="6000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03922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5760640" cy="5544617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Чистоговорка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sz="44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ПО ЛУЖАЙКЕ ЖЕРЕБЁНОК</a:t>
            </a:r>
          </a:p>
          <a:p>
            <a:pPr marL="0" indent="0">
              <a:buNone/>
            </a:pPr>
            <a:r>
              <a:rPr lang="ru-RU" sz="44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ПОБЕЖАЛ,  ПОБЕЖАЛ.</a:t>
            </a:r>
          </a:p>
          <a:p>
            <a:pPr marL="0" indent="0">
              <a:buNone/>
            </a:pPr>
            <a:r>
              <a:rPr lang="ru-RU" sz="44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И НЕ ПРОСТО ЗАСМЕЯЛСЯ</a:t>
            </a:r>
          </a:p>
          <a:p>
            <a:pPr marL="0" indent="0">
              <a:buNone/>
            </a:pPr>
            <a:r>
              <a:rPr lang="ru-RU" sz="44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А ЗАРЖАЛ, </a:t>
            </a:r>
          </a:p>
          <a:p>
            <a:pPr marL="0" indent="0">
              <a:buNone/>
            </a:pPr>
            <a:r>
              <a:rPr lang="ru-RU" sz="44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А ЗАРЖАЛ. </a:t>
            </a:r>
          </a:p>
          <a:p>
            <a:pPr marL="0" indent="0">
              <a:buNone/>
            </a:pPr>
            <a:endParaRPr lang="ru-RU" sz="4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4104" name="Picture 8" descr="https://www.kukumyava.ru/upload/iblock/3f4/Schleich_138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34405"/>
            <a:ext cx="2555776" cy="245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75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2646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			</a:t>
            </a:r>
            <a:r>
              <a:rPr lang="ru-RU" sz="48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Друзья.</a:t>
            </a:r>
            <a:endParaRPr lang="ru-RU" sz="48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 algn="just">
              <a:buNone/>
            </a:pPr>
            <a:r>
              <a:rPr lang="ru-RU" sz="48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	У Серёжи </a:t>
            </a:r>
            <a:r>
              <a:rPr lang="ru-RU" sz="48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и Захара </a:t>
            </a:r>
            <a:r>
              <a:rPr lang="ru-RU" sz="48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живёт </a:t>
            </a:r>
            <a:r>
              <a:rPr lang="ru-RU" sz="48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собака Дружок. Дети любят зани­маться с Дружком, учить его. </a:t>
            </a:r>
            <a:endParaRPr lang="ru-RU" sz="4800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 algn="just">
              <a:buNone/>
            </a:pPr>
            <a:r>
              <a:rPr lang="ru-RU" sz="48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	</a:t>
            </a:r>
            <a:r>
              <a:rPr lang="ru-RU" sz="48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Он </a:t>
            </a:r>
            <a:r>
              <a:rPr lang="ru-RU" sz="48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уже умеет служить, лежать, приносить в зубах палку. Когда ребята зовут Дружка, он бежит к ним, звонко лая. </a:t>
            </a:r>
            <a:endParaRPr lang="ru-RU" sz="4800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 algn="just">
              <a:buNone/>
            </a:pPr>
            <a:r>
              <a:rPr lang="ru-RU" sz="48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	Серёжа</a:t>
            </a:r>
            <a:r>
              <a:rPr lang="ru-RU" sz="48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, Захар и Дружок хорошие друзья.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140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nukadeti.ru/content/images/essence/tale/6703/278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68952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11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myslide.ru/documents_7/6a8f2a9e1b7910b9755ca6208471ed77/img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7988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777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/>
              <a:t>ВЫДЕЛИ 1 ЗВУК  В СЛОВЕ. НАЗОВИ ТЕМУ ЗАНЯТИЯ.</a:t>
            </a:r>
            <a:endParaRPr lang="ru-RU" sz="2800" b="1" dirty="0"/>
          </a:p>
        </p:txBody>
      </p:sp>
      <p:pic>
        <p:nvPicPr>
          <p:cNvPr id="4" name="Рисунок 3" descr="Картинка для детей зонт – Раскраска зонтик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90" y="1124744"/>
            <a:ext cx="2520280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i.pinimg.com/474x/36/f9/20/36f9207fb2e88e19c1f38f0edc203ebf.jpg?nii=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41600"/>
            <a:ext cx="2080245" cy="3168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ds04.infourok.ru/uploads/ex/0058/001a047f-85f015d7/img2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078" y="3356992"/>
            <a:ext cx="3028156" cy="3077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avatars.mds.yandex.net/get-pdb/1583614/d10c0c83-5340-44b8-9e2c-9b1027f9b943/s120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948" y="1032875"/>
            <a:ext cx="2149286" cy="22521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3373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268760"/>
            <a:ext cx="87849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1" u="sng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000" i="1" u="sng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4400" dirty="0">
              <a:solidFill>
                <a:prstClr val="black"/>
              </a:solidFill>
            </a:endParaRPr>
          </a:p>
        </p:txBody>
      </p:sp>
      <p:pic>
        <p:nvPicPr>
          <p:cNvPr id="4" name="Picture 2" descr="https://logoped-online.by/wp-content/uploads/2020/02/didakticheskaya-igra-Naidi-zvuki-J-Z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57250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97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СКОЛЬКО ЗДЕСЬ БУКВ З - Ж: </a:t>
            </a:r>
          </a:p>
          <a:p>
            <a:pPr marL="0" indent="0">
              <a:buNone/>
            </a:pPr>
            <a:r>
              <a:rPr lang="ru-RU" sz="5400" b="1" dirty="0" smtClean="0"/>
              <a:t>			</a:t>
            </a:r>
            <a:r>
              <a:rPr lang="ru-RU" sz="5400" b="1" dirty="0" smtClean="0">
                <a:solidFill>
                  <a:srgbClr val="0070C0"/>
                </a:solidFill>
              </a:rPr>
              <a:t>З</a:t>
            </a:r>
            <a:r>
              <a:rPr lang="ru-RU" sz="5400" dirty="0" smtClean="0"/>
              <a:t>  </a:t>
            </a:r>
          </a:p>
          <a:p>
            <a:pPr marL="0" indent="0">
              <a:buNone/>
            </a:pPr>
            <a:r>
              <a:rPr lang="ru-RU" sz="5400" dirty="0" smtClean="0">
                <a:solidFill>
                  <a:srgbClr val="FF0000"/>
                </a:solidFill>
              </a:rPr>
              <a:t>З</a:t>
            </a:r>
            <a:r>
              <a:rPr lang="ru-RU" sz="5400" dirty="0" smtClean="0"/>
              <a:t>  					</a:t>
            </a:r>
            <a:r>
              <a:rPr lang="ru-RU" sz="6500" b="1" dirty="0" smtClean="0">
                <a:solidFill>
                  <a:srgbClr val="FF0000"/>
                </a:solidFill>
              </a:rPr>
              <a:t>Ж</a:t>
            </a:r>
          </a:p>
          <a:p>
            <a:pPr marL="0" indent="0">
              <a:buNone/>
            </a:pPr>
            <a:r>
              <a:rPr lang="ru-RU" sz="5400" b="1" dirty="0" smtClean="0"/>
              <a:t> </a:t>
            </a:r>
            <a:r>
              <a:rPr lang="ru-RU" sz="5400" dirty="0" smtClean="0"/>
              <a:t> 		</a:t>
            </a:r>
            <a:r>
              <a:rPr lang="ru-RU" sz="5400" i="1" dirty="0" smtClean="0">
                <a:solidFill>
                  <a:srgbClr val="FF0000"/>
                </a:solidFill>
              </a:rPr>
              <a:t>ж  </a:t>
            </a:r>
          </a:p>
          <a:p>
            <a:pPr marL="0" indent="0">
              <a:buNone/>
            </a:pPr>
            <a:r>
              <a:rPr lang="ru-RU" sz="5400" i="1" dirty="0" smtClean="0"/>
              <a:t>з</a:t>
            </a:r>
            <a:r>
              <a:rPr lang="ru-RU" sz="5400" dirty="0" smtClean="0"/>
              <a:t>  			</a:t>
            </a:r>
            <a:r>
              <a:rPr lang="ru-RU" sz="5400" b="1" dirty="0" smtClean="0"/>
              <a:t>З 	</a:t>
            </a:r>
            <a:r>
              <a:rPr lang="ru-RU" sz="5400" dirty="0" smtClean="0"/>
              <a:t> 		</a:t>
            </a:r>
            <a:r>
              <a:rPr lang="ru-RU" sz="8500" b="1" dirty="0" smtClean="0">
                <a:solidFill>
                  <a:srgbClr val="FFC000"/>
                </a:solidFill>
              </a:rPr>
              <a:t>Ж</a:t>
            </a:r>
            <a:r>
              <a:rPr lang="ru-RU" sz="5400" dirty="0" smtClean="0"/>
              <a:t> 	 </a:t>
            </a:r>
          </a:p>
          <a:p>
            <a:pPr marL="0" indent="0">
              <a:buNone/>
            </a:pPr>
            <a:r>
              <a:rPr lang="ru-RU" sz="5400" dirty="0" smtClean="0"/>
              <a:t> </a:t>
            </a:r>
            <a:r>
              <a:rPr lang="ru-RU" sz="5400" b="1" i="1" dirty="0">
                <a:solidFill>
                  <a:srgbClr val="0070C0"/>
                </a:solidFill>
              </a:rPr>
              <a:t>Ж</a:t>
            </a:r>
            <a:r>
              <a:rPr lang="ru-RU" sz="5400" i="1" dirty="0"/>
              <a:t> </a:t>
            </a:r>
            <a:r>
              <a:rPr lang="ru-RU" sz="5400" dirty="0"/>
              <a:t> </a:t>
            </a:r>
            <a:r>
              <a:rPr lang="ru-RU" sz="5400" dirty="0" smtClean="0"/>
              <a:t> 			</a:t>
            </a:r>
            <a:r>
              <a:rPr lang="ru-RU" sz="5400" dirty="0" smtClean="0">
                <a:solidFill>
                  <a:srgbClr val="FFC000"/>
                </a:solidFill>
              </a:rPr>
              <a:t>Ж</a:t>
            </a:r>
            <a:r>
              <a:rPr lang="ru-RU" sz="5400" dirty="0" smtClean="0"/>
              <a:t>		  Ж		  </a:t>
            </a:r>
            <a:r>
              <a:rPr lang="ru-RU" sz="5400" i="1" dirty="0" smtClean="0">
                <a:solidFill>
                  <a:srgbClr val="0070C0"/>
                </a:solidFill>
              </a:rPr>
              <a:t>З</a:t>
            </a:r>
          </a:p>
          <a:p>
            <a:pPr marL="0" indent="0">
              <a:buNone/>
            </a:pPr>
            <a:r>
              <a:rPr lang="ru-RU" sz="5400" dirty="0" smtClean="0"/>
              <a:t>  </a:t>
            </a:r>
            <a:r>
              <a:rPr lang="ru-RU" sz="5400" dirty="0">
                <a:solidFill>
                  <a:srgbClr val="FFC000"/>
                </a:solidFill>
              </a:rPr>
              <a:t>З </a:t>
            </a:r>
            <a:r>
              <a:rPr lang="ru-RU" sz="5400" dirty="0" smtClean="0"/>
              <a:t>	 	</a:t>
            </a:r>
            <a:r>
              <a:rPr lang="ru-RU" sz="5400" b="1" dirty="0" smtClean="0"/>
              <a:t>З</a:t>
            </a:r>
            <a:r>
              <a:rPr lang="ru-RU" sz="5400" dirty="0" smtClean="0"/>
              <a:t>  			</a:t>
            </a:r>
            <a:r>
              <a:rPr lang="ru-RU" sz="7100" b="1" dirty="0" smtClean="0">
                <a:solidFill>
                  <a:srgbClr val="00B050"/>
                </a:solidFill>
              </a:rPr>
              <a:t>Ж</a:t>
            </a:r>
            <a:r>
              <a:rPr lang="ru-RU" sz="5400" dirty="0" smtClean="0"/>
              <a:t>  </a:t>
            </a:r>
          </a:p>
          <a:p>
            <a:pPr marL="0" indent="0">
              <a:buNone/>
            </a:pPr>
            <a:r>
              <a:rPr lang="ru-RU" sz="5400" b="1" dirty="0" smtClean="0">
                <a:solidFill>
                  <a:srgbClr val="FFC000"/>
                </a:solidFill>
              </a:rPr>
              <a:t>						з </a:t>
            </a:r>
            <a:r>
              <a:rPr lang="ru-RU" sz="5400" dirty="0" smtClean="0"/>
              <a:t> </a:t>
            </a:r>
            <a:r>
              <a:rPr lang="ru-RU" sz="5400" dirty="0" smtClean="0"/>
              <a:t>							</a:t>
            </a:r>
            <a:r>
              <a:rPr lang="ru-RU" sz="5400" b="1" dirty="0" smtClean="0">
                <a:solidFill>
                  <a:srgbClr val="0070C0"/>
                </a:solidFill>
              </a:rPr>
              <a:t>Ж</a:t>
            </a:r>
            <a:endParaRPr lang="ru-RU" sz="5400" dirty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938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cloud.prezentacii.org/19/09/160314/images/screen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67" y="404813"/>
            <a:ext cx="7628466" cy="572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26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З</a:t>
            </a:r>
            <a:r>
              <a:rPr lang="ru-RU" sz="60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АЛ - .АЛ</a:t>
            </a:r>
          </a:p>
          <a:p>
            <a:pPr marL="0" indent="0">
              <a:buNone/>
            </a:pPr>
            <a:r>
              <a:rPr lang="ru-RU" sz="60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КО</a:t>
            </a:r>
            <a:r>
              <a:rPr lang="ru-RU" sz="60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З</a:t>
            </a:r>
            <a:r>
              <a:rPr lang="ru-RU" sz="60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А – КО.А </a:t>
            </a:r>
          </a:p>
          <a:p>
            <a:pPr marL="0" indent="0">
              <a:buNone/>
            </a:pPr>
            <a:r>
              <a:rPr lang="ru-RU" sz="60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З</a:t>
            </a:r>
            <a:r>
              <a:rPr lang="ru-RU" sz="60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ЕВАТЬ - .ЕВАТЬ </a:t>
            </a:r>
          </a:p>
          <a:p>
            <a:pPr marL="0" indent="0">
              <a:buNone/>
            </a:pPr>
            <a:r>
              <a:rPr lang="ru-RU" sz="60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З</a:t>
            </a:r>
            <a:r>
              <a:rPr lang="ru-RU" sz="60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АЛЕЙ - .АЛЕЙ </a:t>
            </a:r>
          </a:p>
          <a:p>
            <a:pPr marL="0" indent="0">
              <a:buNone/>
            </a:pPr>
            <a:r>
              <a:rPr lang="ru-RU" sz="60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ЛО</a:t>
            </a:r>
            <a:r>
              <a:rPr lang="ru-RU" sz="60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З</a:t>
            </a:r>
            <a:r>
              <a:rPr lang="ru-RU" sz="60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А – ЛО.А</a:t>
            </a:r>
            <a:endParaRPr lang="ru-RU" sz="6000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3608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7372" y="332656"/>
            <a:ext cx="7097036" cy="3356747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40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Его обижают и звери, и птица. </a:t>
            </a:r>
          </a:p>
          <a:p>
            <a:pPr marL="0" indent="0" algn="ctr">
              <a:buNone/>
            </a:pPr>
            <a:r>
              <a:rPr lang="ru-RU" sz="40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Он каждого кустика в поле боится. </a:t>
            </a:r>
          </a:p>
          <a:p>
            <a:pPr marL="0" indent="0" algn="ctr">
              <a:buNone/>
            </a:pPr>
            <a:r>
              <a:rPr lang="ru-RU" sz="40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Зимою под елкой он так замерзает, </a:t>
            </a:r>
          </a:p>
          <a:p>
            <a:pPr marL="0" indent="0" algn="ctr">
              <a:buNone/>
            </a:pPr>
            <a:r>
              <a:rPr lang="ru-RU" sz="40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Что летом шубейку свою не снимает.</a:t>
            </a:r>
          </a:p>
          <a:p>
            <a:endParaRPr lang="ru-RU" dirty="0"/>
          </a:p>
        </p:txBody>
      </p:sp>
      <p:pic>
        <p:nvPicPr>
          <p:cNvPr id="2050" name="Picture 2" descr="https://i.pinimg.com/originals/85/e7/ab/85e7abc392cdc37589163177c0d3dde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356992"/>
            <a:ext cx="2626383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24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5152" y="404665"/>
            <a:ext cx="8267327" cy="35283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54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На жакете, на платке, </a:t>
            </a:r>
          </a:p>
          <a:p>
            <a:pPr marL="0" indent="0">
              <a:buNone/>
            </a:pPr>
            <a:r>
              <a:rPr lang="ru-RU" sz="54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Вся </a:t>
            </a:r>
            <a:r>
              <a:rPr lang="ru-RU" sz="54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сквозная</a:t>
            </a:r>
            <a:r>
              <a:rPr lang="ru-RU" sz="54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, вырезная, </a:t>
            </a:r>
          </a:p>
          <a:p>
            <a:pPr marL="0" indent="0">
              <a:buNone/>
            </a:pPr>
            <a:r>
              <a:rPr lang="ru-RU" sz="54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А </a:t>
            </a:r>
            <a:r>
              <a:rPr lang="ru-RU" sz="54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сожмёшь </a:t>
            </a:r>
            <a:r>
              <a:rPr lang="ru-RU" sz="54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— вода в руке?</a:t>
            </a:r>
          </a:p>
          <a:p>
            <a:endParaRPr lang="ru-RU" dirty="0"/>
          </a:p>
        </p:txBody>
      </p:sp>
      <p:pic>
        <p:nvPicPr>
          <p:cNvPr id="3074" name="Picture 2" descr="https://sch44.rkomi.ru/system/attachments/uploads/000/283/627/original/%D1%81%D0%BD%D0%B5%D0%B6%D0%B8%D0%BD%D0%BA%D0%B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3016"/>
            <a:ext cx="338437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06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121</Words>
  <Application>Microsoft Office PowerPoint</Application>
  <PresentationFormat>Экран (4:3)</PresentationFormat>
  <Paragraphs>47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PT Astra Serif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Согласование прилагательных с существительными в числе</dc:title>
  <dc:creator>Privet</dc:creator>
  <cp:lastModifiedBy>user</cp:lastModifiedBy>
  <cp:revision>59</cp:revision>
  <dcterms:created xsi:type="dcterms:W3CDTF">2020-04-07T06:39:51Z</dcterms:created>
  <dcterms:modified xsi:type="dcterms:W3CDTF">2022-03-29T11:03:50Z</dcterms:modified>
</cp:coreProperties>
</file>