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8"/>
  </p:notesMasterIdLst>
  <p:handoutMasterIdLst>
    <p:handoutMasterId r:id="rId19"/>
  </p:handoutMasterIdLst>
  <p:sldIdLst>
    <p:sldId id="256" r:id="rId2"/>
    <p:sldId id="257" r:id="rId3"/>
    <p:sldId id="258" r:id="rId4"/>
    <p:sldId id="259" r:id="rId5"/>
    <p:sldId id="263" r:id="rId6"/>
    <p:sldId id="264" r:id="rId7"/>
    <p:sldId id="265" r:id="rId8"/>
    <p:sldId id="266" r:id="rId9"/>
    <p:sldId id="260" r:id="rId10"/>
    <p:sldId id="261" r:id="rId11"/>
    <p:sldId id="262" r:id="rId12"/>
    <p:sldId id="267" r:id="rId13"/>
    <p:sldId id="268" r:id="rId14"/>
    <p:sldId id="269" r:id="rId15"/>
    <p:sldId id="270" r:id="rId16"/>
    <p:sldId id="271" r:id="rId17"/>
  </p:sldIdLst>
  <p:sldSz cx="6858000" cy="9906000" type="A4"/>
  <p:notesSz cx="6858000" cy="9144000"/>
  <p:defaultTextStyle>
    <a:defPPr>
      <a:defRPr lang="ru-RU"/>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2292" y="-90"/>
      </p:cViewPr>
      <p:guideLst>
        <p:guide orient="horz" pos="3120"/>
        <p:guide pos="2160"/>
      </p:guideLst>
    </p:cSldViewPr>
  </p:slideViewPr>
  <p:notesTextViewPr>
    <p:cViewPr>
      <p:scale>
        <a:sx n="100" d="100"/>
        <a:sy n="100" d="100"/>
      </p:scale>
      <p:origin x="0" y="0"/>
    </p:cViewPr>
  </p:notesTextViewPr>
  <p:notesViewPr>
    <p:cSldViewPr>
      <p:cViewPr varScale="1">
        <p:scale>
          <a:sx n="69" d="100"/>
          <a:sy n="69" d="100"/>
        </p:scale>
        <p:origin x="-261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DC6CB6-EAFF-4C79-89DB-869A834BB771}" type="datetimeFigureOut">
              <a:rPr lang="ru-RU" smtClean="0"/>
              <a:pPr/>
              <a:t>03.03.2022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45EC36-0CA5-4A78-82B5-FBD8AF6A7228}"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2D969-4AD3-4DD9-B057-475D0CB8E41D}" type="datetimeFigureOut">
              <a:rPr lang="ru-RU" smtClean="0"/>
              <a:pPr/>
              <a:t>03.03.2022</a:t>
            </a:fld>
            <a:endParaRPr lang="ru-RU"/>
          </a:p>
        </p:txBody>
      </p:sp>
      <p:sp>
        <p:nvSpPr>
          <p:cNvPr id="4" name="Образ слайда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53A6E-1857-43F2-82C1-C355780E949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3077286"/>
            <a:ext cx="5829300" cy="212336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26F36E-9A97-44E9-8A2A-E7396492BF99}" type="datetimeFigureOut">
              <a:rPr lang="ru-RU" smtClean="0"/>
              <a:pPr/>
              <a:t>03.03.2022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E3EB26-BD2F-4A9D-8F59-98DF96A4BFB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26F36E-9A97-44E9-8A2A-E7396492BF99}" type="datetimeFigureOut">
              <a:rPr lang="ru-RU" smtClean="0"/>
              <a:pPr/>
              <a:t>03.03.2022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E3EB26-BD2F-4A9D-8F59-98DF96A4BFB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573264"/>
            <a:ext cx="1157288" cy="1220822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8" y="573264"/>
            <a:ext cx="3357563" cy="1220822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26F36E-9A97-44E9-8A2A-E7396492BF99}" type="datetimeFigureOut">
              <a:rPr lang="ru-RU" smtClean="0"/>
              <a:pPr/>
              <a:t>03.03.2022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E3EB26-BD2F-4A9D-8F59-98DF96A4BFB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26F36E-9A97-44E9-8A2A-E7396492BF99}" type="datetimeFigureOut">
              <a:rPr lang="ru-RU" smtClean="0"/>
              <a:pPr/>
              <a:t>03.03.2022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E3EB26-BD2F-4A9D-8F59-98DF96A4BFB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6365524"/>
            <a:ext cx="5829300" cy="196744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26F36E-9A97-44E9-8A2A-E7396492BF99}" type="datetimeFigureOut">
              <a:rPr lang="ru-RU" smtClean="0"/>
              <a:pPr/>
              <a:t>03.03.2022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E3EB26-BD2F-4A9D-8F59-98DF96A4BFB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7" y="3338694"/>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2" y="3338694"/>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26F36E-9A97-44E9-8A2A-E7396492BF99}" type="datetimeFigureOut">
              <a:rPr lang="ru-RU" smtClean="0"/>
              <a:pPr/>
              <a:t>03.03.2022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E3EB26-BD2F-4A9D-8F59-98DF96A4BFB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2"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2"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2"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26F36E-9A97-44E9-8A2A-E7396492BF99}" type="datetimeFigureOut">
              <a:rPr lang="ru-RU" smtClean="0"/>
              <a:pPr/>
              <a:t>03.03.2022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E3EB26-BD2F-4A9D-8F59-98DF96A4BFB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26F36E-9A97-44E9-8A2A-E7396492BF99}" type="datetimeFigureOut">
              <a:rPr lang="ru-RU" smtClean="0"/>
              <a:pPr/>
              <a:t>03.03.2022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E3EB26-BD2F-4A9D-8F59-98DF96A4BFB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26F36E-9A97-44E9-8A2A-E7396492BF99}" type="datetimeFigureOut">
              <a:rPr lang="ru-RU" smtClean="0"/>
              <a:pPr/>
              <a:t>03.03.2022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E3EB26-BD2F-4A9D-8F59-98DF96A4BFB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3" y="394405"/>
            <a:ext cx="2256235" cy="1678517"/>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90"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3"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26F36E-9A97-44E9-8A2A-E7396492BF99}" type="datetimeFigureOut">
              <a:rPr lang="ru-RU" smtClean="0"/>
              <a:pPr/>
              <a:t>03.03.2022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E3EB26-BD2F-4A9D-8F59-98DF96A4BFB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934200"/>
            <a:ext cx="4114800" cy="81862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26F36E-9A97-44E9-8A2A-E7396492BF99}" type="datetimeFigureOut">
              <a:rPr lang="ru-RU" smtClean="0"/>
              <a:pPr/>
              <a:t>03.03.2022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E3EB26-BD2F-4A9D-8F59-98DF96A4BFB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F26F36E-9A97-44E9-8A2A-E7396492BF99}" type="datetimeFigureOut">
              <a:rPr lang="ru-RU" smtClean="0"/>
              <a:pPr/>
              <a:t>03.03.2022</a:t>
            </a:fld>
            <a:endParaRPr lang="ru-RU"/>
          </a:p>
        </p:txBody>
      </p:sp>
      <p:sp>
        <p:nvSpPr>
          <p:cNvPr id="5" name="Нижний колонтитул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F6E3EB26-BD2F-4A9D-8F59-98DF96A4BFB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6598" y="412721"/>
            <a:ext cx="4039799" cy="1444635"/>
          </a:xfrm>
        </p:spPr>
        <p:txBody>
          <a:bodyPr>
            <a:normAutofit/>
          </a:bodyPr>
          <a:lstStyle/>
          <a:p>
            <a:r>
              <a:rPr lang="ru-RU" sz="1600" dirty="0" smtClean="0">
                <a:latin typeface="Times New Roman" pitchFamily="18" charset="0"/>
                <a:cs typeface="Times New Roman" pitchFamily="18" charset="0"/>
              </a:rPr>
              <a:t>АДМИНИСТРАЦИЯ ГОРОДА ПСКОВА МБОУ «Средняя </a:t>
            </a:r>
            <a:r>
              <a:rPr lang="ru-RU" sz="1600" dirty="0">
                <a:latin typeface="Times New Roman" pitchFamily="18" charset="0"/>
                <a:cs typeface="Times New Roman" pitchFamily="18" charset="0"/>
              </a:rPr>
              <a:t>общеобразовательная школа №1 им. Л.М. </a:t>
            </a:r>
            <a:r>
              <a:rPr lang="ru-RU" sz="1600" dirty="0" err="1">
                <a:latin typeface="Times New Roman" pitchFamily="18" charset="0"/>
                <a:cs typeface="Times New Roman" pitchFamily="18" charset="0"/>
              </a:rPr>
              <a:t>Поземского</a:t>
            </a:r>
            <a:r>
              <a:rPr lang="ru-RU" sz="1600" dirty="0" smtClean="0"/>
              <a:t>» города Пскова</a:t>
            </a:r>
            <a:endParaRPr lang="ru-RU" sz="1600" dirty="0"/>
          </a:p>
        </p:txBody>
      </p:sp>
      <p:sp>
        <p:nvSpPr>
          <p:cNvPr id="5" name="Подзаголовок 4"/>
          <p:cNvSpPr>
            <a:spLocks noGrp="1"/>
          </p:cNvSpPr>
          <p:nvPr>
            <p:ph type="subTitle" idx="1"/>
          </p:nvPr>
        </p:nvSpPr>
        <p:spPr>
          <a:xfrm>
            <a:off x="1857365" y="2809860"/>
            <a:ext cx="3268289" cy="2786082"/>
          </a:xfrm>
        </p:spPr>
        <p:txBody>
          <a:bodyPr>
            <a:noAutofit/>
          </a:bodyPr>
          <a:lstStyle/>
          <a:p>
            <a:r>
              <a:rPr lang="ru-RU" sz="3600" dirty="0" smtClean="0">
                <a:solidFill>
                  <a:schemeClr val="tx1"/>
                </a:solidFill>
                <a:latin typeface="Times New Roman" pitchFamily="18" charset="0"/>
                <a:cs typeface="Times New Roman" pitchFamily="18" charset="0"/>
              </a:rPr>
              <a:t>Проектная работа</a:t>
            </a:r>
          </a:p>
          <a:p>
            <a:r>
              <a:rPr lang="ru-RU" sz="2400" dirty="0" smtClean="0">
                <a:solidFill>
                  <a:schemeClr val="tx1"/>
                </a:solidFill>
                <a:latin typeface="Times New Roman" pitchFamily="18" charset="0"/>
                <a:cs typeface="Times New Roman" pitchFamily="18" charset="0"/>
              </a:rPr>
              <a:t>Тема: «Вязаное кружево в интерьере»</a:t>
            </a:r>
          </a:p>
          <a:p>
            <a:r>
              <a:rPr lang="ru-RU" sz="2400" dirty="0">
                <a:solidFill>
                  <a:schemeClr val="tx1"/>
                </a:solidFill>
                <a:latin typeface="Times New Roman" pitchFamily="18" charset="0"/>
                <a:cs typeface="Times New Roman" pitchFamily="18" charset="0"/>
              </a:rPr>
              <a:t>п</a:t>
            </a:r>
            <a:r>
              <a:rPr lang="ru-RU" sz="2400" dirty="0" smtClean="0">
                <a:solidFill>
                  <a:schemeClr val="tx1"/>
                </a:solidFill>
                <a:latin typeface="Times New Roman" pitchFamily="18" charset="0"/>
                <a:cs typeface="Times New Roman" pitchFamily="18" charset="0"/>
              </a:rPr>
              <a:t>о технологии</a:t>
            </a:r>
          </a:p>
          <a:p>
            <a:endParaRPr lang="ru-RU" sz="2400" dirty="0" smtClean="0">
              <a:solidFill>
                <a:schemeClr val="tx1"/>
              </a:solidFill>
              <a:latin typeface="Times New Roman" pitchFamily="18" charset="0"/>
              <a:cs typeface="Times New Roman" pitchFamily="18" charset="0"/>
            </a:endParaRPr>
          </a:p>
        </p:txBody>
      </p:sp>
      <p:sp>
        <p:nvSpPr>
          <p:cNvPr id="7" name="TextBox 6"/>
          <p:cNvSpPr txBox="1"/>
          <p:nvPr/>
        </p:nvSpPr>
        <p:spPr>
          <a:xfrm>
            <a:off x="4339837" y="6088074"/>
            <a:ext cx="2411033" cy="2092871"/>
          </a:xfrm>
          <a:prstGeom prst="rect">
            <a:avLst/>
          </a:prstGeom>
          <a:noFill/>
        </p:spPr>
        <p:txBody>
          <a:bodyPr wrap="square" lIns="91430" tIns="45715" rIns="91430" bIns="45715" rtlCol="0">
            <a:spAutoFit/>
          </a:bodyPr>
          <a:lstStyle/>
          <a:p>
            <a:r>
              <a:rPr lang="ru-RU" sz="1600" dirty="0" smtClean="0">
                <a:latin typeface="Times New Roman" pitchFamily="18" charset="0"/>
                <a:cs typeface="Times New Roman" pitchFamily="18" charset="0"/>
              </a:rPr>
              <a:t>Выполнила: Ученица 8 А класса</a:t>
            </a:r>
          </a:p>
          <a:p>
            <a:r>
              <a:rPr lang="ru-RU" sz="1600" dirty="0" err="1" smtClean="0">
                <a:latin typeface="Times New Roman" pitchFamily="18" charset="0"/>
                <a:cs typeface="Times New Roman" pitchFamily="18" charset="0"/>
              </a:rPr>
              <a:t>Дударева</a:t>
            </a:r>
            <a:r>
              <a:rPr lang="ru-RU" sz="1600" dirty="0" smtClean="0">
                <a:latin typeface="Times New Roman" pitchFamily="18" charset="0"/>
                <a:cs typeface="Times New Roman" pitchFamily="18" charset="0"/>
              </a:rPr>
              <a:t> Дарья</a:t>
            </a:r>
          </a:p>
          <a:p>
            <a:r>
              <a:rPr lang="ru-RU" sz="1600" dirty="0" smtClean="0">
                <a:latin typeface="Times New Roman" pitchFamily="18" charset="0"/>
                <a:cs typeface="Times New Roman" pitchFamily="18" charset="0"/>
              </a:rPr>
              <a:t>Руководитель: учитель технологии</a:t>
            </a:r>
          </a:p>
          <a:p>
            <a:r>
              <a:rPr lang="ru-RU" sz="1600" dirty="0" smtClean="0">
                <a:latin typeface="Times New Roman" pitchFamily="18" charset="0"/>
                <a:cs typeface="Times New Roman" pitchFamily="18" charset="0"/>
              </a:rPr>
              <a:t>Григорьева Майя Евгеньевна</a:t>
            </a:r>
            <a:endParaRPr lang="ru-RU" dirty="0" smtClean="0">
              <a:latin typeface="Times New Roman" pitchFamily="18" charset="0"/>
              <a:cs typeface="Times New Roman" pitchFamily="18" charset="0"/>
            </a:endParaRPr>
          </a:p>
          <a:p>
            <a:endParaRPr lang="ru-RU" dirty="0"/>
          </a:p>
        </p:txBody>
      </p:sp>
      <p:sp>
        <p:nvSpPr>
          <p:cNvPr id="8" name="TextBox 7"/>
          <p:cNvSpPr txBox="1"/>
          <p:nvPr/>
        </p:nvSpPr>
        <p:spPr>
          <a:xfrm>
            <a:off x="2786060" y="8770979"/>
            <a:ext cx="1178727" cy="646321"/>
          </a:xfrm>
          <a:prstGeom prst="rect">
            <a:avLst/>
          </a:prstGeom>
          <a:noFill/>
        </p:spPr>
        <p:txBody>
          <a:bodyPr wrap="square" lIns="91430" tIns="45715" rIns="91430" bIns="45715" rtlCol="0">
            <a:spAutoFit/>
          </a:bodyPr>
          <a:lstStyle/>
          <a:p>
            <a:pPr algn="ctr"/>
            <a:r>
              <a:rPr lang="ru-RU" dirty="0" smtClean="0">
                <a:latin typeface="Times New Roman" pitchFamily="18" charset="0"/>
                <a:cs typeface="Times New Roman" pitchFamily="18" charset="0"/>
              </a:rPr>
              <a:t>ПСКОВ</a:t>
            </a:r>
          </a:p>
          <a:p>
            <a:pPr algn="ctr"/>
            <a:r>
              <a:rPr lang="ru-RU" dirty="0" smtClean="0">
                <a:latin typeface="Times New Roman" pitchFamily="18" charset="0"/>
                <a:cs typeface="Times New Roman" pitchFamily="18" charset="0"/>
              </a:rPr>
              <a:t>2022 г.</a:t>
            </a:r>
            <a:endParaRPr lang="ru-RU"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9" y="1309664"/>
            <a:ext cx="6357982" cy="1631216"/>
          </a:xfrm>
          <a:prstGeom prst="rect">
            <a:avLst/>
          </a:prstGeom>
          <a:noFill/>
        </p:spPr>
        <p:txBody>
          <a:bodyPr wrap="square" rtlCol="0">
            <a:spAutoFit/>
          </a:bodyPr>
          <a:lstStyle/>
          <a:p>
            <a:pPr fontAlgn="base"/>
            <a:r>
              <a:rPr lang="ru-RU" sz="2000" dirty="0" smtClean="0">
                <a:latin typeface="Times New Roman" pitchFamily="18" charset="0"/>
                <a:cs typeface="Times New Roman" pitchFamily="18" charset="0"/>
              </a:rPr>
              <a:t>Так же одним из оригинальных и простых способов сделать красивый декор интерьера – имитирование кружевной росписи. Для этого потребуется кружевное полотно или салфетки в качестве трафарета, а так же аэрозольная краска. </a:t>
            </a:r>
          </a:p>
        </p:txBody>
      </p:sp>
      <p:sp>
        <p:nvSpPr>
          <p:cNvPr id="6" name="TextBox 5"/>
          <p:cNvSpPr txBox="1"/>
          <p:nvPr/>
        </p:nvSpPr>
        <p:spPr>
          <a:xfrm>
            <a:off x="3929066" y="2881300"/>
            <a:ext cx="2571768" cy="4401205"/>
          </a:xfrm>
          <a:prstGeom prst="rect">
            <a:avLst/>
          </a:prstGeom>
          <a:noFill/>
        </p:spPr>
        <p:txBody>
          <a:bodyPr wrap="square" rtlCol="0">
            <a:spAutoFit/>
          </a:bodyPr>
          <a:lstStyle/>
          <a:p>
            <a:pPr fontAlgn="base"/>
            <a:r>
              <a:rPr lang="ru-RU" sz="2000" dirty="0" smtClean="0">
                <a:latin typeface="Times New Roman" pitchFamily="18" charset="0"/>
                <a:cs typeface="Times New Roman" pitchFamily="18" charset="0"/>
              </a:rPr>
              <a:t>Для создания имитации кружева требуется разложить салфетки на холсте в порядке который вам нравится.  Холст с салфетками  покрывают аэрозольной краской и дают ему подсохнуть. Затем их аккуратно снимают и получаются красивые росписи.</a:t>
            </a:r>
          </a:p>
        </p:txBody>
      </p:sp>
      <p:pic>
        <p:nvPicPr>
          <p:cNvPr id="7" name="Рисунок 6" descr="кр.jpg"/>
          <p:cNvPicPr>
            <a:picLocks noChangeAspect="1"/>
          </p:cNvPicPr>
          <p:nvPr/>
        </p:nvPicPr>
        <p:blipFill>
          <a:blip r:embed="rId2"/>
          <a:stretch>
            <a:fillRect/>
          </a:stretch>
        </p:blipFill>
        <p:spPr>
          <a:xfrm>
            <a:off x="357166" y="3095612"/>
            <a:ext cx="3214710" cy="4056659"/>
          </a:xfrm>
          <a:prstGeom prst="rect">
            <a:avLst/>
          </a:prstGeom>
        </p:spPr>
      </p:pic>
      <p:sp>
        <p:nvSpPr>
          <p:cNvPr id="8" name="TextBox 7"/>
          <p:cNvSpPr txBox="1"/>
          <p:nvPr/>
        </p:nvSpPr>
        <p:spPr>
          <a:xfrm>
            <a:off x="0" y="2"/>
            <a:ext cx="6858000" cy="1200329"/>
          </a:xfrm>
          <a:prstGeom prst="rect">
            <a:avLst/>
          </a:prstGeom>
          <a:noFill/>
        </p:spPr>
        <p:txBody>
          <a:bodyPr wrap="square" rtlCol="0">
            <a:spAutoFit/>
          </a:bodyPr>
          <a:lstStyle/>
          <a:p>
            <a:pPr algn="ctr" fontAlgn="base"/>
            <a:r>
              <a:rPr lang="ru-RU" sz="3600" b="1" dirty="0" smtClean="0">
                <a:latin typeface="Times New Roman" pitchFamily="18" charset="0"/>
                <a:cs typeface="Times New Roman" pitchFamily="18" charset="0"/>
              </a:rPr>
              <a:t>Имитация кружева в современном декоре интерьера</a:t>
            </a:r>
            <a:endParaRPr lang="ru-RU" sz="3600" b="1" dirty="0">
              <a:latin typeface="Times New Roman" pitchFamily="18" charset="0"/>
              <a:cs typeface="Times New Roman" pitchFamily="18" charset="0"/>
            </a:endParaRPr>
          </a:p>
        </p:txBody>
      </p:sp>
      <p:sp>
        <p:nvSpPr>
          <p:cNvPr id="9" name="TextBox 8"/>
          <p:cNvSpPr txBox="1"/>
          <p:nvPr/>
        </p:nvSpPr>
        <p:spPr>
          <a:xfrm>
            <a:off x="285730" y="7453332"/>
            <a:ext cx="6286544" cy="1015663"/>
          </a:xfrm>
          <a:prstGeom prst="rect">
            <a:avLst/>
          </a:prstGeom>
          <a:noFill/>
        </p:spPr>
        <p:txBody>
          <a:bodyPr wrap="square" rtlCol="0">
            <a:spAutoFit/>
          </a:bodyPr>
          <a:lstStyle/>
          <a:p>
            <a:pPr fontAlgn="base"/>
            <a:r>
              <a:rPr lang="ru-RU" sz="2000" dirty="0" smtClean="0">
                <a:latin typeface="Times New Roman" pitchFamily="18" charset="0"/>
                <a:cs typeface="Times New Roman" pitchFamily="18" charset="0"/>
              </a:rPr>
              <a:t>Таким же образом можно сделать и декор мебели кружевами. Например, украсить старый неприглядный комод или журнальный столик.</a:t>
            </a:r>
            <a:endParaRPr lang="ru-RU"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56" y="1666852"/>
            <a:ext cx="5572164" cy="2677656"/>
          </a:xfrm>
          <a:prstGeom prst="rect">
            <a:avLst/>
          </a:prstGeom>
          <a:noFill/>
        </p:spPr>
        <p:txBody>
          <a:bodyPr wrap="square" rtlCol="0">
            <a:spAutoFit/>
          </a:bodyPr>
          <a:lstStyle/>
          <a:p>
            <a:r>
              <a:rPr lang="ru-RU" sz="2400" dirty="0" smtClean="0">
                <a:latin typeface="Times New Roman" pitchFamily="18" charset="0"/>
                <a:cs typeface="Times New Roman" pitchFamily="18" charset="0"/>
              </a:rPr>
              <a:t>При выборе учитывается:</a:t>
            </a:r>
          </a:p>
          <a:p>
            <a:r>
              <a:rPr lang="ru-RU" sz="2400" dirty="0" smtClean="0">
                <a:latin typeface="Times New Roman" pitchFamily="18" charset="0"/>
                <a:cs typeface="Times New Roman" pitchFamily="18" charset="0"/>
              </a:rPr>
              <a:t>•Уровень мастерства.</a:t>
            </a:r>
          </a:p>
          <a:p>
            <a:r>
              <a:rPr lang="ru-RU" sz="2400" dirty="0" smtClean="0">
                <a:latin typeface="Times New Roman" pitchFamily="18" charset="0"/>
                <a:cs typeface="Times New Roman" pitchFamily="18" charset="0"/>
              </a:rPr>
              <a:t>•Необходимость такого изделия в быту.</a:t>
            </a:r>
          </a:p>
          <a:p>
            <a:r>
              <a:rPr lang="ru-RU" sz="2400" dirty="0" smtClean="0">
                <a:latin typeface="Times New Roman" pitchFamily="18" charset="0"/>
                <a:cs typeface="Times New Roman" pitchFamily="18" charset="0"/>
              </a:rPr>
              <a:t>•Затраты на приобретение материалов и инструментов для работы.</a:t>
            </a:r>
          </a:p>
          <a:p>
            <a:r>
              <a:rPr lang="ru-RU" sz="2400" dirty="0" smtClean="0">
                <a:latin typeface="Times New Roman" pitchFamily="18" charset="0"/>
                <a:cs typeface="Times New Roman" pitchFamily="18" charset="0"/>
              </a:rPr>
              <a:t>•Количество времени, необходимое для выполнения изделия.</a:t>
            </a:r>
            <a:endParaRPr lang="ru-RU" sz="2400" dirty="0">
              <a:latin typeface="Times New Roman" pitchFamily="18" charset="0"/>
              <a:cs typeface="Times New Roman" pitchFamily="18" charset="0"/>
            </a:endParaRPr>
          </a:p>
        </p:txBody>
      </p:sp>
      <p:sp>
        <p:nvSpPr>
          <p:cNvPr id="3" name="TextBox 2"/>
          <p:cNvSpPr txBox="1"/>
          <p:nvPr/>
        </p:nvSpPr>
        <p:spPr>
          <a:xfrm>
            <a:off x="785795" y="1095348"/>
            <a:ext cx="4000528" cy="369332"/>
          </a:xfrm>
          <a:prstGeom prst="rect">
            <a:avLst/>
          </a:prstGeom>
          <a:noFill/>
        </p:spPr>
        <p:txBody>
          <a:bodyPr wrap="square" rtlCol="0">
            <a:spAutoFit/>
          </a:bodyPr>
          <a:lstStyle/>
          <a:p>
            <a:endParaRPr lang="ru-RU" dirty="0"/>
          </a:p>
        </p:txBody>
      </p:sp>
      <p:sp>
        <p:nvSpPr>
          <p:cNvPr id="4" name="TextBox 3"/>
          <p:cNvSpPr txBox="1"/>
          <p:nvPr/>
        </p:nvSpPr>
        <p:spPr>
          <a:xfrm>
            <a:off x="428604" y="309531"/>
            <a:ext cx="5929354" cy="1200329"/>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Выбор идеи для кружевного изделия.</a:t>
            </a:r>
            <a:endParaRPr lang="ru-RU" sz="3600" b="1" dirty="0">
              <a:latin typeface="Times New Roman" pitchFamily="18" charset="0"/>
              <a:cs typeface="Times New Roman" pitchFamily="18" charset="0"/>
            </a:endParaRPr>
          </a:p>
        </p:txBody>
      </p:sp>
      <p:sp>
        <p:nvSpPr>
          <p:cNvPr id="6" name="TextBox 5"/>
          <p:cNvSpPr txBox="1"/>
          <p:nvPr/>
        </p:nvSpPr>
        <p:spPr>
          <a:xfrm>
            <a:off x="571480" y="5381630"/>
            <a:ext cx="5357850" cy="646331"/>
          </a:xfrm>
          <a:prstGeom prst="rect">
            <a:avLst/>
          </a:prstGeom>
          <a:noFill/>
        </p:spPr>
        <p:txBody>
          <a:bodyPr wrap="square" rtlCol="0">
            <a:spAutoFit/>
          </a:bodyPr>
          <a:lstStyle/>
          <a:p>
            <a:endParaRPr lang="ru-RU" dirty="0" smtClean="0"/>
          </a:p>
          <a:p>
            <a:endParaRPr lang="ru-RU" dirty="0"/>
          </a:p>
        </p:txBody>
      </p:sp>
      <p:sp>
        <p:nvSpPr>
          <p:cNvPr id="7" name="TextBox 6"/>
          <p:cNvSpPr txBox="1"/>
          <p:nvPr/>
        </p:nvSpPr>
        <p:spPr>
          <a:xfrm>
            <a:off x="428604" y="4381496"/>
            <a:ext cx="6143668" cy="1569660"/>
          </a:xfrm>
          <a:prstGeom prst="rect">
            <a:avLst/>
          </a:prstGeom>
          <a:noFill/>
        </p:spPr>
        <p:txBody>
          <a:bodyPr wrap="square" rtlCol="0">
            <a:spAutoFit/>
          </a:bodyPr>
          <a:lstStyle/>
          <a:p>
            <a:r>
              <a:rPr lang="ru-RU" sz="2400" dirty="0" smtClean="0">
                <a:latin typeface="Times New Roman" pitchFamily="18" charset="0"/>
                <a:cs typeface="Times New Roman" pitchFamily="18" charset="0"/>
              </a:rPr>
              <a:t>Одним из самых подходящих для опыта моего мастерства мне показалась декоративная салфетка. Она требует не так много времени и затрат по материалам.</a:t>
            </a:r>
            <a:endParaRPr lang="ru-RU"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90" y="1809729"/>
            <a:ext cx="6357982" cy="1631216"/>
          </a:xfrm>
          <a:prstGeom prst="rect">
            <a:avLst/>
          </a:prstGeom>
          <a:noFill/>
        </p:spPr>
        <p:txBody>
          <a:bodyPr wrap="square" rtlCol="0">
            <a:spAutoFit/>
          </a:bodyPr>
          <a:lstStyle/>
          <a:p>
            <a:r>
              <a:rPr lang="ru-RU" sz="2000" dirty="0" smtClean="0">
                <a:latin typeface="Times New Roman" pitchFamily="18" charset="0"/>
                <a:cs typeface="Times New Roman" pitchFamily="18" charset="0"/>
              </a:rPr>
              <a:t>Начинающим, как мне лучше пользоваться </a:t>
            </a:r>
            <a:r>
              <a:rPr lang="ru-RU" sz="2000" i="1" dirty="0" smtClean="0">
                <a:latin typeface="Times New Roman" pitchFamily="18" charset="0"/>
                <a:cs typeface="Times New Roman" pitchFamily="18" charset="0"/>
              </a:rPr>
              <a:t>полушерстяной </a:t>
            </a:r>
            <a:r>
              <a:rPr lang="ru-RU" sz="2000" dirty="0" smtClean="0">
                <a:latin typeface="Times New Roman" pitchFamily="18" charset="0"/>
                <a:cs typeface="Times New Roman" pitchFamily="18" charset="0"/>
              </a:rPr>
              <a:t>или </a:t>
            </a:r>
            <a:r>
              <a:rPr lang="ru-RU" sz="2000" i="1" dirty="0" smtClean="0">
                <a:latin typeface="Times New Roman" pitchFamily="18" charset="0"/>
                <a:cs typeface="Times New Roman" pitchFamily="18" charset="0"/>
              </a:rPr>
              <a:t>акриловой пряжей</a:t>
            </a:r>
            <a:r>
              <a:rPr lang="ru-RU" sz="2000" dirty="0" smtClean="0">
                <a:latin typeface="Times New Roman" pitchFamily="18" charset="0"/>
                <a:cs typeface="Times New Roman" pitchFamily="18" charset="0"/>
              </a:rPr>
              <a:t>. Опытные мастера используют для работы тонкие шелковые или хлопчатобумажные катушечные нити, а так же нитки, крючок, ножницы</a:t>
            </a:r>
          </a:p>
        </p:txBody>
      </p:sp>
      <p:sp>
        <p:nvSpPr>
          <p:cNvPr id="5" name="TextBox 4"/>
          <p:cNvSpPr txBox="1"/>
          <p:nvPr/>
        </p:nvSpPr>
        <p:spPr>
          <a:xfrm>
            <a:off x="285729" y="3881431"/>
            <a:ext cx="6286544" cy="3477875"/>
          </a:xfrm>
          <a:prstGeom prst="rect">
            <a:avLst/>
          </a:prstGeom>
          <a:noFill/>
        </p:spPr>
        <p:txBody>
          <a:bodyPr wrap="square" rtlCol="0">
            <a:spAutoFit/>
          </a:bodyPr>
          <a:lstStyle/>
          <a:p>
            <a:r>
              <a:rPr lang="ru-RU" sz="2000" dirty="0" smtClean="0">
                <a:latin typeface="Times New Roman" pitchFamily="18" charset="0"/>
                <a:cs typeface="Times New Roman" pitchFamily="18" charset="0"/>
              </a:rPr>
              <a:t>Салфетка может быть однотонной или связанной из пряжи нескольких цветов. Это зависит от задумки мастера и предназначения изделия. Узоров для вязания существует большое количество. Их можно создать, руководствуясь схемами, инструкциями и рекомендациями, или придумать свой, уникальный орнамент, используя всевозможные сочетания. Изделие можно вязать как одно целое, или собирать из отдельных фрагментов. Салфетку можно собрать из однотонных или разноцветных кружочков, квадратов, треугольников</a:t>
            </a:r>
            <a:r>
              <a:rPr lang="ru-RU" dirty="0" smtClean="0">
                <a:latin typeface="Times New Roman" pitchFamily="18" charset="0"/>
                <a:cs typeface="Times New Roman" pitchFamily="18" charset="0"/>
              </a:rPr>
              <a:t>.</a:t>
            </a:r>
          </a:p>
        </p:txBody>
      </p:sp>
      <p:sp>
        <p:nvSpPr>
          <p:cNvPr id="6" name="TextBox 5"/>
          <p:cNvSpPr txBox="1"/>
          <p:nvPr/>
        </p:nvSpPr>
        <p:spPr>
          <a:xfrm>
            <a:off x="642918" y="0"/>
            <a:ext cx="5715040" cy="1569660"/>
          </a:xfrm>
          <a:prstGeom prst="rect">
            <a:avLst/>
          </a:prstGeom>
          <a:noFill/>
        </p:spPr>
        <p:txBody>
          <a:bodyPr wrap="square" rtlCol="0">
            <a:spAutoFit/>
          </a:bodyPr>
          <a:lstStyle/>
          <a:p>
            <a:pPr algn="ctr"/>
            <a:r>
              <a:rPr lang="ru-RU" sz="3200" b="1" dirty="0" smtClean="0">
                <a:latin typeface="Times New Roman" pitchFamily="18" charset="0"/>
                <a:cs typeface="Times New Roman" pitchFamily="18" charset="0"/>
              </a:rPr>
              <a:t>Выбор инструментов и материалов для вязания кружева крючком</a:t>
            </a:r>
            <a:endParaRPr lang="ru-RU" sz="3200" b="1" dirty="0">
              <a:latin typeface="Times New Roman" pitchFamily="18" charset="0"/>
              <a:cs typeface="Times New Roman" pitchFamily="18" charset="0"/>
            </a:endParaRPr>
          </a:p>
        </p:txBody>
      </p:sp>
      <p:sp>
        <p:nvSpPr>
          <p:cNvPr id="7" name="TextBox 6"/>
          <p:cNvSpPr txBox="1"/>
          <p:nvPr/>
        </p:nvSpPr>
        <p:spPr>
          <a:xfrm>
            <a:off x="1357299" y="7596207"/>
            <a:ext cx="4357718" cy="1754325"/>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Правила безопасности во время работы</a:t>
            </a:r>
            <a:endParaRPr lang="ru-RU" sz="36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95548"/>
            <a:ext cx="6858000" cy="646331"/>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Основы вязания крючком</a:t>
            </a:r>
            <a:endParaRPr lang="ru-RU" sz="3600" b="1" dirty="0">
              <a:latin typeface="Times New Roman" pitchFamily="18" charset="0"/>
              <a:cs typeface="Times New Roman" pitchFamily="18" charset="0"/>
            </a:endParaRPr>
          </a:p>
        </p:txBody>
      </p:sp>
      <p:sp>
        <p:nvSpPr>
          <p:cNvPr id="3" name="TextBox 2"/>
          <p:cNvSpPr txBox="1"/>
          <p:nvPr/>
        </p:nvSpPr>
        <p:spPr>
          <a:xfrm>
            <a:off x="357167" y="3309926"/>
            <a:ext cx="6143668" cy="4134465"/>
          </a:xfrm>
          <a:prstGeom prst="rect">
            <a:avLst/>
          </a:prstGeom>
          <a:noFill/>
        </p:spPr>
        <p:txBody>
          <a:bodyPr wrap="square" rtlCol="0">
            <a:spAutoFit/>
          </a:bodyPr>
          <a:lstStyle/>
          <a:p>
            <a:r>
              <a:rPr lang="ru-RU" sz="2000" dirty="0" smtClean="0">
                <a:latin typeface="Times New Roman" pitchFamily="18" charset="0"/>
                <a:cs typeface="Times New Roman" pitchFamily="18" charset="0"/>
              </a:rPr>
              <a:t> Для создания шедевра со сложными узорами понадобится большое количество времени. Изготовить простую салфетку сможет даже неопытная рукодельница за несколько часов</a:t>
            </a:r>
            <a:r>
              <a:rPr lang="ru-RU" dirty="0" smtClean="0"/>
              <a:t>. </a:t>
            </a:r>
          </a:p>
          <a:p>
            <a:r>
              <a:rPr lang="ru-RU" sz="2000" dirty="0" smtClean="0">
                <a:latin typeface="Times New Roman" pitchFamily="18" charset="0"/>
                <a:cs typeface="Times New Roman" pitchFamily="18" charset="0"/>
              </a:rPr>
              <a:t> Крючок при вязании нужно зажимать между указательным, большим и безымянным пальцем. Так мы держим ручку при письме или карандаш при создании рисунка. Выдерживать равномерное натяжение нити, которую следует держать на указательном пальце левой руки, придерживая ее большим пальцем. Начинать работу нужно с воздушной цепочки. Ее выполняют в следующей последовательности:</a:t>
            </a:r>
            <a:endParaRPr lang="ru-RU" sz="2000" dirty="0">
              <a:latin typeface="Times New Roman" pitchFamily="18" charset="0"/>
              <a:cs typeface="Times New Roman" pitchFamily="18" charset="0"/>
            </a:endParaRPr>
          </a:p>
        </p:txBody>
      </p:sp>
      <p:sp>
        <p:nvSpPr>
          <p:cNvPr id="4" name="TextBox 3"/>
          <p:cNvSpPr txBox="1"/>
          <p:nvPr/>
        </p:nvSpPr>
        <p:spPr>
          <a:xfrm>
            <a:off x="357166" y="7453331"/>
            <a:ext cx="6215106" cy="1938992"/>
          </a:xfrm>
          <a:prstGeom prst="rect">
            <a:avLst/>
          </a:prstGeom>
          <a:noFill/>
        </p:spPr>
        <p:txBody>
          <a:bodyPr wrap="square" rtlCol="0">
            <a:spAutoFit/>
          </a:bodyPr>
          <a:lstStyle/>
          <a:p>
            <a:r>
              <a:rPr lang="ru-RU" sz="2000" dirty="0" smtClean="0">
                <a:latin typeface="Times New Roman" pitchFamily="18" charset="0"/>
                <a:cs typeface="Times New Roman" pitchFamily="18" charset="0"/>
              </a:rPr>
              <a:t>• сделать петлю из нитки</a:t>
            </a:r>
          </a:p>
          <a:p>
            <a:r>
              <a:rPr lang="ru-RU" sz="2000" dirty="0" smtClean="0">
                <a:latin typeface="Times New Roman" pitchFamily="18" charset="0"/>
                <a:cs typeface="Times New Roman" pitchFamily="18" charset="0"/>
              </a:rPr>
              <a:t>• продеть в нее крючок и захватить нитку с указательного пальца левой руки</a:t>
            </a:r>
          </a:p>
          <a:p>
            <a:r>
              <a:rPr lang="ru-RU" sz="2000" dirty="0" smtClean="0">
                <a:latin typeface="Times New Roman" pitchFamily="18" charset="0"/>
                <a:cs typeface="Times New Roman" pitchFamily="18" charset="0"/>
              </a:rPr>
              <a:t>• протянуть ее через петлю</a:t>
            </a:r>
          </a:p>
          <a:p>
            <a:r>
              <a:rPr lang="ru-RU" sz="2000" dirty="0" smtClean="0">
                <a:latin typeface="Times New Roman" pitchFamily="18" charset="0"/>
                <a:cs typeface="Times New Roman" pitchFamily="18" charset="0"/>
              </a:rPr>
              <a:t>• в образовавшуюся новую петлю снова протянуть нитку и </a:t>
            </a:r>
            <a:r>
              <a:rPr lang="ru-RU" sz="2000" dirty="0" err="1" smtClean="0">
                <a:latin typeface="Times New Roman" pitchFamily="18" charset="0"/>
                <a:cs typeface="Times New Roman" pitchFamily="18" charset="0"/>
              </a:rPr>
              <a:t>т.д</a:t>
            </a:r>
            <a:r>
              <a:rPr lang="ru-RU" sz="2000" dirty="0" smtClean="0">
                <a:latin typeface="Times New Roman" pitchFamily="18" charset="0"/>
                <a:cs typeface="Times New Roman" pitchFamily="18" charset="0"/>
              </a:rPr>
              <a:t>, пока не получится цепочка нужной длины</a:t>
            </a:r>
            <a:endParaRPr lang="ru-RU" sz="2000" dirty="0">
              <a:latin typeface="Times New Roman" pitchFamily="18" charset="0"/>
              <a:cs typeface="Times New Roman" pitchFamily="18" charset="0"/>
            </a:endParaRPr>
          </a:p>
        </p:txBody>
      </p:sp>
      <p:sp>
        <p:nvSpPr>
          <p:cNvPr id="6" name="TextBox 5"/>
          <p:cNvSpPr txBox="1"/>
          <p:nvPr/>
        </p:nvSpPr>
        <p:spPr>
          <a:xfrm>
            <a:off x="285729" y="238092"/>
            <a:ext cx="6339007" cy="2308324"/>
          </a:xfrm>
          <a:prstGeom prst="rect">
            <a:avLst/>
          </a:prstGeom>
          <a:noFill/>
        </p:spPr>
        <p:txBody>
          <a:bodyPr wrap="square" rtlCol="0">
            <a:spAutoFit/>
          </a:bodyPr>
          <a:lstStyle/>
          <a:p>
            <a:r>
              <a:rPr lang="ru-RU" i="1" dirty="0" smtClean="0"/>
              <a:t>Крючки и другие приспособления должны быть хорошо отшлифованы, хранить их надо в специальном пенале.</a:t>
            </a:r>
          </a:p>
          <a:p>
            <a:r>
              <a:rPr lang="ru-RU" i="1" dirty="0" smtClean="0"/>
              <a:t>Нельзя делать резких движений рукой с крючком в направлении рядом сидящего человека.</a:t>
            </a:r>
          </a:p>
          <a:p>
            <a:r>
              <a:rPr lang="ru-RU" i="1" dirty="0" smtClean="0"/>
              <a:t>Нельзя пользоваться ржавыми иглами и булавками, следует хранить иглы и булавки в коробке с крышкой.</a:t>
            </a:r>
          </a:p>
          <a:p>
            <a:r>
              <a:rPr lang="ru-RU" i="1" dirty="0" smtClean="0"/>
              <a:t>Ножницы должны лежать с сомкнутыми лезвиями, передавать их следует кольцами вперёд.</a:t>
            </a:r>
            <a:endParaRPr lang="ru-RU"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04" y="238093"/>
            <a:ext cx="5929354" cy="1200329"/>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Вывязывание двойных петель и вязание столбика </a:t>
            </a:r>
            <a:endParaRPr lang="ru-RU" sz="3600" b="1" dirty="0">
              <a:latin typeface="Times New Roman" pitchFamily="18" charset="0"/>
              <a:cs typeface="Times New Roman" pitchFamily="18" charset="0"/>
            </a:endParaRPr>
          </a:p>
        </p:txBody>
      </p:sp>
      <p:sp>
        <p:nvSpPr>
          <p:cNvPr id="3" name="TextBox 2"/>
          <p:cNvSpPr txBox="1"/>
          <p:nvPr/>
        </p:nvSpPr>
        <p:spPr>
          <a:xfrm>
            <a:off x="285729" y="1595416"/>
            <a:ext cx="6286544" cy="1631216"/>
          </a:xfrm>
          <a:prstGeom prst="rect">
            <a:avLst/>
          </a:prstGeom>
          <a:noFill/>
        </p:spPr>
        <p:txBody>
          <a:bodyPr wrap="square" rtlCol="0">
            <a:spAutoFit/>
          </a:bodyPr>
          <a:lstStyle/>
          <a:p>
            <a:r>
              <a:rPr lang="ru-RU" sz="2000" dirty="0" smtClean="0">
                <a:latin typeface="Times New Roman" pitchFamily="18" charset="0"/>
                <a:cs typeface="Times New Roman" pitchFamily="18" charset="0"/>
              </a:rPr>
              <a:t>Для вязания двойных петель нужно продеть крючок в петлю и подцепить крючком нитку, протянуть ее сквозь петлю, - у вас будет две петли на крючке. Далее захватить инструментом нить и протянуть ее сквозь обе петли.</a:t>
            </a:r>
            <a:endParaRPr lang="ru-RU" sz="2000" dirty="0">
              <a:latin typeface="Times New Roman" pitchFamily="18" charset="0"/>
              <a:cs typeface="Times New Roman" pitchFamily="18" charset="0"/>
            </a:endParaRPr>
          </a:p>
        </p:txBody>
      </p:sp>
      <p:sp>
        <p:nvSpPr>
          <p:cNvPr id="4" name="TextBox 3"/>
          <p:cNvSpPr txBox="1"/>
          <p:nvPr/>
        </p:nvSpPr>
        <p:spPr>
          <a:xfrm>
            <a:off x="428605" y="6453199"/>
            <a:ext cx="6072230" cy="2246769"/>
          </a:xfrm>
          <a:prstGeom prst="rect">
            <a:avLst/>
          </a:prstGeom>
          <a:noFill/>
        </p:spPr>
        <p:txBody>
          <a:bodyPr wrap="square" rtlCol="0">
            <a:spAutoFit/>
          </a:bodyPr>
          <a:lstStyle/>
          <a:p>
            <a:r>
              <a:rPr lang="ru-RU" sz="2000" dirty="0" smtClean="0">
                <a:latin typeface="Times New Roman" pitchFamily="18" charset="0"/>
                <a:cs typeface="Times New Roman" pitchFamily="18" charset="0"/>
              </a:rPr>
              <a:t>Для вязания столбика нужно накинуть нитку на крючок и продеть инструмент в петлю. Захватить им нитку и продернуть сквозь петлю. Снова подцепить нить и продернуть сквозь обе петли. Опять зацепить пряжу и продернуть ее сквозь оставшиеся на крючке две петли. Освоив вязание столбиком, можно создавать плотное полотно.</a:t>
            </a:r>
            <a:endParaRPr lang="ru-RU" sz="2000" dirty="0">
              <a:latin typeface="Times New Roman" pitchFamily="18" charset="0"/>
              <a:cs typeface="Times New Roman" pitchFamily="18" charset="0"/>
            </a:endParaRPr>
          </a:p>
        </p:txBody>
      </p:sp>
      <p:pic>
        <p:nvPicPr>
          <p:cNvPr id="5" name="Рисунок 4" descr="петля без мыла.jpg"/>
          <p:cNvPicPr>
            <a:picLocks noChangeAspect="1"/>
          </p:cNvPicPr>
          <p:nvPr/>
        </p:nvPicPr>
        <p:blipFill>
          <a:blip r:embed="rId2"/>
          <a:stretch>
            <a:fillRect/>
          </a:stretch>
        </p:blipFill>
        <p:spPr>
          <a:xfrm>
            <a:off x="2214554" y="3095612"/>
            <a:ext cx="2571768" cy="27860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05" y="238093"/>
            <a:ext cx="6072230" cy="584775"/>
          </a:xfrm>
          <a:prstGeom prst="rect">
            <a:avLst/>
          </a:prstGeom>
          <a:noFill/>
        </p:spPr>
        <p:txBody>
          <a:bodyPr wrap="square" rtlCol="0">
            <a:spAutoFit/>
          </a:bodyPr>
          <a:lstStyle/>
          <a:p>
            <a:pPr algn="ctr"/>
            <a:r>
              <a:rPr lang="ru-RU" sz="3200" b="1" dirty="0" smtClean="0">
                <a:latin typeface="Times New Roman" pitchFamily="18" charset="0"/>
                <a:cs typeface="Times New Roman" pitchFamily="18" charset="0"/>
              </a:rPr>
              <a:t>Экономическое обоснование</a:t>
            </a:r>
            <a:endParaRPr lang="ru-RU" sz="3200" b="1" dirty="0">
              <a:latin typeface="Times New Roman" pitchFamily="18" charset="0"/>
              <a:cs typeface="Times New Roman" pitchFamily="18" charset="0"/>
            </a:endParaRPr>
          </a:p>
        </p:txBody>
      </p:sp>
      <p:sp>
        <p:nvSpPr>
          <p:cNvPr id="3" name="TextBox 2"/>
          <p:cNvSpPr txBox="1"/>
          <p:nvPr/>
        </p:nvSpPr>
        <p:spPr>
          <a:xfrm>
            <a:off x="357166" y="881035"/>
            <a:ext cx="6215106" cy="1015663"/>
          </a:xfrm>
          <a:prstGeom prst="rect">
            <a:avLst/>
          </a:prstGeom>
          <a:noFill/>
        </p:spPr>
        <p:txBody>
          <a:bodyPr wrap="square" rtlCol="0">
            <a:spAutoFit/>
          </a:bodyPr>
          <a:lstStyle/>
          <a:p>
            <a:r>
              <a:rPr lang="ru-RU" sz="2000" dirty="0" smtClean="0"/>
              <a:t>Затраты на изготовления изделия заключаются в покупке нитки одного клубка, все необходимые инструменты имеются в наличии</a:t>
            </a:r>
            <a:r>
              <a:rPr lang="ru-RU" dirty="0" smtClean="0"/>
              <a:t>.</a:t>
            </a:r>
            <a:endParaRPr lang="ru-RU" dirty="0"/>
          </a:p>
        </p:txBody>
      </p:sp>
      <p:graphicFrame>
        <p:nvGraphicFramePr>
          <p:cNvPr id="7" name="Таблица 6"/>
          <p:cNvGraphicFramePr>
            <a:graphicFrameLocks noGrp="1"/>
          </p:cNvGraphicFramePr>
          <p:nvPr/>
        </p:nvGraphicFramePr>
        <p:xfrm>
          <a:off x="357166" y="2095480"/>
          <a:ext cx="6215106" cy="2651757"/>
        </p:xfrm>
        <a:graphic>
          <a:graphicData uri="http://schemas.openxmlformats.org/drawingml/2006/table">
            <a:tbl>
              <a:tblPr firstRow="1" bandRow="1">
                <a:tableStyleId>{5C22544A-7EE6-4342-B048-85BDC9FD1C3A}</a:tableStyleId>
              </a:tblPr>
              <a:tblGrid>
                <a:gridCol w="460378"/>
                <a:gridCol w="1918243"/>
                <a:gridCol w="1107902"/>
                <a:gridCol w="1591673"/>
                <a:gridCol w="1136910"/>
              </a:tblGrid>
              <a:tr h="914400">
                <a:tc>
                  <a:txBody>
                    <a:bodyPr/>
                    <a:lstStyle/>
                    <a:p>
                      <a:r>
                        <a:rPr lang="ru-RU" sz="1700" dirty="0" smtClean="0"/>
                        <a:t>№</a:t>
                      </a:r>
                      <a:endParaRPr lang="ru-RU" sz="1700" dirty="0"/>
                    </a:p>
                  </a:txBody>
                  <a:tcPr/>
                </a:tc>
                <a:tc>
                  <a:txBody>
                    <a:bodyPr/>
                    <a:lstStyle/>
                    <a:p>
                      <a:r>
                        <a:rPr lang="ru-RU" sz="1700" dirty="0" smtClean="0"/>
                        <a:t>Наименование</a:t>
                      </a:r>
                      <a:endParaRPr lang="ru-RU" sz="1700" dirty="0"/>
                    </a:p>
                  </a:txBody>
                  <a:tcPr/>
                </a:tc>
                <a:tc>
                  <a:txBody>
                    <a:bodyPr/>
                    <a:lstStyle/>
                    <a:p>
                      <a:r>
                        <a:rPr lang="ru-RU" sz="1700" dirty="0" smtClean="0"/>
                        <a:t>Цена за штуку</a:t>
                      </a:r>
                      <a:endParaRPr lang="ru-RU" sz="1700" dirty="0"/>
                    </a:p>
                  </a:txBody>
                  <a:tcPr/>
                </a:tc>
                <a:tc>
                  <a:txBody>
                    <a:bodyPr/>
                    <a:lstStyle/>
                    <a:p>
                      <a:r>
                        <a:rPr lang="ru-RU" sz="1700" dirty="0" smtClean="0"/>
                        <a:t>Количество</a:t>
                      </a:r>
                      <a:endParaRPr lang="ru-RU" sz="1700" dirty="0"/>
                    </a:p>
                  </a:txBody>
                  <a:tcPr/>
                </a:tc>
                <a:tc>
                  <a:txBody>
                    <a:bodyPr/>
                    <a:lstStyle/>
                    <a:p>
                      <a:r>
                        <a:rPr lang="ru-RU" sz="1700" dirty="0" smtClean="0"/>
                        <a:t>Стоимость</a:t>
                      </a:r>
                      <a:endParaRPr lang="ru-RU" sz="1700" dirty="0"/>
                    </a:p>
                  </a:txBody>
                  <a:tcPr/>
                </a:tc>
              </a:tr>
              <a:tr h="640080">
                <a:tc>
                  <a:txBody>
                    <a:bodyPr/>
                    <a:lstStyle/>
                    <a:p>
                      <a:r>
                        <a:rPr lang="ru-RU" sz="1700" dirty="0" smtClean="0"/>
                        <a:t>1</a:t>
                      </a:r>
                      <a:endParaRPr lang="ru-RU" sz="1700" dirty="0"/>
                    </a:p>
                  </a:txBody>
                  <a:tcPr/>
                </a:tc>
                <a:tc>
                  <a:txBody>
                    <a:bodyPr/>
                    <a:lstStyle/>
                    <a:p>
                      <a:r>
                        <a:rPr lang="ru-RU" sz="1700" dirty="0" smtClean="0"/>
                        <a:t>полушерстяные нитки</a:t>
                      </a:r>
                      <a:endParaRPr lang="ru-RU" sz="1700" dirty="0"/>
                    </a:p>
                  </a:txBody>
                  <a:tcPr/>
                </a:tc>
                <a:tc>
                  <a:txBody>
                    <a:bodyPr/>
                    <a:lstStyle/>
                    <a:p>
                      <a:pPr algn="ctr"/>
                      <a:r>
                        <a:rPr lang="ru-RU" sz="1700" dirty="0" smtClean="0"/>
                        <a:t>300 </a:t>
                      </a:r>
                      <a:r>
                        <a:rPr lang="ru-RU" sz="1700" dirty="0" err="1" smtClean="0"/>
                        <a:t>руб</a:t>
                      </a:r>
                      <a:endParaRPr lang="ru-RU" sz="1700" dirty="0"/>
                    </a:p>
                  </a:txBody>
                  <a:tcPr/>
                </a:tc>
                <a:tc>
                  <a:txBody>
                    <a:bodyPr/>
                    <a:lstStyle/>
                    <a:p>
                      <a:pPr algn="ctr"/>
                      <a:r>
                        <a:rPr lang="ru-RU" sz="1700" dirty="0" smtClean="0"/>
                        <a:t>1</a:t>
                      </a:r>
                      <a:endParaRPr lang="ru-RU" sz="1700" dirty="0"/>
                    </a:p>
                  </a:txBody>
                  <a:tcPr/>
                </a:tc>
                <a:tc>
                  <a:txBody>
                    <a:bodyPr/>
                    <a:lstStyle/>
                    <a:p>
                      <a:pPr algn="ctr"/>
                      <a:r>
                        <a:rPr lang="ru-RU" sz="1700" dirty="0" smtClean="0"/>
                        <a:t>300  </a:t>
                      </a:r>
                      <a:endParaRPr lang="ru-RU" sz="1700" dirty="0"/>
                    </a:p>
                  </a:txBody>
                  <a:tcPr/>
                </a:tc>
              </a:tr>
              <a:tr h="365759">
                <a:tc>
                  <a:txBody>
                    <a:bodyPr/>
                    <a:lstStyle/>
                    <a:p>
                      <a:r>
                        <a:rPr lang="ru-RU" sz="1700" dirty="0" smtClean="0"/>
                        <a:t>2</a:t>
                      </a:r>
                      <a:endParaRPr lang="ru-RU" sz="1700" dirty="0"/>
                    </a:p>
                  </a:txBody>
                  <a:tcPr/>
                </a:tc>
                <a:tc>
                  <a:txBody>
                    <a:bodyPr/>
                    <a:lstStyle/>
                    <a:p>
                      <a:r>
                        <a:rPr lang="ru-RU" sz="1700" dirty="0" smtClean="0"/>
                        <a:t>крючок</a:t>
                      </a:r>
                      <a:endParaRPr lang="ru-RU" sz="1700" dirty="0"/>
                    </a:p>
                  </a:txBody>
                  <a:tcPr/>
                </a:tc>
                <a:tc>
                  <a:txBody>
                    <a:bodyPr/>
                    <a:lstStyle/>
                    <a:p>
                      <a:pPr algn="ctr"/>
                      <a:r>
                        <a:rPr lang="ru-RU" sz="1700" baseline="0" dirty="0" smtClean="0"/>
                        <a:t> ―</a:t>
                      </a:r>
                      <a:endParaRPr lang="ru-RU" sz="1700" dirty="0"/>
                    </a:p>
                  </a:txBody>
                  <a:tcPr/>
                </a:tc>
                <a:tc>
                  <a:txBody>
                    <a:bodyPr/>
                    <a:lstStyle/>
                    <a:p>
                      <a:pPr algn="ctr"/>
                      <a:r>
                        <a:rPr lang="ru-RU" sz="1700" dirty="0" smtClean="0"/>
                        <a:t>1</a:t>
                      </a:r>
                      <a:endParaRPr lang="ru-RU" sz="1700" dirty="0"/>
                    </a:p>
                  </a:txBody>
                  <a:tcPr/>
                </a:tc>
                <a:tc>
                  <a:txBody>
                    <a:bodyPr/>
                    <a:lstStyle/>
                    <a:p>
                      <a:pPr algn="ctr"/>
                      <a:r>
                        <a:rPr lang="ru-RU" sz="1700" dirty="0" smtClean="0"/>
                        <a:t>―</a:t>
                      </a:r>
                      <a:endParaRPr lang="ru-RU" sz="1700" dirty="0"/>
                    </a:p>
                  </a:txBody>
                  <a:tcPr/>
                </a:tc>
              </a:tr>
              <a:tr h="365759">
                <a:tc>
                  <a:txBody>
                    <a:bodyPr/>
                    <a:lstStyle/>
                    <a:p>
                      <a:r>
                        <a:rPr lang="ru-RU" sz="1700" dirty="0" smtClean="0"/>
                        <a:t>3</a:t>
                      </a:r>
                      <a:endParaRPr lang="ru-RU" sz="1700" dirty="0"/>
                    </a:p>
                  </a:txBody>
                  <a:tcPr/>
                </a:tc>
                <a:tc>
                  <a:txBody>
                    <a:bodyPr/>
                    <a:lstStyle/>
                    <a:p>
                      <a:r>
                        <a:rPr lang="ru-RU" sz="1700" dirty="0" smtClean="0"/>
                        <a:t>ножницы</a:t>
                      </a:r>
                      <a:endParaRPr lang="ru-RU" sz="1700" dirty="0"/>
                    </a:p>
                  </a:txBody>
                  <a:tcPr/>
                </a:tc>
                <a:tc>
                  <a:txBody>
                    <a:bodyPr/>
                    <a:lstStyle/>
                    <a:p>
                      <a:pPr algn="ctr"/>
                      <a:r>
                        <a:rPr lang="ru-RU" sz="1700" dirty="0" smtClean="0"/>
                        <a:t>―</a:t>
                      </a:r>
                      <a:endParaRPr lang="ru-RU" sz="1700" dirty="0"/>
                    </a:p>
                  </a:txBody>
                  <a:tcPr/>
                </a:tc>
                <a:tc>
                  <a:txBody>
                    <a:bodyPr/>
                    <a:lstStyle/>
                    <a:p>
                      <a:pPr algn="ctr"/>
                      <a:r>
                        <a:rPr lang="ru-RU" sz="1700" dirty="0" smtClean="0"/>
                        <a:t>1</a:t>
                      </a:r>
                      <a:endParaRPr lang="ru-RU" sz="1700" dirty="0"/>
                    </a:p>
                  </a:txBody>
                  <a:tcPr/>
                </a:tc>
                <a:tc>
                  <a:txBody>
                    <a:bodyPr/>
                    <a:lstStyle/>
                    <a:p>
                      <a:pPr algn="ctr"/>
                      <a:r>
                        <a:rPr lang="ru-RU" sz="1700" dirty="0" smtClean="0"/>
                        <a:t>―</a:t>
                      </a:r>
                      <a:endParaRPr lang="ru-RU" sz="1700" dirty="0"/>
                    </a:p>
                  </a:txBody>
                  <a:tcPr/>
                </a:tc>
              </a:tr>
              <a:tr h="365759">
                <a:tc>
                  <a:txBody>
                    <a:bodyPr/>
                    <a:lstStyle/>
                    <a:p>
                      <a:endParaRPr lang="ru-RU" sz="1700" dirty="0"/>
                    </a:p>
                  </a:txBody>
                  <a:tcPr/>
                </a:tc>
                <a:tc>
                  <a:txBody>
                    <a:bodyPr/>
                    <a:lstStyle/>
                    <a:p>
                      <a:r>
                        <a:rPr lang="ru-RU" sz="1700" dirty="0" smtClean="0"/>
                        <a:t>Итого:</a:t>
                      </a:r>
                      <a:endParaRPr lang="ru-RU" sz="1700" dirty="0"/>
                    </a:p>
                  </a:txBody>
                  <a:tcPr/>
                </a:tc>
                <a:tc>
                  <a:txBody>
                    <a:bodyPr/>
                    <a:lstStyle/>
                    <a:p>
                      <a:r>
                        <a:rPr lang="ru-RU" sz="1700" dirty="0" smtClean="0"/>
                        <a:t>300 </a:t>
                      </a:r>
                      <a:r>
                        <a:rPr lang="ru-RU" sz="1700" dirty="0" err="1" smtClean="0"/>
                        <a:t>руб</a:t>
                      </a:r>
                      <a:endParaRPr lang="ru-RU" sz="1700" dirty="0"/>
                    </a:p>
                  </a:txBody>
                  <a:tcPr/>
                </a:tc>
                <a:tc>
                  <a:txBody>
                    <a:bodyPr/>
                    <a:lstStyle/>
                    <a:p>
                      <a:endParaRPr lang="ru-RU" sz="1700"/>
                    </a:p>
                  </a:txBody>
                  <a:tcPr/>
                </a:tc>
                <a:tc>
                  <a:txBody>
                    <a:bodyPr/>
                    <a:lstStyle/>
                    <a:p>
                      <a:endParaRPr lang="ru-RU" sz="1700" dirty="0"/>
                    </a:p>
                  </a:txBody>
                  <a:tcPr/>
                </a:tc>
              </a:tr>
            </a:tbl>
          </a:graphicData>
        </a:graphic>
      </p:graphicFrame>
      <p:sp>
        <p:nvSpPr>
          <p:cNvPr id="8" name="TextBox 7"/>
          <p:cNvSpPr txBox="1"/>
          <p:nvPr/>
        </p:nvSpPr>
        <p:spPr>
          <a:xfrm>
            <a:off x="2071678" y="4881562"/>
            <a:ext cx="2786082" cy="646331"/>
          </a:xfrm>
          <a:prstGeom prst="rect">
            <a:avLst/>
          </a:prstGeom>
          <a:noFill/>
        </p:spPr>
        <p:txBody>
          <a:bodyPr wrap="square" rtlCol="0">
            <a:spAutoFit/>
          </a:bodyPr>
          <a:lstStyle/>
          <a:p>
            <a:r>
              <a:rPr lang="ru-RU" sz="3600" b="1" dirty="0" smtClean="0">
                <a:latin typeface="Times New Roman" pitchFamily="18" charset="0"/>
                <a:cs typeface="Times New Roman" pitchFamily="18" charset="0"/>
              </a:rPr>
              <a:t>Заключение</a:t>
            </a:r>
            <a:endParaRPr lang="ru-RU" sz="3600" b="1" dirty="0">
              <a:latin typeface="Times New Roman" pitchFamily="18" charset="0"/>
              <a:cs typeface="Times New Roman" pitchFamily="18" charset="0"/>
            </a:endParaRPr>
          </a:p>
        </p:txBody>
      </p:sp>
      <p:sp>
        <p:nvSpPr>
          <p:cNvPr id="9" name="TextBox 8"/>
          <p:cNvSpPr txBox="1"/>
          <p:nvPr/>
        </p:nvSpPr>
        <p:spPr>
          <a:xfrm>
            <a:off x="428604" y="5453066"/>
            <a:ext cx="6143668" cy="2308324"/>
          </a:xfrm>
          <a:prstGeom prst="rect">
            <a:avLst/>
          </a:prstGeom>
          <a:noFill/>
        </p:spPr>
        <p:txBody>
          <a:bodyPr wrap="square" rtlCol="0">
            <a:spAutoFit/>
          </a:bodyPr>
          <a:lstStyle/>
          <a:p>
            <a:r>
              <a:rPr lang="ru-RU" dirty="0" smtClean="0">
                <a:latin typeface="Times New Roman" pitchFamily="18" charset="0"/>
                <a:cs typeface="Times New Roman" pitchFamily="18" charset="0"/>
              </a:rPr>
              <a:t>Таким образом, моя салфетка получилась очень красивой, элегантной, своеобразной, великолепной. Она позволила разнообразить интерьер нашей кухни. Кроме того, салфетку можно подарить друзьям, родным, оформить выставку. Я считаю, что моя салфетка найдет своё место в интерьере любой комнаты, так как она небольшая, выглядит великолепно. Знакомые увидели мои изделия, им очень понравилось. </a:t>
            </a:r>
            <a:endParaRPr lang="ru-RU" dirty="0">
              <a:latin typeface="Times New Roman" pitchFamily="18" charset="0"/>
              <a:cs typeface="Times New Roman" pitchFamily="18" charset="0"/>
            </a:endParaRPr>
          </a:p>
        </p:txBody>
      </p:sp>
      <p:pic>
        <p:nvPicPr>
          <p:cNvPr id="11" name="Рисунок 10" descr="Без названия118_20220303201617.png"/>
          <p:cNvPicPr>
            <a:picLocks noChangeAspect="1"/>
          </p:cNvPicPr>
          <p:nvPr/>
        </p:nvPicPr>
        <p:blipFill>
          <a:blip r:embed="rId2" cstate="print"/>
          <a:stretch>
            <a:fillRect/>
          </a:stretch>
        </p:blipFill>
        <p:spPr>
          <a:xfrm>
            <a:off x="2071678" y="7881958"/>
            <a:ext cx="2786082" cy="16430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84" y="238093"/>
            <a:ext cx="4500594" cy="646331"/>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Источники</a:t>
            </a:r>
            <a:endParaRPr lang="ru-RU" sz="3600" b="1" dirty="0">
              <a:latin typeface="Times New Roman" pitchFamily="18" charset="0"/>
              <a:cs typeface="Times New Roman" pitchFamily="18" charset="0"/>
            </a:endParaRPr>
          </a:p>
        </p:txBody>
      </p:sp>
      <p:sp>
        <p:nvSpPr>
          <p:cNvPr id="4" name="TextBox 3"/>
          <p:cNvSpPr txBox="1"/>
          <p:nvPr/>
        </p:nvSpPr>
        <p:spPr>
          <a:xfrm>
            <a:off x="357166" y="1166788"/>
            <a:ext cx="6000792" cy="3477875"/>
          </a:xfrm>
          <a:prstGeom prst="rect">
            <a:avLst/>
          </a:prstGeom>
          <a:noFill/>
        </p:spPr>
        <p:txBody>
          <a:bodyPr wrap="square" rtlCol="0">
            <a:spAutoFit/>
          </a:bodyPr>
          <a:lstStyle/>
          <a:p>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https://vce-tkani.ru/stati/article_post/kruzheva-istoriya-i-raznovidnosti</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https://comfort-myhouse.ru/interer/sovremennyiy-dekor-interera-kruzhevom.html/</a:t>
            </a:r>
            <a:endParaRPr lang="ru-RU" sz="2000" dirty="0" smtClean="0">
              <a:latin typeface="Times New Roman" pitchFamily="18" charset="0"/>
              <a:cs typeface="Times New Roman" pitchFamily="18" charset="0"/>
            </a:endParaRPr>
          </a:p>
          <a:p>
            <a:r>
              <a:rPr lang="ru-RU" sz="2000" dirty="0" smtClean="0"/>
              <a:t>•  Кружево // Краткая энциклопедия домашнего хозяйства. — М.: Государственное Научное издательство «Большая Советская энциклопедия», 1959.</a:t>
            </a: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2049" name="Rectangle 1"/>
          <p:cNvSpPr>
            <a:spLocks noChangeArrowheads="1"/>
          </p:cNvSpPr>
          <p:nvPr/>
        </p:nvSpPr>
        <p:spPr bwMode="auto">
          <a:xfrm>
            <a:off x="0" y="0"/>
            <a:ext cx="256464" cy="325074"/>
          </a:xfrm>
          <a:prstGeom prst="rect">
            <a:avLst/>
          </a:prstGeom>
          <a:solidFill>
            <a:srgbClr val="FFFFFF"/>
          </a:solidFill>
          <a:ln w="9525">
            <a:noFill/>
            <a:miter lim="800000"/>
            <a:headEnd/>
            <a:tailEnd/>
          </a:ln>
          <a:effectLst/>
        </p:spPr>
        <p:txBody>
          <a:bodyPr vert="horz" wrap="none" lIns="25392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27" y="238092"/>
            <a:ext cx="3143272" cy="642942"/>
          </a:xfrm>
        </p:spPr>
        <p:txBody>
          <a:bodyPr>
            <a:normAutofit fontScale="90000"/>
          </a:bodyPr>
          <a:lstStyle/>
          <a:p>
            <a:r>
              <a:rPr lang="ru-RU" sz="3600" b="1" dirty="0" smtClean="0">
                <a:latin typeface="Times New Roman" pitchFamily="18" charset="0"/>
                <a:cs typeface="Times New Roman" pitchFamily="18" charset="0"/>
              </a:rPr>
              <a:t>ОГЛАВЛЕНИЕ</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357166" y="881035"/>
            <a:ext cx="6215106" cy="8429684"/>
          </a:xfrm>
        </p:spPr>
        <p:txBody>
          <a:bodyPr>
            <a:normAutofit lnSpcReduction="10000"/>
          </a:bodyPr>
          <a:lstStyle/>
          <a:p>
            <a:pPr marL="0">
              <a:buNone/>
            </a:pPr>
            <a:r>
              <a:rPr lang="ru-RU" sz="2800" dirty="0" smtClean="0">
                <a:latin typeface="Times New Roman" pitchFamily="18" charset="0"/>
                <a:cs typeface="Times New Roman" pitchFamily="18" charset="0"/>
              </a:rPr>
              <a:t>Введение.</a:t>
            </a:r>
          </a:p>
          <a:p>
            <a:pPr marL="0" indent="-457200">
              <a:buNone/>
            </a:pPr>
            <a:r>
              <a:rPr lang="ru-RU" sz="2400" dirty="0" smtClean="0">
                <a:latin typeface="Times New Roman" pitchFamily="18" charset="0"/>
                <a:cs typeface="Times New Roman" pitchFamily="18" charset="0"/>
              </a:rPr>
              <a:t>1. История появления кружева.</a:t>
            </a:r>
          </a:p>
          <a:p>
            <a:pPr marL="0" indent="-457200">
              <a:buNone/>
            </a:pPr>
            <a:r>
              <a:rPr lang="ru-RU" sz="2400" dirty="0" smtClean="0">
                <a:latin typeface="Times New Roman" pitchFamily="18" charset="0"/>
                <a:cs typeface="Times New Roman" pitchFamily="18" charset="0"/>
              </a:rPr>
              <a:t>2. Виды современного кружева.</a:t>
            </a:r>
          </a:p>
          <a:p>
            <a:pPr marL="0" indent="-457200">
              <a:buNone/>
            </a:pPr>
            <a:r>
              <a:rPr lang="ru-RU" sz="2400" dirty="0" smtClean="0">
                <a:latin typeface="Times New Roman" pitchFamily="18" charset="0"/>
                <a:cs typeface="Times New Roman" pitchFamily="18" charset="0"/>
              </a:rPr>
              <a:t>  2.1 Шитое.</a:t>
            </a:r>
          </a:p>
          <a:p>
            <a:pPr marL="0" indent="-457200">
              <a:buNone/>
            </a:pPr>
            <a:r>
              <a:rPr lang="ru-RU" sz="2400" dirty="0" smtClean="0">
                <a:latin typeface="Times New Roman" pitchFamily="18" charset="0"/>
                <a:cs typeface="Times New Roman" pitchFamily="18" charset="0"/>
              </a:rPr>
              <a:t>  2.2 Коклюшечное.</a:t>
            </a:r>
          </a:p>
          <a:p>
            <a:pPr marL="0" indent="-457200">
              <a:buNone/>
            </a:pP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2.3 Макраме, </a:t>
            </a:r>
            <a:r>
              <a:rPr lang="ru-RU" sz="2400" dirty="0" err="1" smtClean="0">
                <a:latin typeface="Times New Roman" pitchFamily="18" charset="0"/>
                <a:cs typeface="Times New Roman" pitchFamily="18" charset="0"/>
              </a:rPr>
              <a:t>фриволите</a:t>
            </a:r>
            <a:r>
              <a:rPr lang="ru-RU" sz="2400" dirty="0" smtClean="0">
                <a:latin typeface="Times New Roman" pitchFamily="18" charset="0"/>
                <a:cs typeface="Times New Roman" pitchFamily="18" charset="0"/>
              </a:rPr>
              <a:t>.</a:t>
            </a:r>
          </a:p>
          <a:p>
            <a:pPr marL="0" indent="-457200">
              <a:buNone/>
            </a:pPr>
            <a:r>
              <a:rPr lang="ru-RU" sz="2400" dirty="0" smtClean="0">
                <a:latin typeface="Times New Roman" pitchFamily="18" charset="0"/>
                <a:cs typeface="Times New Roman" pitchFamily="18" charset="0"/>
              </a:rPr>
              <a:t>3. Фабричное кружево, доступное в магазинах</a:t>
            </a:r>
          </a:p>
          <a:p>
            <a:pPr marL="0" indent="-457200">
              <a:buNone/>
            </a:pPr>
            <a:r>
              <a:rPr lang="ru-RU" sz="2400" dirty="0">
                <a:latin typeface="Times New Roman" pitchFamily="18" charset="0"/>
                <a:cs typeface="Times New Roman" pitchFamily="18" charset="0"/>
              </a:rPr>
              <a:t>4</a:t>
            </a:r>
            <a:r>
              <a:rPr lang="ru-RU" sz="2400" dirty="0" smtClean="0">
                <a:latin typeface="Times New Roman" pitchFamily="18" charset="0"/>
                <a:cs typeface="Times New Roman" pitchFamily="18" charset="0"/>
              </a:rPr>
              <a:t>. Как используется кружево в интерьере.</a:t>
            </a:r>
            <a:endParaRPr lang="en-US" sz="2400" dirty="0" smtClean="0">
              <a:latin typeface="Times New Roman" pitchFamily="18" charset="0"/>
              <a:cs typeface="Times New Roman" pitchFamily="18" charset="0"/>
            </a:endParaRPr>
          </a:p>
          <a:p>
            <a:pPr marL="0" indent="-457200">
              <a:buNone/>
            </a:pPr>
            <a:r>
              <a:rPr lang="ru-RU" sz="2400" dirty="0" smtClean="0">
                <a:latin typeface="Times New Roman" pitchFamily="18" charset="0"/>
                <a:cs typeface="Times New Roman" pitchFamily="18" charset="0"/>
              </a:rPr>
              <a:t>  4.1 Имитация кружева в современном декоре интерьера.</a:t>
            </a:r>
          </a:p>
          <a:p>
            <a:pPr marL="0" indent="-457200">
              <a:buNone/>
            </a:pPr>
            <a:r>
              <a:rPr lang="ru-RU" sz="2400" dirty="0">
                <a:latin typeface="Times New Roman" pitchFamily="18" charset="0"/>
                <a:cs typeface="Times New Roman" pitchFamily="18" charset="0"/>
              </a:rPr>
              <a:t>5</a:t>
            </a:r>
            <a:r>
              <a:rPr lang="ru-RU" sz="2400" dirty="0" smtClean="0">
                <a:latin typeface="Times New Roman" pitchFamily="18" charset="0"/>
                <a:cs typeface="Times New Roman" pitchFamily="18" charset="0"/>
              </a:rPr>
              <a:t>. Выбор идеи для кружевного изделия.</a:t>
            </a:r>
          </a:p>
          <a:p>
            <a:pPr marL="0" indent="-457200">
              <a:buNone/>
            </a:pPr>
            <a:r>
              <a:rPr lang="ru-RU" sz="2400" dirty="0" smtClean="0">
                <a:latin typeface="Times New Roman" pitchFamily="18" charset="0"/>
                <a:cs typeface="Times New Roman" pitchFamily="18" charset="0"/>
              </a:rPr>
              <a:t>  5.1. Выбор инструментов и материалов для вязания кружева крючком.</a:t>
            </a:r>
          </a:p>
          <a:p>
            <a:pPr marL="0" indent="-457200">
              <a:buNone/>
            </a:pPr>
            <a:r>
              <a:rPr lang="ru-RU" sz="2400" dirty="0" smtClean="0">
                <a:latin typeface="Times New Roman" pitchFamily="18" charset="0"/>
                <a:cs typeface="Times New Roman" pitchFamily="18" charset="0"/>
              </a:rPr>
              <a:t>6. </a:t>
            </a:r>
            <a:r>
              <a:rPr lang="ru-RU" sz="2400" dirty="0">
                <a:latin typeface="Times New Roman" pitchFamily="18" charset="0"/>
                <a:cs typeface="Times New Roman" pitchFamily="18" charset="0"/>
              </a:rPr>
              <a:t>Основы вязания </a:t>
            </a:r>
            <a:r>
              <a:rPr lang="ru-RU" sz="2400" dirty="0" smtClean="0">
                <a:latin typeface="Times New Roman" pitchFamily="18" charset="0"/>
                <a:cs typeface="Times New Roman" pitchFamily="18" charset="0"/>
              </a:rPr>
              <a:t>крючком</a:t>
            </a:r>
          </a:p>
          <a:p>
            <a:pPr marL="0" indent="-457200">
              <a:buNone/>
            </a:pP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6.1. </a:t>
            </a:r>
            <a:r>
              <a:rPr lang="ru-RU" sz="2400" dirty="0">
                <a:latin typeface="Times New Roman" pitchFamily="18" charset="0"/>
                <a:cs typeface="Times New Roman" pitchFamily="18" charset="0"/>
              </a:rPr>
              <a:t>Вывязывание двойных </a:t>
            </a:r>
            <a:r>
              <a:rPr lang="ru-RU" sz="2400" dirty="0" smtClean="0">
                <a:latin typeface="Times New Roman" pitchFamily="18" charset="0"/>
                <a:cs typeface="Times New Roman" pitchFamily="18" charset="0"/>
              </a:rPr>
              <a:t>петель вязание столбика </a:t>
            </a:r>
            <a:endParaRPr lang="en-US" sz="2400" dirty="0" smtClean="0">
              <a:latin typeface="Times New Roman" pitchFamily="18" charset="0"/>
              <a:cs typeface="Times New Roman" pitchFamily="18" charset="0"/>
            </a:endParaRPr>
          </a:p>
          <a:p>
            <a:pPr marL="0" indent="-457200">
              <a:buNone/>
            </a:pPr>
            <a:r>
              <a:rPr lang="en-US" sz="2400" dirty="0" smtClean="0">
                <a:latin typeface="Times New Roman" pitchFamily="18" charset="0"/>
                <a:cs typeface="Times New Roman" pitchFamily="18" charset="0"/>
              </a:rPr>
              <a:t>7</a:t>
            </a:r>
            <a:r>
              <a:rPr lang="ru-RU" sz="2400" dirty="0" smtClean="0">
                <a:latin typeface="Times New Roman" pitchFamily="18" charset="0"/>
                <a:cs typeface="Times New Roman" pitchFamily="18" charset="0"/>
              </a:rPr>
              <a:t>. Экономическое обоснование</a:t>
            </a:r>
          </a:p>
          <a:p>
            <a:pPr marL="0" indent="-457200">
              <a:buNone/>
            </a:pPr>
            <a:r>
              <a:rPr lang="ru-RU" sz="2400" dirty="0" smtClean="0">
                <a:latin typeface="Times New Roman" pitchFamily="18" charset="0"/>
                <a:cs typeface="Times New Roman" pitchFamily="18" charset="0"/>
              </a:rPr>
              <a:t>8. </a:t>
            </a:r>
            <a:r>
              <a:rPr lang="ru-RU" sz="2800" dirty="0" smtClean="0">
                <a:latin typeface="Times New Roman" pitchFamily="18" charset="0"/>
                <a:cs typeface="Times New Roman" pitchFamily="18" charset="0"/>
              </a:rPr>
              <a:t>Заключение</a:t>
            </a:r>
          </a:p>
          <a:p>
            <a:pPr marL="0" indent="-457200">
              <a:buNone/>
            </a:pPr>
            <a:r>
              <a:rPr lang="ru-RU" sz="2800" dirty="0" smtClean="0">
                <a:latin typeface="Times New Roman" pitchFamily="18" charset="0"/>
                <a:cs typeface="Times New Roman" pitchFamily="18" charset="0"/>
              </a:rPr>
              <a:t>Источники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7431" y="238094"/>
            <a:ext cx="2214578" cy="646331"/>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Введение</a:t>
            </a:r>
            <a:endParaRPr lang="ru-RU" sz="3600" b="1" dirty="0">
              <a:latin typeface="Times New Roman" pitchFamily="18" charset="0"/>
              <a:cs typeface="Times New Roman" pitchFamily="18" charset="0"/>
            </a:endParaRPr>
          </a:p>
        </p:txBody>
      </p:sp>
      <p:sp>
        <p:nvSpPr>
          <p:cNvPr id="6" name="TextBox 5"/>
          <p:cNvSpPr txBox="1"/>
          <p:nvPr/>
        </p:nvSpPr>
        <p:spPr>
          <a:xfrm>
            <a:off x="571480" y="881036"/>
            <a:ext cx="5857916" cy="2246769"/>
          </a:xfrm>
          <a:prstGeom prst="rect">
            <a:avLst/>
          </a:prstGeom>
          <a:noFill/>
        </p:spPr>
        <p:txBody>
          <a:bodyPr wrap="square" rtlCol="0">
            <a:spAutoFit/>
          </a:bodyPr>
          <a:lstStyle/>
          <a:p>
            <a:r>
              <a:rPr lang="ru-RU" sz="2000" dirty="0" smtClean="0">
                <a:latin typeface="Times New Roman" pitchFamily="18" charset="0"/>
                <a:cs typeface="Times New Roman" pitchFamily="18" charset="0"/>
              </a:rPr>
              <a:t>Мода на кружева сегодня не только в одежде, декор кружевом используется и в интерьере. Почти никто не остается равнодушным при виде кружева. Эта тонкая ткань, изготовленная из пряжи или ниток с открытым паутинным рисунком почти никогда не выходила из моды. При виде этой ткани многие приходят в восторг.</a:t>
            </a:r>
            <a:endParaRPr lang="ru-RU" dirty="0" smtClean="0">
              <a:latin typeface="Times New Roman" pitchFamily="18" charset="0"/>
              <a:cs typeface="Times New Roman" pitchFamily="18" charset="0"/>
            </a:endParaRPr>
          </a:p>
        </p:txBody>
      </p:sp>
      <p:sp>
        <p:nvSpPr>
          <p:cNvPr id="10" name="TextBox 9"/>
          <p:cNvSpPr txBox="1"/>
          <p:nvPr/>
        </p:nvSpPr>
        <p:spPr>
          <a:xfrm>
            <a:off x="571480" y="3167051"/>
            <a:ext cx="5857916" cy="2862323"/>
          </a:xfrm>
          <a:prstGeom prst="rect">
            <a:avLst/>
          </a:prstGeom>
          <a:noFill/>
        </p:spPr>
        <p:txBody>
          <a:bodyPr wrap="square" rtlCol="0">
            <a:spAutoFit/>
          </a:bodyPr>
          <a:lstStyle/>
          <a:p>
            <a:r>
              <a:rPr lang="ru-RU" sz="2000" dirty="0" smtClean="0">
                <a:latin typeface="Times New Roman" pitchFamily="18" charset="0"/>
                <a:cs typeface="Times New Roman" pitchFamily="18" charset="0"/>
              </a:rPr>
              <a:t>Причина: я выбрала эту тему потому что моя бабушка с самого детства увлекается рукоделием.  Этим летом на мой день рождения она приезжала ко мне и подарила красивую рукодельную кружевную салфетку. При виде этих замысловатых узоров у меня появился большой интерес к этой теме. И в этом году учитель технологии Майя Евгеньевна предложила мне разобраться в этой теме.</a:t>
            </a:r>
          </a:p>
        </p:txBody>
      </p:sp>
      <p:sp>
        <p:nvSpPr>
          <p:cNvPr id="11" name="TextBox 10"/>
          <p:cNvSpPr txBox="1"/>
          <p:nvPr/>
        </p:nvSpPr>
        <p:spPr>
          <a:xfrm>
            <a:off x="571480" y="6167445"/>
            <a:ext cx="5857916" cy="707886"/>
          </a:xfrm>
          <a:prstGeom prst="rect">
            <a:avLst/>
          </a:prstGeom>
          <a:noFill/>
        </p:spPr>
        <p:txBody>
          <a:bodyPr wrap="square" rtlCol="0">
            <a:spAutoFit/>
          </a:bodyPr>
          <a:lstStyle/>
          <a:p>
            <a:r>
              <a:rPr lang="ru-RU" sz="2000" dirty="0" smtClean="0">
                <a:latin typeface="Times New Roman" pitchFamily="18" charset="0"/>
                <a:cs typeface="Times New Roman" pitchFamily="18" charset="0"/>
              </a:rPr>
              <a:t>Цель:  попробовать сделать кружевное изделие своими руками.</a:t>
            </a:r>
            <a:endParaRPr lang="ru-RU" sz="2000" dirty="0">
              <a:latin typeface="Times New Roman" pitchFamily="18" charset="0"/>
              <a:cs typeface="Times New Roman" pitchFamily="18" charset="0"/>
            </a:endParaRPr>
          </a:p>
        </p:txBody>
      </p:sp>
      <p:sp>
        <p:nvSpPr>
          <p:cNvPr id="12" name="TextBox 11"/>
          <p:cNvSpPr txBox="1"/>
          <p:nvPr/>
        </p:nvSpPr>
        <p:spPr>
          <a:xfrm>
            <a:off x="571480" y="7096141"/>
            <a:ext cx="5857916" cy="1631216"/>
          </a:xfrm>
          <a:prstGeom prst="rect">
            <a:avLst/>
          </a:prstGeom>
          <a:noFill/>
        </p:spPr>
        <p:txBody>
          <a:bodyPr wrap="square" rtlCol="0">
            <a:spAutoFit/>
          </a:bodyPr>
          <a:lstStyle/>
          <a:p>
            <a:r>
              <a:rPr lang="ru-RU" sz="2000" dirty="0" smtClean="0">
                <a:latin typeface="Times New Roman" pitchFamily="18" charset="0"/>
                <a:cs typeface="Times New Roman" pitchFamily="18" charset="0"/>
              </a:rPr>
              <a:t>Задачи: </a:t>
            </a:r>
          </a:p>
          <a:p>
            <a:r>
              <a:rPr lang="ru-RU" sz="2000" dirty="0" smtClean="0">
                <a:latin typeface="Times New Roman" pitchFamily="18" charset="0"/>
                <a:cs typeface="Times New Roman" pitchFamily="18" charset="0"/>
              </a:rPr>
              <a:t>Ознакомиться с вязаным кружевом и изучить необходимую литературу.</a:t>
            </a:r>
          </a:p>
          <a:p>
            <a:r>
              <a:rPr lang="ru-RU" sz="2000" dirty="0">
                <a:latin typeface="Times New Roman" pitchFamily="18" charset="0"/>
                <a:cs typeface="Times New Roman" pitchFamily="18" charset="0"/>
              </a:rPr>
              <a:t>Р</a:t>
            </a:r>
            <a:r>
              <a:rPr lang="ru-RU" sz="2000" dirty="0" smtClean="0">
                <a:latin typeface="Times New Roman" pitchFamily="18" charset="0"/>
                <a:cs typeface="Times New Roman" pitchFamily="18" charset="0"/>
              </a:rPr>
              <a:t>азобрать как с помощью кружева можно украсить современный интерьер.</a:t>
            </a:r>
            <a:endParaRPr lang="ru-RU"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04" y="166657"/>
            <a:ext cx="6215106" cy="646331"/>
          </a:xfrm>
          <a:prstGeom prst="rect">
            <a:avLst/>
          </a:prstGeom>
          <a:noFill/>
        </p:spPr>
        <p:txBody>
          <a:bodyPr wrap="square" rtlCol="0">
            <a:spAutoFit/>
          </a:bodyPr>
          <a:lstStyle/>
          <a:p>
            <a:r>
              <a:rPr lang="ru-RU" sz="3600" b="1" dirty="0" smtClean="0">
                <a:latin typeface="Times New Roman" pitchFamily="18" charset="0"/>
                <a:cs typeface="Times New Roman" pitchFamily="18" charset="0"/>
              </a:rPr>
              <a:t>История появления кружева</a:t>
            </a:r>
            <a:endParaRPr lang="ru-RU" sz="3600" b="1" dirty="0">
              <a:latin typeface="Times New Roman" pitchFamily="18" charset="0"/>
              <a:cs typeface="Times New Roman" pitchFamily="18" charset="0"/>
            </a:endParaRPr>
          </a:p>
        </p:txBody>
      </p:sp>
      <p:sp>
        <p:nvSpPr>
          <p:cNvPr id="4" name="TextBox 3"/>
          <p:cNvSpPr txBox="1"/>
          <p:nvPr/>
        </p:nvSpPr>
        <p:spPr>
          <a:xfrm>
            <a:off x="428604" y="952472"/>
            <a:ext cx="6000792" cy="5016758"/>
          </a:xfrm>
          <a:prstGeom prst="rect">
            <a:avLst/>
          </a:prstGeom>
          <a:noFill/>
        </p:spPr>
        <p:txBody>
          <a:bodyPr wrap="square" rtlCol="0">
            <a:spAutoFit/>
          </a:bodyPr>
          <a:lstStyle/>
          <a:p>
            <a:r>
              <a:rPr lang="ru-RU" sz="2000" dirty="0" smtClean="0">
                <a:latin typeface="Times New Roman" pitchFamily="18" charset="0"/>
                <a:cs typeface="Times New Roman" pitchFamily="18" charset="0"/>
              </a:rPr>
              <a:t>Родиной кружева считается Италия. На рубеже XV и XVI веков </a:t>
            </a:r>
            <a:r>
              <a:rPr lang="ru-RU" sz="2000" dirty="0">
                <a:latin typeface="Times New Roman" pitchFamily="18" charset="0"/>
                <a:cs typeface="Times New Roman" pitchFamily="18" charset="0"/>
              </a:rPr>
              <a:t>кружево </a:t>
            </a:r>
            <a:r>
              <a:rPr lang="ru-RU" sz="2000" dirty="0" smtClean="0">
                <a:latin typeface="Times New Roman" pitchFamily="18" charset="0"/>
                <a:cs typeface="Times New Roman" pitchFamily="18" charset="0"/>
              </a:rPr>
              <a:t>появилось в </a:t>
            </a:r>
            <a:r>
              <a:rPr lang="ru-RU" sz="2000" dirty="0">
                <a:latin typeface="Times New Roman" pitchFamily="18" charset="0"/>
                <a:cs typeface="Times New Roman" pitchFamily="18" charset="0"/>
              </a:rPr>
              <a:t>Западной </a:t>
            </a:r>
            <a:r>
              <a:rPr lang="ru-RU" sz="2000" dirty="0" smtClean="0">
                <a:latin typeface="Times New Roman" pitchFamily="18" charset="0"/>
                <a:cs typeface="Times New Roman" pitchFamily="18" charset="0"/>
              </a:rPr>
              <a:t>Европе. Оно развилось из ажурной вышивки. В </a:t>
            </a:r>
            <a:r>
              <a:rPr lang="ru-RU" sz="2000" dirty="0">
                <a:latin typeface="Times New Roman" pitchFamily="18" charset="0"/>
                <a:cs typeface="Times New Roman" pitchFamily="18" charset="0"/>
              </a:rPr>
              <a:t>полотне квадраты, образованные продернутыми нитями, окружались полотном с </a:t>
            </a:r>
            <a:r>
              <a:rPr lang="ru-RU" sz="2000" dirty="0" err="1">
                <a:latin typeface="Times New Roman" pitchFamily="18" charset="0"/>
                <a:cs typeface="Times New Roman" pitchFamily="18" charset="0"/>
              </a:rPr>
              <a:t>непродернутыми</a:t>
            </a:r>
            <a:r>
              <a:rPr lang="ru-RU" sz="2000" dirty="0">
                <a:latin typeface="Times New Roman" pitchFamily="18" charset="0"/>
                <a:cs typeface="Times New Roman" pitchFamily="18" charset="0"/>
              </a:rPr>
              <a:t> нитями, таким образом </a:t>
            </a:r>
            <a:r>
              <a:rPr lang="ru-RU" sz="2000" dirty="0" smtClean="0">
                <a:latin typeface="Times New Roman" pitchFamily="18" charset="0"/>
                <a:cs typeface="Times New Roman" pitchFamily="18" charset="0"/>
              </a:rPr>
              <a:t>выполнялся </a:t>
            </a:r>
            <a:r>
              <a:rPr lang="ru-RU" sz="2000" dirty="0">
                <a:latin typeface="Times New Roman" pitchFamily="18" charset="0"/>
                <a:cs typeface="Times New Roman" pitchFamily="18" charset="0"/>
              </a:rPr>
              <a:t>ажурный узор. Цельные части полотна обмётывались </a:t>
            </a:r>
            <a:r>
              <a:rPr lang="ru-RU" sz="2000" dirty="0" smtClean="0">
                <a:latin typeface="Times New Roman" pitchFamily="18" charset="0"/>
                <a:cs typeface="Times New Roman" pitchFamily="18" charset="0"/>
              </a:rPr>
              <a:t>петельным швом, узор создавался таким же швом. </a:t>
            </a:r>
            <a:r>
              <a:rPr lang="ru-RU" sz="2000" dirty="0">
                <a:latin typeface="Times New Roman" pitchFamily="18" charset="0"/>
                <a:cs typeface="Times New Roman" pitchFamily="18" charset="0"/>
              </a:rPr>
              <a:t>Вышивка получила название «шов по прорези» (</a:t>
            </a:r>
            <a:r>
              <a:rPr lang="ru-RU" sz="2000" dirty="0" err="1">
                <a:latin typeface="Times New Roman" pitchFamily="18" charset="0"/>
                <a:cs typeface="Times New Roman" pitchFamily="18" charset="0"/>
              </a:rPr>
              <a:t>point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coupé</a:t>
            </a:r>
            <a:r>
              <a:rPr lang="ru-RU" sz="2000" dirty="0" smtClean="0">
                <a:latin typeface="Times New Roman" pitchFamily="18" charset="0"/>
                <a:cs typeface="Times New Roman" pitchFamily="18" charset="0"/>
              </a:rPr>
              <a:t>). </a:t>
            </a:r>
            <a:r>
              <a:rPr lang="ru-RU" sz="2000" dirty="0" smtClean="0"/>
              <a:t>К</a:t>
            </a:r>
            <a:r>
              <a:rPr lang="en-US" sz="2000" dirty="0" smtClean="0"/>
              <a:t> XVII</a:t>
            </a:r>
            <a:r>
              <a:rPr lang="ru-RU" sz="2000" dirty="0" smtClean="0"/>
              <a:t> веку </a:t>
            </a:r>
            <a:r>
              <a:rPr lang="ru-RU" sz="2000" dirty="0"/>
              <a:t>появился более совершенный вид, который сохранился до сегодняшних дней – </a:t>
            </a:r>
            <a:r>
              <a:rPr lang="ru-RU" sz="2000" dirty="0" err="1"/>
              <a:t>punto</a:t>
            </a:r>
            <a:r>
              <a:rPr lang="ru-RU" sz="2000" dirty="0"/>
              <a:t> </a:t>
            </a:r>
            <a:r>
              <a:rPr lang="ru-RU" sz="2000" dirty="0" err="1"/>
              <a:t>in</a:t>
            </a:r>
            <a:r>
              <a:rPr lang="ru-RU" sz="2000" dirty="0"/>
              <a:t> </a:t>
            </a:r>
            <a:r>
              <a:rPr lang="ru-RU" sz="2000" dirty="0" err="1"/>
              <a:t>aria</a:t>
            </a:r>
            <a:r>
              <a:rPr lang="ru-RU" sz="2000" dirty="0"/>
              <a:t> (стежок в воздух</a:t>
            </a:r>
            <a:r>
              <a:rPr lang="ru-RU" sz="2000" dirty="0" smtClean="0"/>
              <a:t>). Особенность </a:t>
            </a:r>
            <a:r>
              <a:rPr lang="ru-RU" sz="2000" dirty="0"/>
              <a:t>его в том, что для производства не использовалась текстильная основа. Мотивы нашивались петельным швом на пергамент, повторяя изображенный на нем орнамент. </a:t>
            </a:r>
            <a:endParaRPr lang="en-US" sz="2000" dirty="0" smtClean="0"/>
          </a:p>
        </p:txBody>
      </p:sp>
      <p:sp>
        <p:nvSpPr>
          <p:cNvPr id="5" name="TextBox 4"/>
          <p:cNvSpPr txBox="1"/>
          <p:nvPr/>
        </p:nvSpPr>
        <p:spPr>
          <a:xfrm>
            <a:off x="500043" y="6096008"/>
            <a:ext cx="5715040" cy="2862322"/>
          </a:xfrm>
          <a:prstGeom prst="rect">
            <a:avLst/>
          </a:prstGeom>
          <a:noFill/>
        </p:spPr>
        <p:txBody>
          <a:bodyPr wrap="square" rtlCol="0">
            <a:spAutoFit/>
          </a:bodyPr>
          <a:lstStyle/>
          <a:p>
            <a:r>
              <a:rPr lang="ru-RU" sz="2000" dirty="0" smtClean="0">
                <a:latin typeface="Times New Roman" pitchFamily="18" charset="0"/>
                <a:cs typeface="Times New Roman" pitchFamily="18" charset="0"/>
              </a:rPr>
              <a:t>Почти одновременно с шитым кружевом появилось кружево, плетеное на особых катушках для нити — коклюшках. Рисунок (сколок) с узором накладывался на специальную подушку. К одному краю подушки крепились нити, намотанные на коклюшки. В пересечения линий узора втыкались булавки, которые кружевница оплетала нитями. Булавки вынимались из готового кружева и переставлялись дальше по рисунку.</a:t>
            </a:r>
            <a:endParaRPr lang="ru-RU"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20" y="238094"/>
            <a:ext cx="5643601" cy="1200329"/>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Виды современного кружева</a:t>
            </a:r>
            <a:endParaRPr lang="ru-RU" sz="3600" b="1" dirty="0"/>
          </a:p>
        </p:txBody>
      </p:sp>
      <p:sp>
        <p:nvSpPr>
          <p:cNvPr id="4" name="TextBox 3"/>
          <p:cNvSpPr txBox="1"/>
          <p:nvPr/>
        </p:nvSpPr>
        <p:spPr>
          <a:xfrm>
            <a:off x="357166" y="1452538"/>
            <a:ext cx="6286544" cy="1938992"/>
          </a:xfrm>
          <a:prstGeom prst="rect">
            <a:avLst/>
          </a:prstGeom>
          <a:noFill/>
        </p:spPr>
        <p:txBody>
          <a:bodyPr wrap="square" rtlCol="0">
            <a:spAutoFit/>
          </a:bodyPr>
          <a:lstStyle/>
          <a:p>
            <a:r>
              <a:rPr lang="ru-RU" sz="2000" dirty="0" smtClean="0">
                <a:latin typeface="Times New Roman" pitchFamily="18" charset="0"/>
                <a:cs typeface="Times New Roman" pitchFamily="18" charset="0"/>
              </a:rPr>
              <a:t>По технике исполнения делят на ручное и машинное. Самое дорогое – эксклюзив, сделанный вручную. Однако современная промышленность производит оригинальные кружевные ткани, которые по качеству превосходят ручную работу, а по цене значительно дешевле.</a:t>
            </a:r>
            <a:endParaRPr lang="ru-RU" sz="2000" dirty="0">
              <a:latin typeface="Times New Roman" pitchFamily="18" charset="0"/>
              <a:cs typeface="Times New Roman" pitchFamily="18" charset="0"/>
            </a:endParaRPr>
          </a:p>
        </p:txBody>
      </p:sp>
      <p:sp>
        <p:nvSpPr>
          <p:cNvPr id="5" name="TextBox 4"/>
          <p:cNvSpPr txBox="1"/>
          <p:nvPr/>
        </p:nvSpPr>
        <p:spPr>
          <a:xfrm>
            <a:off x="571480" y="3524243"/>
            <a:ext cx="5786478" cy="2246769"/>
          </a:xfrm>
          <a:prstGeom prst="rect">
            <a:avLst/>
          </a:prstGeom>
          <a:noFill/>
        </p:spPr>
        <p:txBody>
          <a:bodyPr wrap="square" rtlCol="0">
            <a:spAutoFit/>
          </a:bodyPr>
          <a:lstStyle/>
          <a:p>
            <a:r>
              <a:rPr lang="ru-RU" sz="2000" dirty="0" smtClean="0">
                <a:latin typeface="Times New Roman" pitchFamily="18" charset="0"/>
                <a:cs typeface="Times New Roman" pitchFamily="18" charset="0"/>
              </a:rPr>
              <a:t>По технике изготовления:</a:t>
            </a:r>
          </a:p>
          <a:p>
            <a:r>
              <a:rPr lang="ru-RU" sz="2400" i="1" dirty="0" smtClean="0">
                <a:latin typeface="Times New Roman" pitchFamily="18" charset="0"/>
                <a:cs typeface="Times New Roman" pitchFamily="18" charset="0"/>
              </a:rPr>
              <a:t>Шитое из одной нити при помощи иглы (игольное).</a:t>
            </a:r>
          </a:p>
          <a:p>
            <a:r>
              <a:rPr lang="ru-RU" sz="2400" i="1" dirty="0" smtClean="0">
                <a:latin typeface="Times New Roman" pitchFamily="18" charset="0"/>
                <a:cs typeface="Times New Roman" pitchFamily="18" charset="0"/>
              </a:rPr>
              <a:t>Плетеное на подушке (коклюшечное).</a:t>
            </a:r>
          </a:p>
          <a:p>
            <a:r>
              <a:rPr lang="ru-RU" sz="2400" i="1" dirty="0" smtClean="0">
                <a:latin typeface="Times New Roman" pitchFamily="18" charset="0"/>
                <a:cs typeface="Times New Roman" pitchFamily="18" charset="0"/>
              </a:rPr>
              <a:t>Кружева крючком, вязаные на спицах или вилке (ирландское, макраме, </a:t>
            </a:r>
            <a:r>
              <a:rPr lang="ru-RU" sz="2400" i="1" dirty="0" err="1" smtClean="0">
                <a:latin typeface="Times New Roman" pitchFamily="18" charset="0"/>
                <a:cs typeface="Times New Roman" pitchFamily="18" charset="0"/>
              </a:rPr>
              <a:t>фриволите</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sp>
        <p:nvSpPr>
          <p:cNvPr id="6" name="TextBox 5"/>
          <p:cNvSpPr txBox="1"/>
          <p:nvPr/>
        </p:nvSpPr>
        <p:spPr>
          <a:xfrm>
            <a:off x="2500306" y="5738821"/>
            <a:ext cx="1714512" cy="646331"/>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Шитое</a:t>
            </a:r>
            <a:endParaRPr lang="ru-RU" sz="3600" b="1" dirty="0">
              <a:latin typeface="Times New Roman" pitchFamily="18" charset="0"/>
              <a:cs typeface="Times New Roman" pitchFamily="18" charset="0"/>
            </a:endParaRPr>
          </a:p>
        </p:txBody>
      </p:sp>
      <p:sp>
        <p:nvSpPr>
          <p:cNvPr id="7" name="TextBox 6"/>
          <p:cNvSpPr txBox="1"/>
          <p:nvPr/>
        </p:nvSpPr>
        <p:spPr>
          <a:xfrm>
            <a:off x="428604" y="6381761"/>
            <a:ext cx="6143668" cy="3785652"/>
          </a:xfrm>
          <a:prstGeom prst="rect">
            <a:avLst/>
          </a:prstGeom>
          <a:noFill/>
        </p:spPr>
        <p:txBody>
          <a:bodyPr wrap="square" rtlCol="0">
            <a:spAutoFit/>
          </a:bodyPr>
          <a:lstStyle/>
          <a:p>
            <a:r>
              <a:rPr lang="ru-RU" sz="2000" dirty="0" smtClean="0">
                <a:latin typeface="Times New Roman" pitchFamily="18" charset="0"/>
                <a:cs typeface="Times New Roman" pitchFamily="18" charset="0"/>
              </a:rPr>
              <a:t>Это вид петельной вышивки на тонкой ткани. Сначала на основу наносится контур рисунка, после чего различными стежками вышивается середина. Популярны сегодня орнаменты на </a:t>
            </a:r>
            <a:r>
              <a:rPr lang="ru-RU" sz="2000" dirty="0" err="1" smtClean="0">
                <a:latin typeface="Times New Roman" pitchFamily="18" charset="0"/>
                <a:cs typeface="Times New Roman" pitchFamily="18" charset="0"/>
              </a:rPr>
              <a:t>органзе</a:t>
            </a:r>
            <a:r>
              <a:rPr lang="ru-RU" sz="2000" dirty="0" smtClean="0">
                <a:latin typeface="Times New Roman" pitchFamily="18" charset="0"/>
                <a:cs typeface="Times New Roman" pitchFamily="18" charset="0"/>
              </a:rPr>
              <a:t> и других тончайших прозрачных материалах. Нити используют разной толщины и состава. </a:t>
            </a:r>
          </a:p>
          <a:p>
            <a:r>
              <a:rPr lang="ru-RU" sz="2000" dirty="0" smtClean="0">
                <a:latin typeface="Times New Roman" pitchFamily="18" charset="0"/>
                <a:cs typeface="Times New Roman" pitchFamily="18" charset="0"/>
              </a:rPr>
              <a:t>Названия игольных кружев:</a:t>
            </a:r>
          </a:p>
          <a:p>
            <a:r>
              <a:rPr lang="ru-RU" sz="2000" dirty="0" smtClean="0">
                <a:latin typeface="Times New Roman" pitchFamily="18" charset="0"/>
                <a:cs typeface="Times New Roman" pitchFamily="18" charset="0"/>
              </a:rPr>
              <a:t>венецианские гипюры,</a:t>
            </a:r>
          </a:p>
          <a:p>
            <a:r>
              <a:rPr lang="ru-RU" sz="2000" dirty="0" smtClean="0">
                <a:latin typeface="Times New Roman" pitchFamily="18" charset="0"/>
                <a:cs typeface="Times New Roman" pitchFamily="18" charset="0"/>
              </a:rPr>
              <a:t>французские </a:t>
            </a:r>
            <a:r>
              <a:rPr lang="ru-RU" sz="2000" dirty="0" err="1" smtClean="0">
                <a:latin typeface="Times New Roman" pitchFamily="18" charset="0"/>
                <a:cs typeface="Times New Roman" pitchFamily="18" charset="0"/>
              </a:rPr>
              <a:t>алансон</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аржантан</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шитые по сетке тамбурные и </a:t>
            </a:r>
            <a:r>
              <a:rPr lang="ru-RU" sz="2000" dirty="0" err="1" smtClean="0">
                <a:latin typeface="Times New Roman" pitchFamily="18" charset="0"/>
                <a:cs typeface="Times New Roman" pitchFamily="18" charset="0"/>
              </a:rPr>
              <a:t>строчевые</a:t>
            </a:r>
            <a:r>
              <a:rPr lang="ru-RU" sz="2000" dirty="0" smtClean="0">
                <a:latin typeface="Times New Roman" pitchFamily="18" charset="0"/>
                <a:cs typeface="Times New Roman" pitchFamily="18" charset="0"/>
              </a:rPr>
              <a:t> узоры.</a:t>
            </a:r>
          </a:p>
          <a:p>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66" y="1023910"/>
            <a:ext cx="6215106" cy="2246769"/>
          </a:xfrm>
          <a:prstGeom prst="rect">
            <a:avLst/>
          </a:prstGeom>
          <a:noFill/>
        </p:spPr>
        <p:txBody>
          <a:bodyPr wrap="square" rtlCol="0">
            <a:spAutoFit/>
          </a:bodyPr>
          <a:lstStyle/>
          <a:p>
            <a:r>
              <a:rPr lang="ru-RU" sz="2000" dirty="0" smtClean="0">
                <a:latin typeface="Times New Roman" pitchFamily="18" charset="0"/>
                <a:cs typeface="Times New Roman" pitchFamily="18" charset="0"/>
              </a:rPr>
              <a:t>Ажурный узор плетется по схеме, ранее нанесенной на бумажную (тканевую) основу. Для удобства плетения кружевницы используют коклюшки со множеством нитей. Чтобы получить узор, надо минимум 4 коклюшки.</a:t>
            </a:r>
          </a:p>
          <a:p>
            <a:r>
              <a:rPr lang="ru-RU" sz="2000" dirty="0" smtClean="0">
                <a:latin typeface="Times New Roman" pitchFamily="18" charset="0"/>
                <a:cs typeface="Times New Roman" pitchFamily="18" charset="0"/>
              </a:rPr>
              <a:t>В зависимости от техники плетения выделяют виды кружева:</a:t>
            </a:r>
          </a:p>
        </p:txBody>
      </p:sp>
      <p:sp>
        <p:nvSpPr>
          <p:cNvPr id="3" name="TextBox 2"/>
          <p:cNvSpPr txBox="1"/>
          <p:nvPr/>
        </p:nvSpPr>
        <p:spPr>
          <a:xfrm>
            <a:off x="1785926" y="238094"/>
            <a:ext cx="3214710" cy="646331"/>
          </a:xfrm>
          <a:prstGeom prst="rect">
            <a:avLst/>
          </a:prstGeom>
          <a:noFill/>
        </p:spPr>
        <p:txBody>
          <a:bodyPr wrap="square" rtlCol="0">
            <a:spAutoFit/>
          </a:bodyPr>
          <a:lstStyle/>
          <a:p>
            <a:r>
              <a:rPr lang="ru-RU" sz="3600" b="1" dirty="0" smtClean="0">
                <a:latin typeface="Times New Roman" pitchFamily="18" charset="0"/>
                <a:cs typeface="Times New Roman" pitchFamily="18" charset="0"/>
              </a:rPr>
              <a:t>Коклюшечное</a:t>
            </a:r>
            <a:endParaRPr lang="ru-RU" sz="3600" b="1" dirty="0">
              <a:latin typeface="Times New Roman" pitchFamily="18" charset="0"/>
              <a:cs typeface="Times New Roman" pitchFamily="18" charset="0"/>
            </a:endParaRPr>
          </a:p>
        </p:txBody>
      </p:sp>
      <p:sp>
        <p:nvSpPr>
          <p:cNvPr id="1026" name="AutoShape 2" descr="https://cs5.livemaster.ru/storage/45/49/c7dc7a5028fc8984e077d65c1dve--aksessuary-koklyushechnoe-kruzhevo-vorotnik-opleche.jp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TextBox 4"/>
          <p:cNvSpPr txBox="1"/>
          <p:nvPr/>
        </p:nvSpPr>
        <p:spPr>
          <a:xfrm>
            <a:off x="428604" y="5881696"/>
            <a:ext cx="6143668" cy="3416320"/>
          </a:xfrm>
          <a:prstGeom prst="rect">
            <a:avLst/>
          </a:prstGeom>
          <a:noFill/>
        </p:spPr>
        <p:txBody>
          <a:bodyPr wrap="square" rtlCol="0">
            <a:spAutoFit/>
          </a:bodyPr>
          <a:lstStyle/>
          <a:p>
            <a:r>
              <a:rPr lang="ru-RU" b="1" dirty="0" smtClean="0">
                <a:latin typeface="Times New Roman" pitchFamily="18" charset="0"/>
                <a:cs typeface="Times New Roman" pitchFamily="18" charset="0"/>
              </a:rPr>
              <a:t>Парное</a:t>
            </a:r>
            <a:r>
              <a:rPr lang="ru-RU" dirty="0" smtClean="0">
                <a:latin typeface="Times New Roman" pitchFamily="18" charset="0"/>
                <a:cs typeface="Times New Roman" pitchFamily="18" charset="0"/>
              </a:rPr>
              <a:t>, когда фон выплетается одновременно с узором (</a:t>
            </a:r>
            <a:r>
              <a:rPr lang="ru-RU" dirty="0" err="1" smtClean="0">
                <a:latin typeface="Times New Roman" pitchFamily="18" charset="0"/>
                <a:cs typeface="Times New Roman" pitchFamily="18" charset="0"/>
              </a:rPr>
              <a:t>шантильи</a:t>
            </a:r>
            <a:r>
              <a:rPr lang="ru-RU" dirty="0" smtClean="0">
                <a:latin typeface="Times New Roman" pitchFamily="18" charset="0"/>
                <a:cs typeface="Times New Roman" pitchFamily="18" charset="0"/>
              </a:rPr>
              <a:t>, малин, </a:t>
            </a:r>
            <a:r>
              <a:rPr lang="ru-RU" dirty="0" err="1" smtClean="0">
                <a:latin typeface="Times New Roman" pitchFamily="18" charset="0"/>
                <a:cs typeface="Times New Roman" pitchFamily="18" charset="0"/>
              </a:rPr>
              <a:t>клюни</a:t>
            </a:r>
            <a:r>
              <a:rPr lang="ru-RU" dirty="0" smtClean="0">
                <a:latin typeface="Times New Roman" pitchFamily="18" charset="0"/>
                <a:cs typeface="Times New Roman" pitchFamily="18" charset="0"/>
              </a:rPr>
              <a:t>).</a:t>
            </a:r>
          </a:p>
          <a:p>
            <a:r>
              <a:rPr lang="ru-RU" b="1" dirty="0" smtClean="0">
                <a:latin typeface="Times New Roman" pitchFamily="18" charset="0"/>
                <a:cs typeface="Times New Roman" pitchFamily="18" charset="0"/>
              </a:rPr>
              <a:t>Сцепное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сцепочное</a:t>
            </a:r>
            <a:r>
              <a:rPr lang="ru-RU" dirty="0" smtClean="0">
                <a:latin typeface="Times New Roman" pitchFamily="18" charset="0"/>
                <a:cs typeface="Times New Roman" pitchFamily="18" charset="0"/>
              </a:rPr>
              <a:t>, немецкое) – сначала плетутся мотивы, которые после соединяются между собой сеткой или перемычками (</a:t>
            </a:r>
            <a:r>
              <a:rPr lang="ru-RU" dirty="0" err="1" smtClean="0">
                <a:latin typeface="Times New Roman" pitchFamily="18" charset="0"/>
                <a:cs typeface="Times New Roman" pitchFamily="18" charset="0"/>
              </a:rPr>
              <a:t>хонитон</a:t>
            </a:r>
            <a:r>
              <a:rPr lang="ru-RU" dirty="0" smtClean="0">
                <a:latin typeface="Times New Roman" pitchFamily="18" charset="0"/>
                <a:cs typeface="Times New Roman" pitchFamily="18" charset="0"/>
              </a:rPr>
              <a:t>, ленточное </a:t>
            </a:r>
            <a:r>
              <a:rPr lang="ru-RU" dirty="0" err="1" smtClean="0">
                <a:latin typeface="Times New Roman" pitchFamily="18" charset="0"/>
                <a:cs typeface="Times New Roman" pitchFamily="18" charset="0"/>
              </a:rPr>
              <a:t>миланезе</a:t>
            </a:r>
            <a:r>
              <a:rPr lang="ru-RU" dirty="0" smtClean="0">
                <a:latin typeface="Times New Roman" pitchFamily="18" charset="0"/>
                <a:cs typeface="Times New Roman" pitchFamily="18" charset="0"/>
              </a:rPr>
              <a:t>).</a:t>
            </a:r>
          </a:p>
          <a:p>
            <a:endParaRPr lang="ru-RU" dirty="0" smtClean="0">
              <a:latin typeface="Times New Roman" pitchFamily="18" charset="0"/>
              <a:cs typeface="Times New Roman" pitchFamily="18" charset="0"/>
            </a:endParaRPr>
          </a:p>
          <a:p>
            <a:r>
              <a:rPr lang="ru-RU" b="1" dirty="0" err="1" smtClean="0">
                <a:latin typeface="Times New Roman" pitchFamily="18" charset="0"/>
                <a:cs typeface="Times New Roman" pitchFamily="18" charset="0"/>
              </a:rPr>
              <a:t>Шантильи</a:t>
            </a:r>
            <a:r>
              <a:rPr lang="ru-RU" dirty="0" smtClean="0">
                <a:latin typeface="Times New Roman" pitchFamily="18" charset="0"/>
                <a:cs typeface="Times New Roman" pitchFamily="18" charset="0"/>
              </a:rPr>
              <a:t> – </a:t>
            </a:r>
            <a:r>
              <a:rPr lang="ru-RU" i="1" dirty="0" smtClean="0">
                <a:latin typeface="Times New Roman" pitchFamily="18" charset="0"/>
                <a:cs typeface="Times New Roman" pitchFamily="18" charset="0"/>
              </a:rPr>
              <a:t>тонкое и прозрачное французское кружево, выполненное из черного шелка методом парного коклюшечного плетения «сеточка». Узор преимущественно цветочный, обведенный кордоне из толстой шелковой нити. </a:t>
            </a:r>
            <a:r>
              <a:rPr lang="ru-RU" i="1" dirty="0" err="1" smtClean="0">
                <a:latin typeface="Times New Roman" pitchFamily="18" charset="0"/>
                <a:cs typeface="Times New Roman" pitchFamily="18" charset="0"/>
              </a:rPr>
              <a:t>Шантильи</a:t>
            </a:r>
            <a:r>
              <a:rPr lang="ru-RU" i="1" dirty="0" smtClean="0">
                <a:latin typeface="Times New Roman" pitchFamily="18" charset="0"/>
                <a:cs typeface="Times New Roman" pitchFamily="18" charset="0"/>
              </a:rPr>
              <a:t> подчеркивает роскошь шелка и блестящего атласа яркого цвета (синего, красного, изумрудного).</a:t>
            </a:r>
            <a:endParaRPr lang="ru-RU" i="1" dirty="0">
              <a:latin typeface="Times New Roman" pitchFamily="18" charset="0"/>
              <a:cs typeface="Times New Roman" pitchFamily="18" charset="0"/>
            </a:endParaRPr>
          </a:p>
        </p:txBody>
      </p:sp>
      <p:pic>
        <p:nvPicPr>
          <p:cNvPr id="6" name="Рисунок 5" descr="коклю.jpg"/>
          <p:cNvPicPr>
            <a:picLocks noChangeAspect="1"/>
          </p:cNvPicPr>
          <p:nvPr/>
        </p:nvPicPr>
        <p:blipFill>
          <a:blip r:embed="rId2" cstate="print"/>
          <a:stretch>
            <a:fillRect/>
          </a:stretch>
        </p:blipFill>
        <p:spPr>
          <a:xfrm>
            <a:off x="1857364" y="3238490"/>
            <a:ext cx="3214710" cy="24110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84" y="238093"/>
            <a:ext cx="4714908" cy="646331"/>
          </a:xfrm>
          <a:prstGeom prst="rect">
            <a:avLst/>
          </a:prstGeom>
          <a:noFill/>
        </p:spPr>
        <p:txBody>
          <a:bodyPr wrap="square" rtlCol="0">
            <a:spAutoFit/>
          </a:bodyPr>
          <a:lstStyle/>
          <a:p>
            <a:r>
              <a:rPr lang="ru-RU" sz="3600" b="1" dirty="0" smtClean="0">
                <a:latin typeface="Times New Roman" pitchFamily="18" charset="0"/>
                <a:cs typeface="Times New Roman" pitchFamily="18" charset="0"/>
              </a:rPr>
              <a:t>Макраме, </a:t>
            </a:r>
            <a:r>
              <a:rPr lang="ru-RU" sz="3600" b="1" dirty="0" err="1" smtClean="0">
                <a:latin typeface="Times New Roman" pitchFamily="18" charset="0"/>
                <a:cs typeface="Times New Roman" pitchFamily="18" charset="0"/>
              </a:rPr>
              <a:t>фриволите</a:t>
            </a:r>
            <a:endParaRPr lang="ru-RU" sz="3600" b="1" dirty="0">
              <a:latin typeface="Times New Roman" pitchFamily="18" charset="0"/>
              <a:cs typeface="Times New Roman" pitchFamily="18" charset="0"/>
            </a:endParaRPr>
          </a:p>
        </p:txBody>
      </p:sp>
      <p:sp>
        <p:nvSpPr>
          <p:cNvPr id="3" name="TextBox 2"/>
          <p:cNvSpPr txBox="1"/>
          <p:nvPr/>
        </p:nvSpPr>
        <p:spPr>
          <a:xfrm>
            <a:off x="357166" y="1238224"/>
            <a:ext cx="6215106" cy="3046988"/>
          </a:xfrm>
          <a:prstGeom prst="rect">
            <a:avLst/>
          </a:prstGeom>
          <a:noFill/>
        </p:spPr>
        <p:txBody>
          <a:bodyPr wrap="square" rtlCol="0">
            <a:spAutoFit/>
          </a:bodyPr>
          <a:lstStyle/>
          <a:p>
            <a:r>
              <a:rPr lang="ru-RU" sz="2400" dirty="0" smtClean="0">
                <a:latin typeface="Times New Roman" pitchFamily="18" charset="0"/>
                <a:cs typeface="Times New Roman" pitchFamily="18" charset="0"/>
              </a:rPr>
              <a:t>Этот вид отчасти можно считать плетеным. Отличие в том, что узоры создаются путем перевязывания (плетения) узлов в нужном порядке при помощи крючок и булавки. Толстые нити можно плести и без вспомогательных инструментов. Опытные мастерицы воссоздают элементы макраме по фото, даже без схемы.</a:t>
            </a:r>
            <a:endParaRPr lang="ru-RU" sz="2400" dirty="0">
              <a:latin typeface="Times New Roman" pitchFamily="18" charset="0"/>
              <a:cs typeface="Times New Roman" pitchFamily="18" charset="0"/>
            </a:endParaRPr>
          </a:p>
        </p:txBody>
      </p:sp>
      <p:pic>
        <p:nvPicPr>
          <p:cNvPr id="4" name="Рисунок 3" descr="макрамиэ.jpg"/>
          <p:cNvPicPr>
            <a:picLocks noChangeAspect="1"/>
          </p:cNvPicPr>
          <p:nvPr/>
        </p:nvPicPr>
        <p:blipFill>
          <a:blip r:embed="rId2" cstate="print"/>
          <a:stretch>
            <a:fillRect/>
          </a:stretch>
        </p:blipFill>
        <p:spPr>
          <a:xfrm>
            <a:off x="1142984" y="4810124"/>
            <a:ext cx="4572000" cy="304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9" y="1309664"/>
            <a:ext cx="6286544" cy="1015663"/>
          </a:xfrm>
          <a:prstGeom prst="rect">
            <a:avLst/>
          </a:prstGeom>
          <a:noFill/>
        </p:spPr>
        <p:txBody>
          <a:bodyPr wrap="square" rtlCol="0">
            <a:spAutoFit/>
          </a:bodyPr>
          <a:lstStyle/>
          <a:p>
            <a:r>
              <a:rPr lang="ru-RU" sz="2000" dirty="0" smtClean="0">
                <a:latin typeface="Times New Roman" pitchFamily="18" charset="0"/>
                <a:cs typeface="Times New Roman" pitchFamily="18" charset="0"/>
              </a:rPr>
              <a:t>• Мерное –полоса с непрерывным раппортом, в т. ч. прошва.</a:t>
            </a:r>
          </a:p>
          <a:p>
            <a:r>
              <a:rPr lang="ru-RU" sz="2000" dirty="0" smtClean="0">
                <a:latin typeface="Times New Roman" pitchFamily="18" charset="0"/>
                <a:cs typeface="Times New Roman" pitchFamily="18" charset="0"/>
              </a:rPr>
              <a:t>• Штучное (фасонное) – цельный единичный элемент.</a:t>
            </a:r>
          </a:p>
        </p:txBody>
      </p:sp>
      <p:sp>
        <p:nvSpPr>
          <p:cNvPr id="3" name="TextBox 2"/>
          <p:cNvSpPr txBox="1"/>
          <p:nvPr/>
        </p:nvSpPr>
        <p:spPr>
          <a:xfrm>
            <a:off x="1214423" y="452406"/>
            <a:ext cx="4000528" cy="369332"/>
          </a:xfrm>
          <a:prstGeom prst="rect">
            <a:avLst/>
          </a:prstGeom>
          <a:noFill/>
        </p:spPr>
        <p:txBody>
          <a:bodyPr wrap="square" rtlCol="0">
            <a:spAutoFit/>
          </a:bodyPr>
          <a:lstStyle/>
          <a:p>
            <a:endParaRPr lang="ru-RU" dirty="0"/>
          </a:p>
        </p:txBody>
      </p:sp>
      <p:sp>
        <p:nvSpPr>
          <p:cNvPr id="4" name="TextBox 3"/>
          <p:cNvSpPr txBox="1"/>
          <p:nvPr/>
        </p:nvSpPr>
        <p:spPr>
          <a:xfrm>
            <a:off x="428604" y="238092"/>
            <a:ext cx="5929330" cy="1077218"/>
          </a:xfrm>
          <a:prstGeom prst="rect">
            <a:avLst/>
          </a:prstGeom>
          <a:noFill/>
        </p:spPr>
        <p:txBody>
          <a:bodyPr wrap="square" rtlCol="0">
            <a:spAutoFit/>
          </a:bodyPr>
          <a:lstStyle/>
          <a:p>
            <a:pPr algn="ctr"/>
            <a:r>
              <a:rPr lang="ru-RU" sz="3200" b="1" dirty="0" smtClean="0">
                <a:latin typeface="Times New Roman" pitchFamily="18" charset="0"/>
                <a:cs typeface="Times New Roman" pitchFamily="18" charset="0"/>
              </a:rPr>
              <a:t>Фабричное кружево, доступное в магазинах</a:t>
            </a:r>
            <a:endParaRPr lang="ru-RU" sz="3200" b="1" dirty="0">
              <a:latin typeface="Times New Roman" pitchFamily="18" charset="0"/>
              <a:cs typeface="Times New Roman" pitchFamily="18" charset="0"/>
            </a:endParaRPr>
          </a:p>
        </p:txBody>
      </p:sp>
      <p:sp>
        <p:nvSpPr>
          <p:cNvPr id="6" name="TextBox 5"/>
          <p:cNvSpPr txBox="1"/>
          <p:nvPr/>
        </p:nvSpPr>
        <p:spPr>
          <a:xfrm>
            <a:off x="357166" y="5810257"/>
            <a:ext cx="6072230" cy="1631216"/>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Бордюры</a:t>
            </a:r>
            <a:r>
              <a:rPr lang="ru-RU" sz="2000" dirty="0" smtClean="0">
                <a:latin typeface="Times New Roman" pitchFamily="18" charset="0"/>
                <a:cs typeface="Times New Roman" pitchFamily="18" charset="0"/>
              </a:rPr>
              <a:t> – похожи на тесьму мерные полоски, только более тонкие и широкие. Имитация сложного плетения на коклюшках. Витиеватый рисунок можно использовать для отделки в качестве манжета и планок ( бывают одинарные и двойные).</a:t>
            </a:r>
          </a:p>
        </p:txBody>
      </p:sp>
      <p:pic>
        <p:nvPicPr>
          <p:cNvPr id="7" name="Рисунок 6" descr="тесьма.jpg"/>
          <p:cNvPicPr>
            <a:picLocks noChangeAspect="1"/>
          </p:cNvPicPr>
          <p:nvPr/>
        </p:nvPicPr>
        <p:blipFill>
          <a:blip r:embed="rId2" cstate="print"/>
          <a:stretch>
            <a:fillRect/>
          </a:stretch>
        </p:blipFill>
        <p:spPr>
          <a:xfrm>
            <a:off x="4286256" y="2666985"/>
            <a:ext cx="2286016" cy="2786082"/>
          </a:xfrm>
          <a:prstGeom prst="rect">
            <a:avLst/>
          </a:prstGeom>
        </p:spPr>
      </p:pic>
      <p:sp>
        <p:nvSpPr>
          <p:cNvPr id="8" name="TextBox 7"/>
          <p:cNvSpPr txBox="1"/>
          <p:nvPr/>
        </p:nvSpPr>
        <p:spPr>
          <a:xfrm>
            <a:off x="357166" y="2452672"/>
            <a:ext cx="3857652" cy="3245333"/>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Тесьма</a:t>
            </a:r>
            <a:r>
              <a:rPr lang="ru-RU" sz="2000" dirty="0" smtClean="0">
                <a:latin typeface="Times New Roman" pitchFamily="18" charset="0"/>
                <a:cs typeface="Times New Roman" pitchFamily="18" charset="0"/>
              </a:rPr>
              <a:t> – это самый распространенный вид кружева. Как правило, производится из льна или хлопка. Узоры в основном геометрические, но встречаются и цветочные мотивы. Бывает разной ширины и цвета, и применяется для декора хлопковых моделей или отделки края изделия.</a:t>
            </a:r>
          </a:p>
        </p:txBody>
      </p:sp>
      <p:pic>
        <p:nvPicPr>
          <p:cNvPr id="9" name="Рисунок 8" descr="бордюр какой то.jpg"/>
          <p:cNvPicPr>
            <a:picLocks noChangeAspect="1"/>
          </p:cNvPicPr>
          <p:nvPr/>
        </p:nvPicPr>
        <p:blipFill>
          <a:blip r:embed="rId3" cstate="print"/>
          <a:stretch>
            <a:fillRect/>
          </a:stretch>
        </p:blipFill>
        <p:spPr>
          <a:xfrm>
            <a:off x="1928802" y="7524769"/>
            <a:ext cx="2928934" cy="20716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72" y="238094"/>
            <a:ext cx="5000660" cy="646331"/>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Кружево в интерьере</a:t>
            </a:r>
            <a:endParaRPr lang="ru-RU" sz="3600" b="1" dirty="0">
              <a:latin typeface="Times New Roman" pitchFamily="18" charset="0"/>
              <a:cs typeface="Times New Roman" pitchFamily="18" charset="0"/>
            </a:endParaRPr>
          </a:p>
        </p:txBody>
      </p:sp>
      <p:sp>
        <p:nvSpPr>
          <p:cNvPr id="5" name="TextBox 4"/>
          <p:cNvSpPr txBox="1"/>
          <p:nvPr/>
        </p:nvSpPr>
        <p:spPr>
          <a:xfrm>
            <a:off x="285728" y="1023913"/>
            <a:ext cx="6215106" cy="2246769"/>
          </a:xfrm>
          <a:prstGeom prst="rect">
            <a:avLst/>
          </a:prstGeom>
          <a:noFill/>
        </p:spPr>
        <p:txBody>
          <a:bodyPr wrap="square" rtlCol="0">
            <a:spAutoFit/>
          </a:bodyPr>
          <a:lstStyle/>
          <a:p>
            <a:r>
              <a:rPr lang="ru-RU" sz="2000" dirty="0" smtClean="0">
                <a:latin typeface="Times New Roman" pitchFamily="18" charset="0"/>
                <a:cs typeface="Times New Roman" pitchFamily="18" charset="0"/>
              </a:rPr>
              <a:t>В современном декоре интерьера используются не только красивые салфетки, скатерти, покрывала, подушки, кружевные шторы. </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Украшают самые </a:t>
            </a:r>
            <a:r>
              <a:rPr lang="ru-RU" sz="2000" dirty="0">
                <a:latin typeface="Times New Roman" pitchFamily="18" charset="0"/>
                <a:cs typeface="Times New Roman" pitchFamily="18" charset="0"/>
              </a:rPr>
              <a:t>разные вещи, </a:t>
            </a:r>
            <a:r>
              <a:rPr lang="ru-RU" sz="2000" dirty="0" smtClean="0">
                <a:latin typeface="Times New Roman" pitchFamily="18" charset="0"/>
                <a:cs typeface="Times New Roman" pitchFamily="18" charset="0"/>
              </a:rPr>
              <a:t>приклеивая или прикрепляя кружево </a:t>
            </a:r>
            <a:r>
              <a:rPr lang="ru-RU" sz="2000" dirty="0">
                <a:latin typeface="Times New Roman" pitchFamily="18" charset="0"/>
                <a:cs typeface="Times New Roman" pitchFamily="18" charset="0"/>
              </a:rPr>
              <a:t>на </a:t>
            </a:r>
            <a:r>
              <a:rPr lang="ru-RU" sz="2000" dirty="0" smtClean="0">
                <a:latin typeface="Times New Roman" pitchFamily="18" charset="0"/>
                <a:cs typeface="Times New Roman" pitchFamily="18" charset="0"/>
              </a:rPr>
              <a:t>горшки, </a:t>
            </a:r>
            <a:r>
              <a:rPr lang="ru-RU" sz="2000" dirty="0">
                <a:latin typeface="Times New Roman" pitchFamily="18" charset="0"/>
                <a:cs typeface="Times New Roman" pitchFamily="18" charset="0"/>
              </a:rPr>
              <a:t>вазочки, подсвечники, абажуры и люстры, и даже на </a:t>
            </a:r>
            <a:r>
              <a:rPr lang="ru-RU" sz="2000" dirty="0" smtClean="0">
                <a:latin typeface="Times New Roman" pitchFamily="18" charset="0"/>
                <a:cs typeface="Times New Roman" pitchFamily="18" charset="0"/>
              </a:rPr>
              <a:t>полки </a:t>
            </a:r>
            <a:r>
              <a:rPr lang="ru-RU" sz="2000" dirty="0">
                <a:latin typeface="Times New Roman" pitchFamily="18" charset="0"/>
                <a:cs typeface="Times New Roman" pitchFamily="18" charset="0"/>
              </a:rPr>
              <a:t>в шкафу!</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6" name="TextBox 5"/>
          <p:cNvSpPr txBox="1"/>
          <p:nvPr/>
        </p:nvSpPr>
        <p:spPr>
          <a:xfrm>
            <a:off x="357166" y="3167052"/>
            <a:ext cx="3286148" cy="1631216"/>
          </a:xfrm>
          <a:prstGeom prst="rect">
            <a:avLst/>
          </a:prstGeom>
          <a:noFill/>
        </p:spPr>
        <p:txBody>
          <a:bodyPr wrap="square" rtlCol="0">
            <a:spAutoFit/>
          </a:bodyPr>
          <a:lstStyle/>
          <a:p>
            <a:r>
              <a:rPr lang="ru-RU" sz="2000" dirty="0">
                <a:latin typeface="Times New Roman" pitchFamily="18" charset="0"/>
                <a:cs typeface="Times New Roman" pitchFamily="18" charset="0"/>
              </a:rPr>
              <a:t>Для декора применяют не </a:t>
            </a:r>
            <a:r>
              <a:rPr lang="ru-RU" sz="2000" dirty="0" smtClean="0">
                <a:latin typeface="Times New Roman" pitchFamily="18" charset="0"/>
                <a:cs typeface="Times New Roman" pitchFamily="18" charset="0"/>
              </a:rPr>
              <a:t>только вязаные кружева, но и кружевные обои. А так же кружевную роспись для потолка и пола.</a:t>
            </a:r>
            <a:endParaRPr lang="ru-RU" sz="2000" dirty="0">
              <a:latin typeface="Times New Roman" pitchFamily="18" charset="0"/>
              <a:cs typeface="Times New Roman" pitchFamily="18" charset="0"/>
            </a:endParaRPr>
          </a:p>
        </p:txBody>
      </p:sp>
      <p:sp>
        <p:nvSpPr>
          <p:cNvPr id="1026" name="AutoShape 2" descr="https://r2.mt.ru/r22/photo265D/20410360680-0/jpg/bp.jpeg"/>
          <p:cNvSpPr>
            <a:spLocks noChangeAspect="1" noChangeArrowheads="1"/>
          </p:cNvSpPr>
          <p:nvPr/>
        </p:nvSpPr>
        <p:spPr bwMode="auto">
          <a:xfrm>
            <a:off x="155577" y="-136524"/>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кружева.jpeg"/>
          <p:cNvPicPr>
            <a:picLocks noChangeAspect="1"/>
          </p:cNvPicPr>
          <p:nvPr/>
        </p:nvPicPr>
        <p:blipFill>
          <a:blip r:embed="rId2"/>
          <a:stretch>
            <a:fillRect/>
          </a:stretch>
        </p:blipFill>
        <p:spPr>
          <a:xfrm>
            <a:off x="3786190" y="2952739"/>
            <a:ext cx="2786082" cy="2214577"/>
          </a:xfrm>
          <a:prstGeom prst="rect">
            <a:avLst/>
          </a:prstGeom>
        </p:spPr>
      </p:pic>
      <p:sp>
        <p:nvSpPr>
          <p:cNvPr id="9" name="TextBox 8"/>
          <p:cNvSpPr txBox="1"/>
          <p:nvPr/>
        </p:nvSpPr>
        <p:spPr>
          <a:xfrm>
            <a:off x="357168" y="5238755"/>
            <a:ext cx="6143668" cy="1015663"/>
          </a:xfrm>
          <a:prstGeom prst="rect">
            <a:avLst/>
          </a:prstGeom>
          <a:noFill/>
        </p:spPr>
        <p:txBody>
          <a:bodyPr wrap="square" rtlCol="0">
            <a:spAutoFit/>
          </a:bodyPr>
          <a:lstStyle/>
          <a:p>
            <a:r>
              <a:rPr lang="ru-RU" sz="2000" dirty="0" smtClean="0">
                <a:latin typeface="Times New Roman" pitchFamily="18" charset="0"/>
                <a:cs typeface="Times New Roman" pitchFamily="18" charset="0"/>
              </a:rPr>
              <a:t>Так же из кружева создают большие вещи. Например, изящные </a:t>
            </a:r>
            <a:r>
              <a:rPr lang="ru-RU" sz="2000" dirty="0">
                <a:latin typeface="Times New Roman" pitchFamily="18" charset="0"/>
                <a:cs typeface="Times New Roman" pitchFamily="18" charset="0"/>
              </a:rPr>
              <a:t>журнальные столики, кресла и напольные вазы.</a:t>
            </a:r>
          </a:p>
        </p:txBody>
      </p:sp>
      <p:pic>
        <p:nvPicPr>
          <p:cNvPr id="10" name="Рисунок 9" descr="кружево2.jpg"/>
          <p:cNvPicPr>
            <a:picLocks noChangeAspect="1"/>
          </p:cNvPicPr>
          <p:nvPr/>
        </p:nvPicPr>
        <p:blipFill>
          <a:blip r:embed="rId3"/>
          <a:stretch>
            <a:fillRect/>
          </a:stretch>
        </p:blipFill>
        <p:spPr>
          <a:xfrm flipH="1">
            <a:off x="1214422" y="6310323"/>
            <a:ext cx="4357718" cy="3000396"/>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1140</TotalTime>
  <Words>1486</Words>
  <Application>Microsoft Office PowerPoint</Application>
  <PresentationFormat>Лист A4 (210x297 мм)</PresentationFormat>
  <Paragraphs>127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АДМИНИСТРАЦИЯ ГОРОДА ПСКОВА МБОУ «Средняя общеобразовательная школа №1 им. Л.М. Поземского» города Пскова</vt:lpstr>
      <vt:lpstr>ОГЛАВЛЕНИЕ</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«Средняя общеобразовательная школа №1 им. Л.М. Поземского»</dc:title>
  <dc:creator>Andrey</dc:creator>
  <cp:lastModifiedBy>Andrey</cp:lastModifiedBy>
  <cp:revision>120</cp:revision>
  <dcterms:created xsi:type="dcterms:W3CDTF">2022-02-27T07:43:57Z</dcterms:created>
  <dcterms:modified xsi:type="dcterms:W3CDTF">2022-03-03T17:24:12Z</dcterms:modified>
</cp:coreProperties>
</file>