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77" r:id="rId2"/>
    <p:sldId id="312" r:id="rId3"/>
    <p:sldId id="269" r:id="rId4"/>
    <p:sldId id="313" r:id="rId5"/>
    <p:sldId id="278" r:id="rId6"/>
    <p:sldId id="275" r:id="rId7"/>
    <p:sldId id="263" r:id="rId8"/>
    <p:sldId id="299" r:id="rId9"/>
    <p:sldId id="274" r:id="rId10"/>
    <p:sldId id="298" r:id="rId11"/>
    <p:sldId id="264" r:id="rId12"/>
    <p:sldId id="281" r:id="rId13"/>
  </p:sldIdLst>
  <p:sldSz cx="9144000" cy="6858000" type="screen4x3"/>
  <p:notesSz cx="6669088" cy="9928225"/>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66"/>
    <a:srgbClr val="333333"/>
    <a:srgbClr val="993300"/>
    <a:srgbClr val="CC33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306" autoAdjust="0"/>
    <p:restoredTop sz="94640" autoAdjust="0"/>
  </p:normalViewPr>
  <p:slideViewPr>
    <p:cSldViewPr>
      <p:cViewPr>
        <p:scale>
          <a:sx n="60" d="100"/>
          <a:sy n="60" d="100"/>
        </p:scale>
        <p:origin x="-1195" y="-106"/>
      </p:cViewPr>
      <p:guideLst>
        <p:guide orient="horz" pos="2160"/>
        <p:guide pos="2880"/>
      </p:guideLst>
    </p:cSldViewPr>
  </p:slideViewPr>
  <p:outlineViewPr>
    <p:cViewPr>
      <p:scale>
        <a:sx n="33" d="100"/>
        <a:sy n="33" d="100"/>
      </p:scale>
      <p:origin x="0" y="6"/>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31747" name="Rectangle 3"/>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GB"/>
          </a:p>
        </p:txBody>
      </p:sp>
      <p:sp>
        <p:nvSpPr>
          <p:cNvPr id="31748" name="Rectangle 4"/>
          <p:cNvSpPr>
            <a:spLocks noGrp="1" noChangeArrowheads="1"/>
          </p:cNvSpPr>
          <p:nvPr>
            <p:ph type="ftr" sz="quarter" idx="2"/>
          </p:nvPr>
        </p:nvSpPr>
        <p:spPr bwMode="auto">
          <a:xfrm>
            <a:off x="0" y="9429750"/>
            <a:ext cx="288925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31749" name="Rectangle 5"/>
          <p:cNvSpPr>
            <a:spLocks noGrp="1" noChangeArrowheads="1"/>
          </p:cNvSpPr>
          <p:nvPr>
            <p:ph type="sldNum" sz="quarter" idx="3"/>
          </p:nvPr>
        </p:nvSpPr>
        <p:spPr bwMode="auto">
          <a:xfrm>
            <a:off x="3778250" y="9429750"/>
            <a:ext cx="288925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6CFE7EAC-A04D-4D5A-B732-90352F127B14}" type="slidenum">
              <a:rPr lang="en-GB"/>
              <a:pPr>
                <a:defRPr/>
              </a:pPr>
              <a:t>‹#›</a:t>
            </a:fld>
            <a:endParaRPr lang="en-GB" dirty="0"/>
          </a:p>
        </p:txBody>
      </p:sp>
    </p:spTree>
    <p:extLst>
      <p:ext uri="{BB962C8B-B14F-4D97-AF65-F5344CB8AC3E}">
        <p14:creationId xmlns:p14="http://schemas.microsoft.com/office/powerpoint/2010/main" val="649850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890838"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7171" name="Rectangle 3"/>
          <p:cNvSpPr>
            <a:spLocks noGrp="1" noChangeArrowheads="1"/>
          </p:cNvSpPr>
          <p:nvPr>
            <p:ph type="dt" idx="1"/>
          </p:nvPr>
        </p:nvSpPr>
        <p:spPr bwMode="auto">
          <a:xfrm>
            <a:off x="3776663" y="0"/>
            <a:ext cx="2890837"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GB"/>
          </a:p>
        </p:txBody>
      </p:sp>
      <p:sp>
        <p:nvSpPr>
          <p:cNvPr id="14340" name="Rectangle 4"/>
          <p:cNvSpPr>
            <a:spLocks noGrp="1" noRot="1" noChangeAspect="1" noChangeArrowheads="1" noTextEdit="1"/>
          </p:cNvSpPr>
          <p:nvPr>
            <p:ph type="sldImg" idx="2"/>
          </p:nvPr>
        </p:nvSpPr>
        <p:spPr bwMode="auto">
          <a:xfrm>
            <a:off x="852488" y="744538"/>
            <a:ext cx="4964112" cy="3722687"/>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666750" y="4714875"/>
            <a:ext cx="5335588" cy="4468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7174"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7175" name="Rectangle 7"/>
          <p:cNvSpPr>
            <a:spLocks noGrp="1" noChangeArrowheads="1"/>
          </p:cNvSpPr>
          <p:nvPr>
            <p:ph type="sldNum" sz="quarter" idx="5"/>
          </p:nvPr>
        </p:nvSpPr>
        <p:spPr bwMode="auto">
          <a:xfrm>
            <a:off x="3776663" y="9429750"/>
            <a:ext cx="2890837"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A927D9A-9B1B-4AAE-AD49-3F052C420054}" type="slidenum">
              <a:rPr lang="en-GB"/>
              <a:pPr>
                <a:defRPr/>
              </a:pPr>
              <a:t>‹#›</a:t>
            </a:fld>
            <a:endParaRPr lang="en-GB" dirty="0"/>
          </a:p>
        </p:txBody>
      </p:sp>
    </p:spTree>
    <p:extLst>
      <p:ext uri="{BB962C8B-B14F-4D97-AF65-F5344CB8AC3E}">
        <p14:creationId xmlns:p14="http://schemas.microsoft.com/office/powerpoint/2010/main" val="19099172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0BF6EAC3-9121-469F-B80F-51FEF502249D}" type="slidenum">
              <a:rPr lang="en-GB" smtClean="0"/>
              <a:pPr/>
              <a:t>1</a:t>
            </a:fld>
            <a:endParaRPr lang="en-GB"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A6E4E51C-EF7D-4EF8-B876-5AE50CCB595E}" type="slidenum">
              <a:rPr lang="en-GB" smtClean="0"/>
              <a:pPr/>
              <a:t>10</a:t>
            </a:fld>
            <a:endParaRPr lang="en-GB"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B0FC710E-3BD6-4ADC-8274-24047AC8CE8E}" type="slidenum">
              <a:rPr lang="en-GB" smtClean="0"/>
              <a:pPr/>
              <a:t>11</a:t>
            </a:fld>
            <a:endParaRPr lang="en-GB"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94BD202F-F0CE-4F2C-870E-55FACF8E2BEE}" type="slidenum">
              <a:rPr lang="en-GB" smtClean="0"/>
              <a:pPr/>
              <a:t>12</a:t>
            </a:fld>
            <a:endParaRPr lang="en-GB"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3975DCDD-BBEE-4876-8330-73C41169AA10}" type="slidenum">
              <a:rPr lang="en-GB" smtClean="0"/>
              <a:pPr/>
              <a:t>2</a:t>
            </a:fld>
            <a:endParaRPr lang="en-GB"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FB9C185D-5FC1-471E-B07F-D5D4398C3F3D}" type="slidenum">
              <a:rPr lang="en-GB" smtClean="0"/>
              <a:pPr/>
              <a:t>3</a:t>
            </a:fld>
            <a:endParaRPr lang="en-GB"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5EB3A9C-F452-4B15-A08B-6941EE80354A}" type="slidenum">
              <a:rPr lang="en-GB" smtClean="0"/>
              <a:pPr/>
              <a:t>4</a:t>
            </a:fld>
            <a:endParaRPr lang="en-GB"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F1FB96D5-4316-49E7-A942-24A635E9E03A}" type="slidenum">
              <a:rPr lang="en-GB" smtClean="0"/>
              <a:pPr/>
              <a:t>5</a:t>
            </a:fld>
            <a:endParaRPr lang="en-GB"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16371BE-544C-4A9E-B704-022B637507E5}" type="slidenum">
              <a:rPr lang="en-GB" smtClean="0"/>
              <a:pPr/>
              <a:t>6</a:t>
            </a:fld>
            <a:endParaRPr lang="en-GB"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85D42CC-421C-4DF7-962A-F120E6CF5BD1}" type="slidenum">
              <a:rPr lang="en-GB" smtClean="0"/>
              <a:pPr/>
              <a:t>7</a:t>
            </a:fld>
            <a:endParaRPr lang="en-GB"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22F3D10D-06E1-4659-86D2-41DBCA93824C}" type="slidenum">
              <a:rPr lang="en-GB" smtClean="0"/>
              <a:pPr/>
              <a:t>8</a:t>
            </a:fld>
            <a:endParaRPr lang="en-GB"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A13A1EDF-538F-43A5-B4CB-5A45F42449EF}" type="slidenum">
              <a:rPr lang="en-GB" smtClean="0"/>
              <a:pPr/>
              <a:t>9</a:t>
            </a:fld>
            <a:endParaRPr lang="en-GB"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4DC6062-3FCD-44CF-A3AB-BD21462F2568}" type="slidenum">
              <a:rPr lang="en-GB"/>
              <a:pPr>
                <a:defRPr/>
              </a:pPr>
              <a:t>‹#›</a:t>
            </a:fld>
            <a:endParaRPr lang="en-GB" dirty="0"/>
          </a:p>
        </p:txBody>
      </p:sp>
    </p:spTree>
  </p:cSld>
  <p:clrMapOvr>
    <a:masterClrMapping/>
  </p:clrMapOvr>
  <p:transition spd="med">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74A24C4-4442-4750-9D75-4BFE3A790E6C}" type="slidenum">
              <a:rPr lang="en-GB"/>
              <a:pPr>
                <a:defRPr/>
              </a:pPr>
              <a:t>‹#›</a:t>
            </a:fld>
            <a:endParaRPr lang="en-GB" dirty="0"/>
          </a:p>
        </p:txBody>
      </p:sp>
    </p:spTree>
  </p:cSld>
  <p:clrMapOvr>
    <a:masterClrMapping/>
  </p:clrMapOvr>
  <p:transition spd="med">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15150" y="274638"/>
            <a:ext cx="17716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600200" y="274638"/>
            <a:ext cx="51625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48B3E552-68FF-49FA-BB7F-D77FB0324088}" type="slidenum">
              <a:rPr lang="en-GB"/>
              <a:pPr>
                <a:defRPr/>
              </a:pPr>
              <a:t>‹#›</a:t>
            </a:fld>
            <a:endParaRPr lang="en-GB" dirty="0"/>
          </a:p>
        </p:txBody>
      </p:sp>
    </p:spTree>
  </p:cSld>
  <p:clrMapOvr>
    <a:masterClrMapping/>
  </p:clrMapOvr>
  <p:transition spd="med">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64E5E32-7DBB-478B-9708-5F14088EDE9D}" type="slidenum">
              <a:rPr lang="en-GB"/>
              <a:pPr>
                <a:defRPr/>
              </a:pPr>
              <a:t>‹#›</a:t>
            </a:fld>
            <a:endParaRPr lang="en-GB" dirty="0"/>
          </a:p>
        </p:txBody>
      </p:sp>
    </p:spTree>
  </p:cSld>
  <p:clrMapOvr>
    <a:masterClrMapping/>
  </p:clrMapOvr>
  <p:transition spd="med">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38542D2-C83C-489E-B39C-447920668293}" type="slidenum">
              <a:rPr lang="en-GB"/>
              <a:pPr>
                <a:defRPr/>
              </a:pPr>
              <a:t>‹#›</a:t>
            </a:fld>
            <a:endParaRPr lang="en-GB" dirty="0"/>
          </a:p>
        </p:txBody>
      </p:sp>
    </p:spTree>
  </p:cSld>
  <p:clrMapOvr>
    <a:masterClrMapping/>
  </p:clrMapOvr>
  <p:transition spd="med">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600200" y="1600200"/>
            <a:ext cx="3467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219700" y="1600200"/>
            <a:ext cx="3467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FB94CB4F-A61C-4918-AB33-2E22EF033C0C}" type="slidenum">
              <a:rPr lang="en-GB"/>
              <a:pPr>
                <a:defRPr/>
              </a:pPr>
              <a:t>‹#›</a:t>
            </a:fld>
            <a:endParaRPr lang="en-GB" dirty="0"/>
          </a:p>
        </p:txBody>
      </p:sp>
    </p:spTree>
  </p:cSld>
  <p:clrMapOvr>
    <a:masterClrMapping/>
  </p:clrMapOvr>
  <p:transition spd="med">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4543FA3D-EB1A-455E-97F5-675C3B678BDE}" type="slidenum">
              <a:rPr lang="en-GB"/>
              <a:pPr>
                <a:defRPr/>
              </a:pPr>
              <a:t>‹#›</a:t>
            </a:fld>
            <a:endParaRPr lang="en-GB" dirty="0"/>
          </a:p>
        </p:txBody>
      </p:sp>
    </p:spTree>
  </p:cSld>
  <p:clrMapOvr>
    <a:masterClrMapping/>
  </p:clrMapOvr>
  <p:transition spd="med">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C57F6229-A041-4924-9CD0-4AAFD474CF98}" type="slidenum">
              <a:rPr lang="en-GB"/>
              <a:pPr>
                <a:defRPr/>
              </a:pPr>
              <a:t>‹#›</a:t>
            </a:fld>
            <a:endParaRPr lang="en-GB" dirty="0"/>
          </a:p>
        </p:txBody>
      </p:sp>
    </p:spTree>
  </p:cSld>
  <p:clrMapOvr>
    <a:masterClrMapping/>
  </p:clrMapOvr>
  <p:transition spd="med">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82929D86-AE42-4DCF-A453-85C46C9965C1}" type="slidenum">
              <a:rPr lang="en-GB"/>
              <a:pPr>
                <a:defRPr/>
              </a:pPr>
              <a:t>‹#›</a:t>
            </a:fld>
            <a:endParaRPr lang="en-GB" dirty="0"/>
          </a:p>
        </p:txBody>
      </p:sp>
    </p:spTree>
  </p:cSld>
  <p:clrMapOvr>
    <a:masterClrMapping/>
  </p:clrMapOvr>
  <p:transition spd="med">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D04D929-F0AC-4E9F-9AE8-FA8CE7AC9865}" type="slidenum">
              <a:rPr lang="en-GB"/>
              <a:pPr>
                <a:defRPr/>
              </a:pPr>
              <a:t>‹#›</a:t>
            </a:fld>
            <a:endParaRPr lang="en-GB" dirty="0"/>
          </a:p>
        </p:txBody>
      </p:sp>
    </p:spTree>
  </p:cSld>
  <p:clrMapOvr>
    <a:masterClrMapping/>
  </p:clrMapOvr>
  <p:transition spd="med">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7F3C226-59D5-4968-8DA6-7E48A08824C6}" type="slidenum">
              <a:rPr lang="en-GB"/>
              <a:pPr>
                <a:defRPr/>
              </a:pPr>
              <a:t>‹#›</a:t>
            </a:fld>
            <a:endParaRPr lang="en-GB" dirty="0"/>
          </a:p>
        </p:txBody>
      </p:sp>
    </p:spTree>
  </p:cSld>
  <p:clrMapOvr>
    <a:masterClrMapping/>
  </p:clrMapOvr>
  <p:transition spd="med">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00200" y="274638"/>
            <a:ext cx="7086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1600200" y="1600200"/>
            <a:ext cx="7086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1600200" y="6245225"/>
            <a:ext cx="1371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bg1"/>
                </a:solidFill>
              </a:defRPr>
            </a:lvl1pPr>
          </a:lstStyle>
          <a:p>
            <a:pPr>
              <a:defRPr/>
            </a:pPr>
            <a:endParaRPr lang="en-GB"/>
          </a:p>
        </p:txBody>
      </p:sp>
      <p:sp>
        <p:nvSpPr>
          <p:cNvPr id="1029" name="Rectangle 5"/>
          <p:cNvSpPr>
            <a:spLocks noGrp="1" noChangeArrowheads="1"/>
          </p:cNvSpPr>
          <p:nvPr>
            <p:ph type="ftr" sz="quarter" idx="3"/>
          </p:nvPr>
        </p:nvSpPr>
        <p:spPr bwMode="auto">
          <a:xfrm>
            <a:off x="4495800" y="6245225"/>
            <a:ext cx="1676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bg1"/>
                </a:solidFill>
              </a:defRPr>
            </a:lvl1pPr>
          </a:lstStyle>
          <a:p>
            <a:pPr>
              <a:defRPr/>
            </a:pPr>
            <a:endParaRPr lang="en-GB"/>
          </a:p>
        </p:txBody>
      </p:sp>
      <p:sp>
        <p:nvSpPr>
          <p:cNvPr id="1030" name="Rectangle 6"/>
          <p:cNvSpPr>
            <a:spLocks noGrp="1" noChangeArrowheads="1"/>
          </p:cNvSpPr>
          <p:nvPr>
            <p:ph type="sldNum" sz="quarter" idx="4"/>
          </p:nvPr>
        </p:nvSpPr>
        <p:spPr bwMode="auto">
          <a:xfrm>
            <a:off x="7391400" y="6248400"/>
            <a:ext cx="1295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defRPr>
            </a:lvl1pPr>
          </a:lstStyle>
          <a:p>
            <a:pPr>
              <a:defRPr/>
            </a:pPr>
            <a:fld id="{3599787E-EB50-49B2-B4BC-5B036DA4EC43}"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dissolve/>
  </p:transition>
  <p:txStyles>
    <p:titleStyle>
      <a:lvl1pPr algn="ctr" rtl="0" eaLnBrk="0" fontAlgn="base" hangingPunct="0">
        <a:spcBef>
          <a:spcPct val="0"/>
        </a:spcBef>
        <a:spcAft>
          <a:spcPct val="0"/>
        </a:spcAft>
        <a:defRPr sz="4400">
          <a:solidFill>
            <a:srgbClr val="FFFF66"/>
          </a:solidFill>
          <a:latin typeface="+mj-lt"/>
          <a:ea typeface="+mj-ea"/>
          <a:cs typeface="+mj-cs"/>
        </a:defRPr>
      </a:lvl1pPr>
      <a:lvl2pPr algn="ctr" rtl="0" eaLnBrk="0" fontAlgn="base" hangingPunct="0">
        <a:spcBef>
          <a:spcPct val="0"/>
        </a:spcBef>
        <a:spcAft>
          <a:spcPct val="0"/>
        </a:spcAft>
        <a:defRPr sz="4400">
          <a:solidFill>
            <a:srgbClr val="FFFF66"/>
          </a:solidFill>
          <a:latin typeface="Arial" charset="0"/>
        </a:defRPr>
      </a:lvl2pPr>
      <a:lvl3pPr algn="ctr" rtl="0" eaLnBrk="0" fontAlgn="base" hangingPunct="0">
        <a:spcBef>
          <a:spcPct val="0"/>
        </a:spcBef>
        <a:spcAft>
          <a:spcPct val="0"/>
        </a:spcAft>
        <a:defRPr sz="4400">
          <a:solidFill>
            <a:srgbClr val="FFFF66"/>
          </a:solidFill>
          <a:latin typeface="Arial" charset="0"/>
        </a:defRPr>
      </a:lvl3pPr>
      <a:lvl4pPr algn="ctr" rtl="0" eaLnBrk="0" fontAlgn="base" hangingPunct="0">
        <a:spcBef>
          <a:spcPct val="0"/>
        </a:spcBef>
        <a:spcAft>
          <a:spcPct val="0"/>
        </a:spcAft>
        <a:defRPr sz="4400">
          <a:solidFill>
            <a:srgbClr val="FFFF66"/>
          </a:solidFill>
          <a:latin typeface="Arial" charset="0"/>
        </a:defRPr>
      </a:lvl4pPr>
      <a:lvl5pPr algn="ctr" rtl="0" eaLnBrk="0" fontAlgn="base" hangingPunct="0">
        <a:spcBef>
          <a:spcPct val="0"/>
        </a:spcBef>
        <a:spcAft>
          <a:spcPct val="0"/>
        </a:spcAft>
        <a:defRPr sz="4400">
          <a:solidFill>
            <a:srgbClr val="FFFF66"/>
          </a:solidFill>
          <a:latin typeface="Arial" charset="0"/>
        </a:defRPr>
      </a:lvl5pPr>
      <a:lvl6pPr marL="457200" algn="ctr" rtl="0" fontAlgn="base">
        <a:spcBef>
          <a:spcPct val="0"/>
        </a:spcBef>
        <a:spcAft>
          <a:spcPct val="0"/>
        </a:spcAft>
        <a:defRPr sz="4400">
          <a:solidFill>
            <a:srgbClr val="FFFF66"/>
          </a:solidFill>
          <a:latin typeface="Arial" charset="0"/>
        </a:defRPr>
      </a:lvl6pPr>
      <a:lvl7pPr marL="914400" algn="ctr" rtl="0" fontAlgn="base">
        <a:spcBef>
          <a:spcPct val="0"/>
        </a:spcBef>
        <a:spcAft>
          <a:spcPct val="0"/>
        </a:spcAft>
        <a:defRPr sz="4400">
          <a:solidFill>
            <a:srgbClr val="FFFF66"/>
          </a:solidFill>
          <a:latin typeface="Arial" charset="0"/>
        </a:defRPr>
      </a:lvl7pPr>
      <a:lvl8pPr marL="1371600" algn="ctr" rtl="0" fontAlgn="base">
        <a:spcBef>
          <a:spcPct val="0"/>
        </a:spcBef>
        <a:spcAft>
          <a:spcPct val="0"/>
        </a:spcAft>
        <a:defRPr sz="4400">
          <a:solidFill>
            <a:srgbClr val="FFFF66"/>
          </a:solidFill>
          <a:latin typeface="Arial" charset="0"/>
        </a:defRPr>
      </a:lvl8pPr>
      <a:lvl9pPr marL="1828800" algn="ctr" rtl="0" fontAlgn="base">
        <a:spcBef>
          <a:spcPct val="0"/>
        </a:spcBef>
        <a:spcAft>
          <a:spcPct val="0"/>
        </a:spcAft>
        <a:defRPr sz="4400">
          <a:solidFill>
            <a:srgbClr val="FFFF66"/>
          </a:solidFill>
          <a:latin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imyanauki.ru/rus/scientists/1619/index.phtml"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hyperlink" Target="http://www.kled.ru/4/307/e32913d/" TargetMode="External"/><Relationship Id="rId4" Type="http://schemas.openxmlformats.org/officeDocument/2006/relationships/hyperlink" Target="http://www.kausarpatent.ru/index.php/svecha-yablochkova"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Прямоугольник 1"/>
          <p:cNvSpPr>
            <a:spLocks noChangeArrowheads="1"/>
          </p:cNvSpPr>
          <p:nvPr/>
        </p:nvSpPr>
        <p:spPr bwMode="auto">
          <a:xfrm>
            <a:off x="357158" y="3357562"/>
            <a:ext cx="6929438" cy="2308324"/>
          </a:xfrm>
          <a:prstGeom prst="rect">
            <a:avLst/>
          </a:prstGeom>
          <a:noFill/>
          <a:ln w="9525">
            <a:noFill/>
            <a:miter lim="800000"/>
            <a:headEnd/>
            <a:tailEnd/>
          </a:ln>
        </p:spPr>
        <p:txBody>
          <a:bodyPr>
            <a:spAutoFit/>
            <a:scene3d>
              <a:camera prst="isometricOffAxis2Left"/>
              <a:lightRig rig="threePt" dir="t"/>
            </a:scene3d>
          </a:bodyPr>
          <a:lstStyle/>
          <a:p>
            <a:pPr algn="ctr">
              <a:defRPr/>
            </a:pPr>
            <a:r>
              <a:rPr lang="ru-RU" sz="7200" b="1" dirty="0">
                <a:solidFill>
                  <a:srgbClr val="FFC000"/>
                </a:solidFill>
                <a:latin typeface="Times New Roman" pitchFamily="18" charset="0"/>
                <a:cs typeface="Times New Roman" pitchFamily="18" charset="0"/>
              </a:rPr>
              <a:t>Свеча Яблочкова</a:t>
            </a:r>
          </a:p>
        </p:txBody>
      </p:sp>
      <p:sp>
        <p:nvSpPr>
          <p:cNvPr id="2" name="TextBox 4"/>
          <p:cNvSpPr txBox="1">
            <a:spLocks noChangeArrowheads="1"/>
          </p:cNvSpPr>
          <p:nvPr/>
        </p:nvSpPr>
        <p:spPr bwMode="auto">
          <a:xfrm>
            <a:off x="3857620" y="285728"/>
            <a:ext cx="5286380" cy="400110"/>
          </a:xfrm>
          <a:prstGeom prst="rect">
            <a:avLst/>
          </a:prstGeom>
          <a:noFill/>
          <a:ln w="9525">
            <a:noFill/>
            <a:miter lim="800000"/>
            <a:headEnd/>
            <a:tailEnd/>
          </a:ln>
        </p:spPr>
        <p:txBody>
          <a:bodyPr>
            <a:spAutoFit/>
            <a:scene3d>
              <a:camera prst="isometricOffAxis2Left"/>
              <a:lightRig rig="threePt" dir="t"/>
            </a:scene3d>
          </a:bodyPr>
          <a:lstStyle/>
          <a:p>
            <a:pPr algn="r">
              <a:defRPr/>
            </a:pPr>
            <a:endParaRPr lang="ru-RU" sz="2000" dirty="0">
              <a:solidFill>
                <a:srgbClr val="FFC000"/>
              </a:solidFill>
            </a:endParaRPr>
          </a:p>
        </p:txBody>
      </p:sp>
      <p:sp>
        <p:nvSpPr>
          <p:cNvPr id="5" name="TextBox 4"/>
          <p:cNvSpPr txBox="1">
            <a:spLocks noChangeArrowheads="1"/>
          </p:cNvSpPr>
          <p:nvPr/>
        </p:nvSpPr>
        <p:spPr bwMode="auto">
          <a:xfrm>
            <a:off x="3857620" y="1357298"/>
            <a:ext cx="5286380" cy="400110"/>
          </a:xfrm>
          <a:prstGeom prst="rect">
            <a:avLst/>
          </a:prstGeom>
          <a:noFill/>
          <a:ln w="9525">
            <a:noFill/>
            <a:miter lim="800000"/>
            <a:headEnd/>
            <a:tailEnd/>
          </a:ln>
        </p:spPr>
        <p:txBody>
          <a:bodyPr>
            <a:spAutoFit/>
            <a:scene3d>
              <a:camera prst="isometricOffAxis2Left"/>
              <a:lightRig rig="threePt" dir="t"/>
            </a:scene3d>
          </a:bodyPr>
          <a:lstStyle/>
          <a:p>
            <a:pPr algn="r">
              <a:defRPr/>
            </a:pPr>
            <a:endParaRPr lang="ru-RU" sz="2000" dirty="0">
              <a:solidFill>
                <a:srgbClr val="FFC000"/>
              </a:solidFill>
            </a:endParaRPr>
          </a:p>
        </p:txBody>
      </p:sp>
      <p:pic>
        <p:nvPicPr>
          <p:cNvPr id="2053" name="Picture 6" descr="http://shkolazhizni.ru/img/content/i32/32619.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214688" y="428625"/>
            <a:ext cx="1690687" cy="3214688"/>
          </a:xfrm>
          <a:prstGeom prst="rect">
            <a:avLst/>
          </a:prstGeom>
          <a:noFill/>
          <a:ln w="9525">
            <a:noFill/>
            <a:miter lim="800000"/>
            <a:headEnd/>
            <a:tailEnd/>
          </a:ln>
        </p:spPr>
      </p:pic>
      <p:sp>
        <p:nvSpPr>
          <p:cNvPr id="2054" name="TextBox 5"/>
          <p:cNvSpPr txBox="1">
            <a:spLocks noChangeArrowheads="1"/>
          </p:cNvSpPr>
          <p:nvPr/>
        </p:nvSpPr>
        <p:spPr bwMode="auto">
          <a:xfrm>
            <a:off x="1500188" y="5934075"/>
            <a:ext cx="7000875" cy="369332"/>
          </a:xfrm>
          <a:prstGeom prst="rect">
            <a:avLst/>
          </a:prstGeom>
          <a:noFill/>
          <a:ln w="9525">
            <a:noFill/>
            <a:miter lim="800000"/>
            <a:headEnd/>
            <a:tailEnd/>
          </a:ln>
        </p:spPr>
        <p:txBody>
          <a:bodyPr>
            <a:spAutoFit/>
          </a:bodyPr>
          <a:lstStyle/>
          <a:p>
            <a:pPr algn="ctr"/>
            <a:endParaRPr lang="ru-RU" dirty="0">
              <a:solidFill>
                <a:srgbClr val="FFC000"/>
              </a:solidFill>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9" name="Picture 9" descr="http://upload.wikimedia.org/wikipedia/commons/7/76/Edison_bulb.jpg"/>
          <p:cNvPicPr>
            <a:picLocks noChangeAspect="1" noChangeArrowheads="1"/>
          </p:cNvPicPr>
          <p:nvPr/>
        </p:nvPicPr>
        <p:blipFill>
          <a:blip r:embed="rId3" cstate="email"/>
          <a:srcRect/>
          <a:stretch>
            <a:fillRect/>
          </a:stretch>
        </p:blipFill>
        <p:spPr bwMode="auto">
          <a:xfrm>
            <a:off x="0" y="4286256"/>
            <a:ext cx="2214546" cy="2571744"/>
          </a:xfrm>
          <a:prstGeom prst="ellipse">
            <a:avLst/>
          </a:prstGeom>
          <a:ln>
            <a:noFill/>
          </a:ln>
          <a:effectLst>
            <a:softEdge rad="112500"/>
          </a:effectLst>
        </p:spPr>
      </p:pic>
      <p:pic>
        <p:nvPicPr>
          <p:cNvPr id="11267" name="Рисунок 1" descr="Александр Николаевич Лодыгин"/>
          <p:cNvPicPr>
            <a:picLocks noChangeAspect="1" noChangeArrowheads="1"/>
          </p:cNvPicPr>
          <p:nvPr/>
        </p:nvPicPr>
        <p:blipFill>
          <a:blip r:embed="rId4"/>
          <a:srcRect/>
          <a:stretch>
            <a:fillRect/>
          </a:stretch>
        </p:blipFill>
        <p:spPr bwMode="auto">
          <a:xfrm>
            <a:off x="7135813" y="0"/>
            <a:ext cx="2008187" cy="2851150"/>
          </a:xfrm>
          <a:prstGeom prst="rect">
            <a:avLst/>
          </a:prstGeom>
          <a:noFill/>
          <a:ln w="9525">
            <a:noFill/>
            <a:miter lim="800000"/>
            <a:headEnd/>
            <a:tailEnd/>
          </a:ln>
        </p:spPr>
      </p:pic>
      <p:sp>
        <p:nvSpPr>
          <p:cNvPr id="11268" name="Прямоугольник 4"/>
          <p:cNvSpPr>
            <a:spLocks noChangeArrowheads="1"/>
          </p:cNvSpPr>
          <p:nvPr/>
        </p:nvSpPr>
        <p:spPr bwMode="auto">
          <a:xfrm>
            <a:off x="6757988" y="2857500"/>
            <a:ext cx="2386012" cy="584200"/>
          </a:xfrm>
          <a:prstGeom prst="rect">
            <a:avLst/>
          </a:prstGeom>
          <a:noFill/>
          <a:ln w="9525">
            <a:noFill/>
            <a:miter lim="800000"/>
            <a:headEnd/>
            <a:tailEnd/>
          </a:ln>
        </p:spPr>
        <p:txBody>
          <a:bodyPr wrap="none">
            <a:spAutoFit/>
          </a:bodyPr>
          <a:lstStyle/>
          <a:p>
            <a:pPr algn="ctr"/>
            <a:r>
              <a:rPr lang="ru-RU" sz="1600" b="1" u="sng">
                <a:solidFill>
                  <a:srgbClr val="FFFF00"/>
                </a:solidFill>
                <a:latin typeface="Times New Roman" pitchFamily="18" charset="0"/>
                <a:cs typeface="Times New Roman" pitchFamily="18" charset="0"/>
              </a:rPr>
              <a:t>Лодыгин </a:t>
            </a:r>
          </a:p>
          <a:p>
            <a:pPr algn="ctr"/>
            <a:r>
              <a:rPr lang="ru-RU" sz="1600" b="1" u="sng">
                <a:solidFill>
                  <a:srgbClr val="FFFF00"/>
                </a:solidFill>
                <a:latin typeface="Times New Roman" pitchFamily="18" charset="0"/>
                <a:cs typeface="Times New Roman" pitchFamily="18" charset="0"/>
              </a:rPr>
              <a:t>Александр Николаевич</a:t>
            </a:r>
          </a:p>
        </p:txBody>
      </p:sp>
      <p:sp>
        <p:nvSpPr>
          <p:cNvPr id="11269" name="Прямоугольник 5"/>
          <p:cNvSpPr>
            <a:spLocks noChangeArrowheads="1"/>
          </p:cNvSpPr>
          <p:nvPr/>
        </p:nvSpPr>
        <p:spPr bwMode="auto">
          <a:xfrm>
            <a:off x="7500938" y="2428875"/>
            <a:ext cx="1357312" cy="307975"/>
          </a:xfrm>
          <a:prstGeom prst="rect">
            <a:avLst/>
          </a:prstGeom>
          <a:noFill/>
          <a:ln w="9525">
            <a:noFill/>
            <a:miter lim="800000"/>
            <a:headEnd/>
            <a:tailEnd/>
          </a:ln>
        </p:spPr>
        <p:txBody>
          <a:bodyPr>
            <a:spAutoFit/>
          </a:bodyPr>
          <a:lstStyle/>
          <a:p>
            <a:r>
              <a:rPr lang="ru-RU" sz="1400">
                <a:latin typeface="Times New Roman" pitchFamily="18" charset="0"/>
                <a:cs typeface="Times New Roman" pitchFamily="18" charset="0"/>
              </a:rPr>
              <a:t>(1847 – 1923)</a:t>
            </a:r>
          </a:p>
        </p:txBody>
      </p:sp>
      <p:pic>
        <p:nvPicPr>
          <p:cNvPr id="11270" name="Рисунок 3" descr="Лампа Лодыгина"/>
          <p:cNvPicPr>
            <a:picLocks noChangeAspect="1" noChangeArrowheads="1"/>
          </p:cNvPicPr>
          <p:nvPr/>
        </p:nvPicPr>
        <p:blipFill>
          <a:blip r:embed="rId5"/>
          <a:srcRect/>
          <a:stretch>
            <a:fillRect/>
          </a:stretch>
        </p:blipFill>
        <p:spPr bwMode="auto">
          <a:xfrm>
            <a:off x="0" y="0"/>
            <a:ext cx="2009775" cy="2786063"/>
          </a:xfrm>
          <a:prstGeom prst="rect">
            <a:avLst/>
          </a:prstGeom>
          <a:noFill/>
          <a:ln w="9525">
            <a:noFill/>
            <a:miter lim="800000"/>
            <a:headEnd/>
            <a:tailEnd/>
          </a:ln>
        </p:spPr>
      </p:pic>
      <p:sp>
        <p:nvSpPr>
          <p:cNvPr id="11271" name="Rectangle 3"/>
          <p:cNvSpPr>
            <a:spLocks noChangeArrowheads="1"/>
          </p:cNvSpPr>
          <p:nvPr/>
        </p:nvSpPr>
        <p:spPr bwMode="auto">
          <a:xfrm>
            <a:off x="0" y="2786063"/>
            <a:ext cx="1792288" cy="338137"/>
          </a:xfrm>
          <a:prstGeom prst="rect">
            <a:avLst/>
          </a:prstGeom>
          <a:noFill/>
          <a:ln w="9525">
            <a:noFill/>
            <a:miter lim="800000"/>
            <a:headEnd/>
            <a:tailEnd/>
          </a:ln>
        </p:spPr>
        <p:txBody>
          <a:bodyPr wrap="none" anchor="ctr">
            <a:spAutoFit/>
          </a:bodyPr>
          <a:lstStyle/>
          <a:p>
            <a:pPr eaLnBrk="0" hangingPunct="0"/>
            <a:r>
              <a:rPr lang="ru-RU" sz="1600" b="1">
                <a:solidFill>
                  <a:srgbClr val="FFFF00"/>
                </a:solidFill>
                <a:latin typeface="Times New Roman" pitchFamily="18" charset="0"/>
                <a:cs typeface="Times New Roman" pitchFamily="18" charset="0"/>
              </a:rPr>
              <a:t>Лампа Лодыгина</a:t>
            </a:r>
          </a:p>
        </p:txBody>
      </p:sp>
      <p:sp>
        <p:nvSpPr>
          <p:cNvPr id="11272" name="Прямоугольник 7"/>
          <p:cNvSpPr>
            <a:spLocks noChangeArrowheads="1"/>
          </p:cNvSpPr>
          <p:nvPr/>
        </p:nvSpPr>
        <p:spPr bwMode="auto">
          <a:xfrm>
            <a:off x="2000250" y="0"/>
            <a:ext cx="5143500" cy="3046413"/>
          </a:xfrm>
          <a:prstGeom prst="rect">
            <a:avLst/>
          </a:prstGeom>
          <a:noFill/>
          <a:ln w="9525">
            <a:noFill/>
            <a:miter lim="800000"/>
            <a:headEnd/>
            <a:tailEnd/>
          </a:ln>
        </p:spPr>
        <p:txBody>
          <a:bodyPr>
            <a:spAutoFit/>
          </a:bodyPr>
          <a:lstStyle/>
          <a:p>
            <a:pPr algn="just"/>
            <a:r>
              <a:rPr lang="ru-RU" sz="2400">
                <a:solidFill>
                  <a:schemeClr val="bg1"/>
                </a:solidFill>
                <a:latin typeface="Times New Roman" pitchFamily="18" charset="0"/>
                <a:cs typeface="Times New Roman" pitchFamily="18" charset="0"/>
              </a:rPr>
              <a:t>Со временем "свеча Яблочкова" была вытеснена более экономичными и удобными лампами накаливания, в которых яркий свет даёт раскалённая электричеством тонкая нить. Это новшество связано с именем Александра Николаевича Лодыгина. Именно он догадался выкачивать</a:t>
            </a:r>
          </a:p>
        </p:txBody>
      </p:sp>
      <p:sp>
        <p:nvSpPr>
          <p:cNvPr id="11273" name="Прямоугольник 8"/>
          <p:cNvSpPr>
            <a:spLocks noChangeArrowheads="1"/>
          </p:cNvSpPr>
          <p:nvPr/>
        </p:nvSpPr>
        <p:spPr bwMode="auto">
          <a:xfrm>
            <a:off x="1285875" y="2928938"/>
            <a:ext cx="5572125" cy="830262"/>
          </a:xfrm>
          <a:prstGeom prst="rect">
            <a:avLst/>
          </a:prstGeom>
          <a:noFill/>
          <a:ln w="9525">
            <a:noFill/>
            <a:miter lim="800000"/>
            <a:headEnd/>
            <a:tailEnd/>
          </a:ln>
        </p:spPr>
        <p:txBody>
          <a:bodyPr>
            <a:spAutoFit/>
          </a:bodyPr>
          <a:lstStyle/>
          <a:p>
            <a:pPr algn="just"/>
            <a:r>
              <a:rPr lang="ru-RU" sz="2400">
                <a:solidFill>
                  <a:schemeClr val="bg1"/>
                </a:solidFill>
                <a:latin typeface="Times New Roman" pitchFamily="18" charset="0"/>
                <a:cs typeface="Times New Roman" pitchFamily="18" charset="0"/>
              </a:rPr>
              <a:t>воздух из стеклянной колбочки, ему принадлежит идея заменить тонкую нить</a:t>
            </a:r>
            <a:endParaRPr lang="ru-RU" sz="2400"/>
          </a:p>
        </p:txBody>
      </p:sp>
      <p:sp>
        <p:nvSpPr>
          <p:cNvPr id="11274" name="Прямоугольник 9"/>
          <p:cNvSpPr>
            <a:spLocks noChangeArrowheads="1"/>
          </p:cNvSpPr>
          <p:nvPr/>
        </p:nvSpPr>
        <p:spPr bwMode="auto">
          <a:xfrm>
            <a:off x="1285875" y="3643313"/>
            <a:ext cx="7858125" cy="1570037"/>
          </a:xfrm>
          <a:prstGeom prst="rect">
            <a:avLst/>
          </a:prstGeom>
          <a:noFill/>
          <a:ln w="9525">
            <a:noFill/>
            <a:miter lim="800000"/>
            <a:headEnd/>
            <a:tailEnd/>
          </a:ln>
        </p:spPr>
        <p:txBody>
          <a:bodyPr>
            <a:spAutoFit/>
          </a:bodyPr>
          <a:lstStyle/>
          <a:p>
            <a:pPr algn="just"/>
            <a:r>
              <a:rPr lang="ru-RU" sz="2400">
                <a:solidFill>
                  <a:schemeClr val="bg1"/>
                </a:solidFill>
                <a:latin typeface="Times New Roman" pitchFamily="18" charset="0"/>
                <a:cs typeface="Times New Roman" pitchFamily="18" charset="0"/>
              </a:rPr>
              <a:t>из угля на металлическую — из молибдена или вольфрама. Эдисон же придумал патрон для лампочки и изобрёл совершенный насос, который позволял откачивать воздух из колбы почти до вакуума.</a:t>
            </a:r>
            <a:endParaRPr lang="ru-RU" sz="2400"/>
          </a:p>
        </p:txBody>
      </p:sp>
      <p:pic>
        <p:nvPicPr>
          <p:cNvPr id="11275" name="Рисунок 10" descr="Лампы П.Яблочкова, А.Лодыгина, Т.Эдисона"/>
          <p:cNvPicPr>
            <a:picLocks noChangeAspect="1" noChangeArrowheads="1"/>
          </p:cNvPicPr>
          <p:nvPr/>
        </p:nvPicPr>
        <p:blipFill>
          <a:blip r:embed="rId6"/>
          <a:srcRect/>
          <a:stretch>
            <a:fillRect/>
          </a:stretch>
        </p:blipFill>
        <p:spPr bwMode="auto">
          <a:xfrm>
            <a:off x="4214813" y="5214938"/>
            <a:ext cx="4667250" cy="1428750"/>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Прямоугольник 4"/>
          <p:cNvSpPr>
            <a:spLocks noChangeArrowheads="1"/>
          </p:cNvSpPr>
          <p:nvPr/>
        </p:nvSpPr>
        <p:spPr bwMode="auto">
          <a:xfrm>
            <a:off x="1857375" y="214313"/>
            <a:ext cx="7072313" cy="1570037"/>
          </a:xfrm>
          <a:prstGeom prst="rect">
            <a:avLst/>
          </a:prstGeom>
          <a:noFill/>
          <a:ln w="9525">
            <a:noFill/>
            <a:miter lim="800000"/>
            <a:headEnd/>
            <a:tailEnd/>
          </a:ln>
        </p:spPr>
        <p:txBody>
          <a:bodyPr>
            <a:spAutoFit/>
          </a:bodyPr>
          <a:lstStyle/>
          <a:p>
            <a:pPr algn="just"/>
            <a:r>
              <a:rPr lang="ru-RU" sz="2400">
                <a:solidFill>
                  <a:schemeClr val="bg1"/>
                </a:solidFill>
                <a:latin typeface="Times New Roman" pitchFamily="18" charset="0"/>
                <a:cs typeface="Times New Roman" pitchFamily="18" charset="0"/>
              </a:rPr>
              <a:t>«Свеча Яблочкова» стала теперь музейным экспонатом с интересной историей его создания. Она как бы напоминает нам, что великие открытия посещают только подготовленные умы.</a:t>
            </a:r>
          </a:p>
        </p:txBody>
      </p:sp>
      <p:pic>
        <p:nvPicPr>
          <p:cNvPr id="12291" name="Picture 6" descr="http://lh4.ggpht.com/_e5WoQcqFyyY/S_qHud74dcI/AAAAAAAAHsg/gq3P3sesl3o/s800/VSM_3397.jpg"/>
          <p:cNvPicPr>
            <a:picLocks noChangeAspect="1" noChangeArrowheads="1"/>
          </p:cNvPicPr>
          <p:nvPr/>
        </p:nvPicPr>
        <p:blipFill>
          <a:blip r:embed="rId3"/>
          <a:srcRect/>
          <a:stretch>
            <a:fillRect/>
          </a:stretch>
        </p:blipFill>
        <p:spPr bwMode="auto">
          <a:xfrm>
            <a:off x="2357438" y="2071688"/>
            <a:ext cx="5800725" cy="3857625"/>
          </a:xfrm>
          <a:prstGeom prst="rect">
            <a:avLst/>
          </a:prstGeom>
          <a:noFill/>
          <a:ln w="38100">
            <a:solidFill>
              <a:srgbClr val="7030A0"/>
            </a:solidFill>
            <a:miter lim="800000"/>
            <a:headEnd/>
            <a:tailEnd/>
          </a:ln>
        </p:spPr>
      </p:pic>
    </p:spTree>
  </p:cSld>
  <p:clrMapOvr>
    <a:masterClrMapping/>
  </p:clrMapOvr>
  <p:transition spd="med">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Прямоугольник 4"/>
          <p:cNvSpPr>
            <a:spLocks noChangeArrowheads="1"/>
          </p:cNvSpPr>
          <p:nvPr/>
        </p:nvSpPr>
        <p:spPr bwMode="auto">
          <a:xfrm>
            <a:off x="1428750" y="0"/>
            <a:ext cx="7740650" cy="769938"/>
          </a:xfrm>
          <a:prstGeom prst="rect">
            <a:avLst/>
          </a:prstGeom>
          <a:noFill/>
          <a:ln w="9525">
            <a:noFill/>
            <a:miter lim="800000"/>
            <a:headEnd/>
            <a:tailEnd/>
          </a:ln>
        </p:spPr>
        <p:txBody>
          <a:bodyPr wrap="none">
            <a:spAutoFit/>
          </a:bodyPr>
          <a:lstStyle/>
          <a:p>
            <a:pPr algn="ctr"/>
            <a:r>
              <a:rPr lang="ru-RU" sz="4400" b="1" u="sng">
                <a:solidFill>
                  <a:srgbClr val="FFC000"/>
                </a:solidFill>
                <a:latin typeface="Times New Roman" pitchFamily="18" charset="0"/>
                <a:cs typeface="Times New Roman" pitchFamily="18" charset="0"/>
              </a:rPr>
              <a:t>Информационные источники</a:t>
            </a:r>
          </a:p>
        </p:txBody>
      </p:sp>
      <p:sp>
        <p:nvSpPr>
          <p:cNvPr id="13315" name="Прямоугольник 17"/>
          <p:cNvSpPr>
            <a:spLocks noChangeArrowheads="1"/>
          </p:cNvSpPr>
          <p:nvPr/>
        </p:nvSpPr>
        <p:spPr bwMode="auto">
          <a:xfrm>
            <a:off x="1857375" y="857250"/>
            <a:ext cx="7000875" cy="1938338"/>
          </a:xfrm>
          <a:prstGeom prst="rect">
            <a:avLst/>
          </a:prstGeom>
          <a:noFill/>
          <a:ln w="9525">
            <a:noFill/>
            <a:miter lim="800000"/>
            <a:headEnd/>
            <a:tailEnd/>
          </a:ln>
        </p:spPr>
        <p:txBody>
          <a:bodyPr>
            <a:spAutoFit/>
          </a:bodyPr>
          <a:lstStyle/>
          <a:p>
            <a:pPr marL="457200" indent="-457200">
              <a:buFont typeface="Arial" charset="0"/>
              <a:buAutoNum type="arabicPeriod"/>
            </a:pPr>
            <a:r>
              <a:rPr lang="ru-RU" sz="2400" u="sng">
                <a:solidFill>
                  <a:schemeClr val="bg1"/>
                </a:solidFill>
                <a:hlinkClick r:id="rId3"/>
              </a:rPr>
              <a:t>http://imyanauki.ru/rus/scientists/1619/index.phtml</a:t>
            </a:r>
            <a:endParaRPr lang="ru-RU" sz="2400">
              <a:solidFill>
                <a:schemeClr val="bg1"/>
              </a:solidFill>
            </a:endParaRPr>
          </a:p>
          <a:p>
            <a:pPr marL="457200" indent="-457200">
              <a:buFont typeface="Arial" charset="0"/>
              <a:buAutoNum type="arabicPeriod"/>
            </a:pPr>
            <a:r>
              <a:rPr lang="ru-RU" sz="2400" u="sng">
                <a:solidFill>
                  <a:schemeClr val="bg1"/>
                </a:solidFill>
                <a:hlinkClick r:id="rId4"/>
              </a:rPr>
              <a:t>http://www.kausarpatent.ru/index.php/svecha-yablochkova</a:t>
            </a:r>
            <a:r>
              <a:rPr lang="ru-RU" sz="2400">
                <a:solidFill>
                  <a:schemeClr val="bg1"/>
                </a:solidFill>
              </a:rPr>
              <a:t> </a:t>
            </a:r>
          </a:p>
          <a:p>
            <a:pPr marL="457200" indent="-457200">
              <a:buFont typeface="Arial" charset="0"/>
              <a:buAutoNum type="arabicPeriod"/>
            </a:pPr>
            <a:r>
              <a:rPr lang="ru-RU" sz="2400" u="sng">
                <a:solidFill>
                  <a:schemeClr val="bg1"/>
                </a:solidFill>
                <a:hlinkClick r:id="rId5"/>
              </a:rPr>
              <a:t>http://www.kled.ru/4/307/e32913d/</a:t>
            </a:r>
            <a:r>
              <a:rPr lang="ru-RU" sz="2400">
                <a:solidFill>
                  <a:schemeClr val="bg1"/>
                </a:solidFill>
              </a:rPr>
              <a:t> </a:t>
            </a:r>
          </a:p>
        </p:txBody>
      </p:sp>
      <p:sp>
        <p:nvSpPr>
          <p:cNvPr id="19" name="TextBox 11"/>
          <p:cNvSpPr txBox="1">
            <a:spLocks noChangeArrowheads="1"/>
          </p:cNvSpPr>
          <p:nvPr/>
        </p:nvSpPr>
        <p:spPr bwMode="auto">
          <a:xfrm>
            <a:off x="2786050" y="5857892"/>
            <a:ext cx="5072098" cy="708025"/>
          </a:xfrm>
          <a:prstGeom prst="rect">
            <a:avLst/>
          </a:prstGeom>
          <a:noFill/>
          <a:ln w="9525">
            <a:noFill/>
            <a:miter lim="800000"/>
            <a:headEnd/>
            <a:tailEnd/>
          </a:ln>
        </p:spPr>
        <p:txBody>
          <a:bodyPr>
            <a:prstTxWarp prst="textDoubleWave1">
              <a:avLst/>
            </a:prstTxWarp>
            <a:spAutoFit/>
          </a:bodyPr>
          <a:lstStyle/>
          <a:p>
            <a:pPr>
              <a:defRPr/>
            </a:pPr>
            <a:r>
              <a:rPr lang="ru-RU" sz="4000" dirty="0">
                <a:solidFill>
                  <a:srgbClr val="FFC000"/>
                </a:solidFill>
                <a:latin typeface="Times New Roman" pitchFamily="18" charset="0"/>
                <a:cs typeface="Times New Roman" pitchFamily="18" charset="0"/>
              </a:rPr>
              <a:t>Спасибо за внимание! </a:t>
            </a:r>
          </a:p>
        </p:txBody>
      </p:sp>
      <p:pic>
        <p:nvPicPr>
          <p:cNvPr id="13329" name="Picture 17" descr="http://www.siblify.com/images/uploads/blog/coherence.jpg"/>
          <p:cNvPicPr>
            <a:picLocks noChangeAspect="1" noChangeArrowheads="1"/>
          </p:cNvPicPr>
          <p:nvPr/>
        </p:nvPicPr>
        <p:blipFill>
          <a:blip r:embed="rId6" cstate="email"/>
          <a:srcRect/>
          <a:stretch>
            <a:fillRect/>
          </a:stretch>
        </p:blipFill>
        <p:spPr bwMode="auto">
          <a:xfrm>
            <a:off x="3286116" y="3000372"/>
            <a:ext cx="3214678" cy="2770095"/>
          </a:xfrm>
          <a:prstGeom prst="ellipse">
            <a:avLst/>
          </a:prstGeom>
          <a:ln>
            <a:noFill/>
          </a:ln>
          <a:effectLst>
            <a:softEdge rad="112500"/>
          </a:effectLst>
        </p:spPr>
      </p:pic>
    </p:spTree>
  </p:cSld>
  <p:clrMapOvr>
    <a:masterClrMapping/>
  </p:clrMapOvr>
  <p:transition spd="med">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9" name="Picture 17" descr="http://media.onsugar.com/files/2010/11/47/0/1228/12281294/aff28cd34d1041a6_home-exterior-design-pictures-1.jpg"/>
          <p:cNvPicPr>
            <a:picLocks noChangeAspect="1" noChangeArrowheads="1"/>
          </p:cNvPicPr>
          <p:nvPr/>
        </p:nvPicPr>
        <p:blipFill>
          <a:blip r:embed="rId3" cstate="email"/>
          <a:srcRect/>
          <a:stretch>
            <a:fillRect/>
          </a:stretch>
        </p:blipFill>
        <p:spPr bwMode="auto">
          <a:xfrm>
            <a:off x="0" y="4572011"/>
            <a:ext cx="3443095" cy="2285989"/>
          </a:xfrm>
          <a:prstGeom prst="rect">
            <a:avLst/>
          </a:prstGeom>
          <a:noFill/>
          <a:scene3d>
            <a:camera prst="orthographicFront"/>
            <a:lightRig rig="threePt" dir="t"/>
          </a:scene3d>
          <a:sp3d>
            <a:bevelT w="165100" prst="coolSlant"/>
          </a:sp3d>
        </p:spPr>
      </p:pic>
      <p:pic>
        <p:nvPicPr>
          <p:cNvPr id="3083" name="Picture 11" descr="http://nr.perm.ru/preview/huge/assets/images/news/ordzhonikidzevskij/da-budet-svet1.jpg"/>
          <p:cNvPicPr>
            <a:picLocks noChangeAspect="1" noChangeArrowheads="1"/>
          </p:cNvPicPr>
          <p:nvPr/>
        </p:nvPicPr>
        <p:blipFill>
          <a:blip r:embed="rId4"/>
          <a:srcRect/>
          <a:stretch>
            <a:fillRect/>
          </a:stretch>
        </p:blipFill>
        <p:spPr bwMode="auto">
          <a:xfrm>
            <a:off x="-285784" y="2143116"/>
            <a:ext cx="4007672" cy="2357454"/>
          </a:xfrm>
          <a:prstGeom prst="rect">
            <a:avLst/>
          </a:prstGeom>
          <a:noFill/>
          <a:scene3d>
            <a:camera prst="isometricOffAxis1Right"/>
            <a:lightRig rig="threePt" dir="t"/>
          </a:scene3d>
        </p:spPr>
      </p:pic>
      <p:pic>
        <p:nvPicPr>
          <p:cNvPr id="3085" name="Picture 13" descr="http://img-fotki.yandex.ru/get/5605/80404503.33/0_60cb2_54213d9_XL"/>
          <p:cNvPicPr>
            <a:picLocks noChangeAspect="1" noChangeArrowheads="1"/>
          </p:cNvPicPr>
          <p:nvPr/>
        </p:nvPicPr>
        <p:blipFill>
          <a:blip r:embed="rId5" cstate="email"/>
          <a:srcRect/>
          <a:stretch>
            <a:fillRect/>
          </a:stretch>
        </p:blipFill>
        <p:spPr bwMode="auto">
          <a:xfrm>
            <a:off x="-285784" y="0"/>
            <a:ext cx="3268122" cy="2285992"/>
          </a:xfrm>
          <a:prstGeom prst="rect">
            <a:avLst/>
          </a:prstGeom>
          <a:ln>
            <a:noFill/>
          </a:ln>
          <a:effectLst>
            <a:softEdge rad="112500"/>
          </a:effectLst>
          <a:scene3d>
            <a:camera prst="isometricOffAxis1Right"/>
            <a:lightRig rig="threePt" dir="t"/>
          </a:scene3d>
        </p:spPr>
      </p:pic>
      <p:sp>
        <p:nvSpPr>
          <p:cNvPr id="3077" name="Прямоугольник 4"/>
          <p:cNvSpPr>
            <a:spLocks noChangeArrowheads="1"/>
          </p:cNvSpPr>
          <p:nvPr/>
        </p:nvSpPr>
        <p:spPr bwMode="auto">
          <a:xfrm>
            <a:off x="2643188" y="0"/>
            <a:ext cx="5495925" cy="1108075"/>
          </a:xfrm>
          <a:prstGeom prst="rect">
            <a:avLst/>
          </a:prstGeom>
          <a:noFill/>
          <a:ln w="9525">
            <a:noFill/>
            <a:miter lim="800000"/>
            <a:headEnd/>
            <a:tailEnd/>
          </a:ln>
        </p:spPr>
        <p:txBody>
          <a:bodyPr wrap="none">
            <a:spAutoFit/>
          </a:bodyPr>
          <a:lstStyle/>
          <a:p>
            <a:pPr algn="ctr"/>
            <a:r>
              <a:rPr lang="ru-RU" sz="6600" b="1" u="sng">
                <a:solidFill>
                  <a:srgbClr val="FFC000"/>
                </a:solidFill>
                <a:latin typeface="Times New Roman" pitchFamily="18" charset="0"/>
                <a:cs typeface="Times New Roman" pitchFamily="18" charset="0"/>
              </a:rPr>
              <a:t>Да будет свет!</a:t>
            </a:r>
            <a:endParaRPr lang="ru-RU" sz="6600" b="1">
              <a:solidFill>
                <a:srgbClr val="FFC000"/>
              </a:solidFill>
              <a:latin typeface="Times New Roman" pitchFamily="18" charset="0"/>
              <a:cs typeface="Times New Roman" pitchFamily="18" charset="0"/>
            </a:endParaRPr>
          </a:p>
        </p:txBody>
      </p:sp>
      <p:pic>
        <p:nvPicPr>
          <p:cNvPr id="3079" name="Picture 7" descr="http://world.fedpress.ru/sites/fedpress/files/viktor/news/rebenek.jpg"/>
          <p:cNvPicPr>
            <a:picLocks noChangeAspect="1" noChangeArrowheads="1"/>
          </p:cNvPicPr>
          <p:nvPr/>
        </p:nvPicPr>
        <p:blipFill>
          <a:blip r:embed="rId6" cstate="email"/>
          <a:srcRect/>
          <a:stretch>
            <a:fillRect/>
          </a:stretch>
        </p:blipFill>
        <p:spPr bwMode="auto">
          <a:xfrm>
            <a:off x="6162683" y="3143248"/>
            <a:ext cx="2981317" cy="2788530"/>
          </a:xfrm>
          <a:prstGeom prst="rect">
            <a:avLst/>
          </a:prstGeom>
          <a:noFill/>
          <a:ln>
            <a:solidFill>
              <a:schemeClr val="accent1"/>
            </a:solidFill>
          </a:ln>
          <a:scene3d>
            <a:camera prst="isometricOffAxis2Left"/>
            <a:lightRig rig="threePt" dir="t"/>
          </a:scene3d>
        </p:spPr>
      </p:pic>
      <p:sp>
        <p:nvSpPr>
          <p:cNvPr id="2" name="TextBox 2"/>
          <p:cNvSpPr txBox="1">
            <a:spLocks noChangeArrowheads="1"/>
          </p:cNvSpPr>
          <p:nvPr/>
        </p:nvSpPr>
        <p:spPr bwMode="auto">
          <a:xfrm>
            <a:off x="2357438" y="1214438"/>
            <a:ext cx="6572250" cy="2308225"/>
          </a:xfrm>
          <a:prstGeom prst="rect">
            <a:avLst/>
          </a:prstGeom>
          <a:noFill/>
          <a:ln w="9525">
            <a:noFill/>
            <a:miter lim="800000"/>
            <a:headEnd/>
            <a:tailEnd/>
          </a:ln>
        </p:spPr>
        <p:txBody>
          <a:bodyPr>
            <a:spAutoFit/>
          </a:bodyPr>
          <a:lstStyle/>
          <a:p>
            <a:pPr indent="173038" algn="just"/>
            <a:r>
              <a:rPr lang="ru-RU" sz="2400">
                <a:solidFill>
                  <a:schemeClr val="bg1"/>
                </a:solidFill>
                <a:latin typeface="Times New Roman" pitchFamily="18" charset="0"/>
                <a:cs typeface="Times New Roman" pitchFamily="18" charset="0"/>
              </a:rPr>
              <a:t>В наши дни этот лозунг звучит не так эмоционально, как 136 лет назад.</a:t>
            </a:r>
          </a:p>
          <a:p>
            <a:pPr indent="173038" algn="just"/>
            <a:r>
              <a:rPr lang="ru-RU" sz="2400">
                <a:solidFill>
                  <a:schemeClr val="bg1"/>
                </a:solidFill>
                <a:latin typeface="Times New Roman" pitchFamily="18" charset="0"/>
                <a:cs typeface="Times New Roman" pitchFamily="18" charset="0"/>
              </a:rPr>
              <a:t>Сейчас электричество вошло буквально в каждый дом и стало не просто источником света, но важным элементом интерьера помещений.</a:t>
            </a:r>
          </a:p>
        </p:txBody>
      </p:sp>
      <p:pic>
        <p:nvPicPr>
          <p:cNvPr id="3087" name="Picture 15" descr="http://img-fotki.yandex.ru/get/3110/gschnaak.2/0_6a9d_6e2eea27_XL"/>
          <p:cNvPicPr>
            <a:picLocks noChangeAspect="1" noChangeArrowheads="1"/>
          </p:cNvPicPr>
          <p:nvPr/>
        </p:nvPicPr>
        <p:blipFill>
          <a:blip r:embed="rId7" cstate="email"/>
          <a:srcRect/>
          <a:stretch>
            <a:fillRect/>
          </a:stretch>
        </p:blipFill>
        <p:spPr bwMode="auto">
          <a:xfrm rot="20915425">
            <a:off x="2394509" y="3069088"/>
            <a:ext cx="3876317" cy="2928934"/>
          </a:xfrm>
          <a:prstGeom prst="ellipse">
            <a:avLst/>
          </a:prstGeom>
          <a:ln w="57150" cap="rnd">
            <a:solidFill>
              <a:srgbClr val="C8C6BD"/>
            </a:solidFill>
            <a:prstDash val="solid"/>
          </a:ln>
          <a:effectLst>
            <a:outerShdw blurRad="127000" algn="bl" rotWithShape="0">
              <a:srgbClr val="000000"/>
            </a:outerShdw>
          </a:effectLst>
          <a:scene3d>
            <a:camera prst="perspectiveRelaxedModerately"/>
            <a:lightRig rig="threePt" dir="t">
              <a:rot lat="0" lon="0" rev="19200000"/>
            </a:lightRig>
          </a:scene3d>
          <a:sp3d extrusionH="25400">
            <a:bevelT w="304800" h="152400" prst="hardEdge"/>
            <a:extrusionClr>
              <a:srgbClr val="000000"/>
            </a:extrusionClr>
          </a:sp3d>
        </p:spPr>
      </p:pic>
    </p:spTree>
  </p:cSld>
  <p:clrMapOvr>
    <a:masterClrMapping/>
  </p:clrMapOvr>
  <p:transition spd="med">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Прямоугольник 4"/>
          <p:cNvSpPr>
            <a:spLocks noChangeArrowheads="1"/>
          </p:cNvSpPr>
          <p:nvPr/>
        </p:nvSpPr>
        <p:spPr bwMode="auto">
          <a:xfrm>
            <a:off x="1598613" y="0"/>
            <a:ext cx="7545387" cy="923925"/>
          </a:xfrm>
          <a:prstGeom prst="rect">
            <a:avLst/>
          </a:prstGeom>
          <a:noFill/>
          <a:ln w="9525">
            <a:noFill/>
            <a:miter lim="800000"/>
            <a:headEnd/>
            <a:tailEnd/>
          </a:ln>
        </p:spPr>
        <p:txBody>
          <a:bodyPr wrap="none">
            <a:spAutoFit/>
          </a:bodyPr>
          <a:lstStyle/>
          <a:p>
            <a:pPr algn="ctr"/>
            <a:r>
              <a:rPr lang="ru-RU" sz="5400" b="1" u="sng">
                <a:solidFill>
                  <a:srgbClr val="FFC000"/>
                </a:solidFill>
                <a:latin typeface="Times New Roman" pitchFamily="18" charset="0"/>
                <a:cs typeface="Times New Roman" pitchFamily="18" charset="0"/>
              </a:rPr>
              <a:t>Кто изобрел лампочку?</a:t>
            </a:r>
            <a:endParaRPr lang="ru-RU" sz="5400" b="1">
              <a:solidFill>
                <a:srgbClr val="FFC000"/>
              </a:solidFill>
              <a:latin typeface="Times New Roman" pitchFamily="18" charset="0"/>
              <a:cs typeface="Times New Roman" pitchFamily="18" charset="0"/>
            </a:endParaRPr>
          </a:p>
        </p:txBody>
      </p:sp>
      <p:grpSp>
        <p:nvGrpSpPr>
          <p:cNvPr id="4099" name="Группа 17"/>
          <p:cNvGrpSpPr>
            <a:grpSpLocks/>
          </p:cNvGrpSpPr>
          <p:nvPr/>
        </p:nvGrpSpPr>
        <p:grpSpPr bwMode="auto">
          <a:xfrm>
            <a:off x="1785938" y="2357438"/>
            <a:ext cx="2025650" cy="3370262"/>
            <a:chOff x="1785918" y="2357430"/>
            <a:chExt cx="2024940" cy="3369728"/>
          </a:xfrm>
        </p:grpSpPr>
        <p:pic>
          <p:nvPicPr>
            <p:cNvPr id="4108" name="Picture 12" descr="http://www.eltech.ru/assets/images/university/Awards/Lodigin.jpg"/>
            <p:cNvPicPr>
              <a:picLocks noChangeAspect="1" noChangeArrowheads="1"/>
            </p:cNvPicPr>
            <p:nvPr/>
          </p:nvPicPr>
          <p:blipFill>
            <a:blip r:embed="rId3"/>
            <a:srcRect/>
            <a:stretch>
              <a:fillRect/>
            </a:stretch>
          </p:blipFill>
          <p:spPr bwMode="auto">
            <a:xfrm>
              <a:off x="1785918" y="2357430"/>
              <a:ext cx="2024940" cy="2928931"/>
            </a:xfrm>
            <a:prstGeom prst="rect">
              <a:avLst/>
            </a:prstGeom>
            <a:noFill/>
            <a:ln w="38100">
              <a:solidFill>
                <a:srgbClr val="7030A0"/>
              </a:solidFill>
              <a:miter lim="800000"/>
              <a:headEnd/>
              <a:tailEnd/>
            </a:ln>
          </p:spPr>
        </p:pic>
        <p:sp>
          <p:nvSpPr>
            <p:cNvPr id="4109" name="TextBox 10"/>
            <p:cNvSpPr txBox="1">
              <a:spLocks noChangeArrowheads="1"/>
            </p:cNvSpPr>
            <p:nvPr/>
          </p:nvSpPr>
          <p:spPr bwMode="auto">
            <a:xfrm>
              <a:off x="1785918" y="5357826"/>
              <a:ext cx="2000264" cy="369332"/>
            </a:xfrm>
            <a:prstGeom prst="rect">
              <a:avLst/>
            </a:prstGeom>
            <a:noFill/>
            <a:ln w="9525">
              <a:noFill/>
              <a:miter lim="800000"/>
              <a:headEnd/>
              <a:tailEnd/>
            </a:ln>
          </p:spPr>
          <p:txBody>
            <a:bodyPr>
              <a:spAutoFit/>
            </a:bodyPr>
            <a:lstStyle/>
            <a:p>
              <a:r>
                <a:rPr lang="ru-RU">
                  <a:solidFill>
                    <a:srgbClr val="FFFF66"/>
                  </a:solidFill>
                </a:rPr>
                <a:t>А.Н. Лодыгин</a:t>
              </a:r>
            </a:p>
          </p:txBody>
        </p:sp>
      </p:grpSp>
      <p:grpSp>
        <p:nvGrpSpPr>
          <p:cNvPr id="4100" name="Группа 15"/>
          <p:cNvGrpSpPr>
            <a:grpSpLocks/>
          </p:cNvGrpSpPr>
          <p:nvPr/>
        </p:nvGrpSpPr>
        <p:grpSpPr bwMode="auto">
          <a:xfrm>
            <a:off x="6715125" y="2714625"/>
            <a:ext cx="2070100" cy="3084513"/>
            <a:chOff x="6715140" y="2714620"/>
            <a:chExt cx="2069409" cy="3083976"/>
          </a:xfrm>
        </p:grpSpPr>
        <p:pic>
          <p:nvPicPr>
            <p:cNvPr id="4106" name="Picture 8" descr="http://upload.wikimedia.org/wikipedia/commons/thumb/9/9d/Thomas_Edison2.jpg/468px-Thomas_Edison2.jpg"/>
            <p:cNvPicPr>
              <a:picLocks noChangeAspect="1" noChangeArrowheads="1"/>
            </p:cNvPicPr>
            <p:nvPr/>
          </p:nvPicPr>
          <p:blipFill>
            <a:blip r:embed="rId4"/>
            <a:srcRect/>
            <a:stretch>
              <a:fillRect/>
            </a:stretch>
          </p:blipFill>
          <p:spPr bwMode="auto">
            <a:xfrm>
              <a:off x="6715140" y="2714620"/>
              <a:ext cx="2069409" cy="2652249"/>
            </a:xfrm>
            <a:prstGeom prst="rect">
              <a:avLst/>
            </a:prstGeom>
            <a:noFill/>
            <a:ln w="38100">
              <a:solidFill>
                <a:srgbClr val="7030A0"/>
              </a:solidFill>
              <a:miter lim="800000"/>
              <a:headEnd/>
              <a:tailEnd/>
            </a:ln>
          </p:spPr>
        </p:pic>
        <p:sp>
          <p:nvSpPr>
            <p:cNvPr id="4107" name="TextBox 11"/>
            <p:cNvSpPr txBox="1">
              <a:spLocks noChangeArrowheads="1"/>
            </p:cNvSpPr>
            <p:nvPr/>
          </p:nvSpPr>
          <p:spPr bwMode="auto">
            <a:xfrm>
              <a:off x="6715140" y="5429264"/>
              <a:ext cx="2000264" cy="369332"/>
            </a:xfrm>
            <a:prstGeom prst="rect">
              <a:avLst/>
            </a:prstGeom>
            <a:noFill/>
            <a:ln w="9525">
              <a:noFill/>
              <a:miter lim="800000"/>
              <a:headEnd/>
              <a:tailEnd/>
            </a:ln>
          </p:spPr>
          <p:txBody>
            <a:bodyPr>
              <a:spAutoFit/>
            </a:bodyPr>
            <a:lstStyle/>
            <a:p>
              <a:r>
                <a:rPr lang="ru-RU">
                  <a:solidFill>
                    <a:srgbClr val="FFFF66"/>
                  </a:solidFill>
                </a:rPr>
                <a:t>Томас Эдисон</a:t>
              </a:r>
            </a:p>
          </p:txBody>
        </p:sp>
      </p:grpSp>
      <p:grpSp>
        <p:nvGrpSpPr>
          <p:cNvPr id="4101" name="Группа 16"/>
          <p:cNvGrpSpPr>
            <a:grpSpLocks/>
          </p:cNvGrpSpPr>
          <p:nvPr/>
        </p:nvGrpSpPr>
        <p:grpSpPr bwMode="auto">
          <a:xfrm>
            <a:off x="4286250" y="1000125"/>
            <a:ext cx="2143125" cy="3013075"/>
            <a:chOff x="4286248" y="1000108"/>
            <a:chExt cx="2143140" cy="3012538"/>
          </a:xfrm>
        </p:grpSpPr>
        <p:pic>
          <p:nvPicPr>
            <p:cNvPr id="4104" name="Рисунок 12" descr="П.Н.Яблочков"/>
            <p:cNvPicPr>
              <a:picLocks noChangeAspect="1" noChangeArrowheads="1"/>
            </p:cNvPicPr>
            <p:nvPr/>
          </p:nvPicPr>
          <p:blipFill>
            <a:blip r:embed="rId5"/>
            <a:srcRect/>
            <a:stretch>
              <a:fillRect/>
            </a:stretch>
          </p:blipFill>
          <p:spPr bwMode="auto">
            <a:xfrm>
              <a:off x="4286248" y="1000108"/>
              <a:ext cx="2143140" cy="2571768"/>
            </a:xfrm>
            <a:prstGeom prst="rect">
              <a:avLst/>
            </a:prstGeom>
            <a:noFill/>
            <a:ln w="38100">
              <a:solidFill>
                <a:srgbClr val="7030A0"/>
              </a:solidFill>
              <a:miter lim="800000"/>
              <a:headEnd/>
              <a:tailEnd/>
            </a:ln>
          </p:spPr>
        </p:pic>
        <p:sp>
          <p:nvSpPr>
            <p:cNvPr id="4105" name="TextBox 13"/>
            <p:cNvSpPr txBox="1">
              <a:spLocks noChangeArrowheads="1"/>
            </p:cNvSpPr>
            <p:nvPr/>
          </p:nvSpPr>
          <p:spPr bwMode="auto">
            <a:xfrm>
              <a:off x="4357686" y="3643314"/>
              <a:ext cx="2000264" cy="369332"/>
            </a:xfrm>
            <a:prstGeom prst="rect">
              <a:avLst/>
            </a:prstGeom>
            <a:noFill/>
            <a:ln w="9525">
              <a:noFill/>
              <a:miter lim="800000"/>
              <a:headEnd/>
              <a:tailEnd/>
            </a:ln>
          </p:spPr>
          <p:txBody>
            <a:bodyPr>
              <a:spAutoFit/>
            </a:bodyPr>
            <a:lstStyle/>
            <a:p>
              <a:r>
                <a:rPr lang="ru-RU">
                  <a:solidFill>
                    <a:srgbClr val="FFFF66"/>
                  </a:solidFill>
                </a:rPr>
                <a:t>П.Н. Яблочков</a:t>
              </a:r>
            </a:p>
          </p:txBody>
        </p:sp>
      </p:grpSp>
      <p:pic>
        <p:nvPicPr>
          <p:cNvPr id="4102" name="Picture 3" descr="C:\Users\Администратор\AppData\Local\Microsoft\Windows\Temporary Internet Files\Content.IE5\3BSH80SY\MC900438073[1].png"/>
          <p:cNvPicPr>
            <a:picLocks noChangeAspect="1" noChangeArrowheads="1"/>
          </p:cNvPicPr>
          <p:nvPr/>
        </p:nvPicPr>
        <p:blipFill>
          <a:blip r:embed="rId6"/>
          <a:srcRect/>
          <a:stretch>
            <a:fillRect/>
          </a:stretch>
        </p:blipFill>
        <p:spPr bwMode="auto">
          <a:xfrm>
            <a:off x="4286250" y="4286250"/>
            <a:ext cx="1522413" cy="1522413"/>
          </a:xfrm>
          <a:prstGeom prst="rect">
            <a:avLst/>
          </a:prstGeom>
          <a:noFill/>
          <a:ln w="9525">
            <a:noFill/>
            <a:miter lim="800000"/>
            <a:headEnd/>
            <a:tailEnd/>
          </a:ln>
        </p:spPr>
      </p:pic>
      <p:sp>
        <p:nvSpPr>
          <p:cNvPr id="13" name="Прямоугольник 4"/>
          <p:cNvSpPr>
            <a:spLocks noChangeArrowheads="1"/>
          </p:cNvSpPr>
          <p:nvPr/>
        </p:nvSpPr>
        <p:spPr bwMode="auto">
          <a:xfrm>
            <a:off x="2286000" y="5934075"/>
            <a:ext cx="5637213" cy="923925"/>
          </a:xfrm>
          <a:prstGeom prst="rect">
            <a:avLst/>
          </a:prstGeom>
          <a:noFill/>
          <a:ln w="9525">
            <a:noFill/>
            <a:miter lim="800000"/>
            <a:headEnd/>
            <a:tailEnd/>
          </a:ln>
        </p:spPr>
        <p:txBody>
          <a:bodyPr wrap="none">
            <a:spAutoFit/>
          </a:bodyPr>
          <a:lstStyle/>
          <a:p>
            <a:pPr algn="ctr"/>
            <a:r>
              <a:rPr lang="ru-RU" sz="5400" b="1" u="sng">
                <a:solidFill>
                  <a:srgbClr val="FFFF66"/>
                </a:solidFill>
                <a:latin typeface="Times New Roman" pitchFamily="18" charset="0"/>
                <a:cs typeface="Times New Roman" pitchFamily="18" charset="0"/>
              </a:rPr>
              <a:t>ТАК КТО ЖЕ???</a:t>
            </a:r>
            <a:endParaRPr lang="ru-RU" sz="5400" b="1">
              <a:solidFill>
                <a:srgbClr val="FFFF66"/>
              </a:solidFill>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p:cNvSpPr txBox="1">
            <a:spLocks noChangeArrowheads="1"/>
          </p:cNvSpPr>
          <p:nvPr/>
        </p:nvSpPr>
        <p:spPr bwMode="auto">
          <a:xfrm>
            <a:off x="1857375" y="2071688"/>
            <a:ext cx="6572250" cy="1200150"/>
          </a:xfrm>
          <a:prstGeom prst="rect">
            <a:avLst/>
          </a:prstGeom>
          <a:noFill/>
          <a:ln w="9525">
            <a:noFill/>
            <a:miter lim="800000"/>
            <a:headEnd/>
            <a:tailEnd/>
          </a:ln>
        </p:spPr>
        <p:txBody>
          <a:bodyPr>
            <a:spAutoFit/>
          </a:bodyPr>
          <a:lstStyle/>
          <a:p>
            <a:pPr indent="173038" algn="just"/>
            <a:r>
              <a:rPr lang="ru-RU" sz="2400">
                <a:solidFill>
                  <a:schemeClr val="bg1"/>
                </a:solidFill>
                <a:latin typeface="Times New Roman" pitchFamily="18" charset="0"/>
                <a:cs typeface="Times New Roman" pitchFamily="18" charset="0"/>
              </a:rPr>
              <a:t>История лампочки представляет собой целую цепь открытий, сделанных разными людьми в разное время</a:t>
            </a:r>
          </a:p>
        </p:txBody>
      </p:sp>
      <p:pic>
        <p:nvPicPr>
          <p:cNvPr id="5152" name="Picture 32" descr="http://rus-eng.org/upload_img/9974f96baedc3e0c75cca353fd7f1b08_big.jpg"/>
          <p:cNvPicPr>
            <a:picLocks noChangeAspect="1" noChangeArrowheads="1"/>
          </p:cNvPicPr>
          <p:nvPr/>
        </p:nvPicPr>
        <p:blipFill>
          <a:blip r:embed="rId3"/>
          <a:srcRect/>
          <a:stretch>
            <a:fillRect/>
          </a:stretch>
        </p:blipFill>
        <p:spPr bwMode="auto">
          <a:xfrm>
            <a:off x="6572264" y="3643314"/>
            <a:ext cx="2214578" cy="2742826"/>
          </a:xfrm>
          <a:prstGeom prst="rect">
            <a:avLst/>
          </a:prstGeom>
          <a:solidFill>
            <a:srgbClr val="FFFFFF">
              <a:shade val="85000"/>
            </a:srgbClr>
          </a:solidFill>
          <a:ln w="38100" cap="rnd">
            <a:solidFill>
              <a:srgbClr val="7030A0"/>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5154" name="Picture 34" descr="http://www.famous-scientists.ru/photo/i6042.jpg"/>
          <p:cNvPicPr>
            <a:picLocks noChangeAspect="1" noChangeArrowheads="1"/>
          </p:cNvPicPr>
          <p:nvPr/>
        </p:nvPicPr>
        <p:blipFill>
          <a:blip r:embed="rId4"/>
          <a:srcRect/>
          <a:stretch>
            <a:fillRect/>
          </a:stretch>
        </p:blipFill>
        <p:spPr bwMode="auto">
          <a:xfrm>
            <a:off x="4357686" y="3214686"/>
            <a:ext cx="1785950" cy="2173600"/>
          </a:xfrm>
          <a:prstGeom prst="rect">
            <a:avLst/>
          </a:prstGeom>
          <a:solidFill>
            <a:srgbClr val="FFFFFF">
              <a:shade val="85000"/>
            </a:srgbClr>
          </a:solidFill>
          <a:ln w="28575" cap="sq">
            <a:solidFill>
              <a:srgbClr val="7030A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156" name="Picture 36" descr="http://tambovgrad.ru/upfiles/lodygin.jpg"/>
          <p:cNvPicPr>
            <a:picLocks noChangeAspect="1" noChangeArrowheads="1"/>
          </p:cNvPicPr>
          <p:nvPr/>
        </p:nvPicPr>
        <p:blipFill>
          <a:blip r:embed="rId5"/>
          <a:srcRect/>
          <a:stretch>
            <a:fillRect/>
          </a:stretch>
        </p:blipFill>
        <p:spPr bwMode="auto">
          <a:xfrm>
            <a:off x="1714480" y="4214818"/>
            <a:ext cx="2262190" cy="2296124"/>
          </a:xfrm>
          <a:prstGeom prst="ellipse">
            <a:avLst/>
          </a:prstGeom>
          <a:ln>
            <a:noFill/>
          </a:ln>
          <a:effectLst>
            <a:softEdge rad="112500"/>
          </a:effectLst>
        </p:spPr>
      </p:pic>
      <p:pic>
        <p:nvPicPr>
          <p:cNvPr id="5126" name="Рисунок 9" descr="Лампы П.Яблочкова, А.Лодыгина, Т.Эдисона"/>
          <p:cNvPicPr>
            <a:picLocks noChangeAspect="1" noChangeArrowheads="1"/>
          </p:cNvPicPr>
          <p:nvPr/>
        </p:nvPicPr>
        <p:blipFill>
          <a:blip r:embed="rId6"/>
          <a:srcRect/>
          <a:stretch>
            <a:fillRect/>
          </a:stretch>
        </p:blipFill>
        <p:spPr bwMode="auto">
          <a:xfrm>
            <a:off x="4143375" y="285750"/>
            <a:ext cx="4667250" cy="1809750"/>
          </a:xfrm>
          <a:prstGeom prst="rect">
            <a:avLst/>
          </a:prstGeom>
          <a:noFill/>
          <a:ln w="9525">
            <a:noFill/>
            <a:miter lim="800000"/>
            <a:headEnd/>
            <a:tailEnd/>
          </a:ln>
        </p:spPr>
      </p:pic>
      <p:pic>
        <p:nvPicPr>
          <p:cNvPr id="5127" name="Picture 38" descr="http://www.electricalfun.com/images/carbonarc_lighting.jpg"/>
          <p:cNvPicPr>
            <a:picLocks noChangeAspect="1" noChangeArrowheads="1"/>
          </p:cNvPicPr>
          <p:nvPr/>
        </p:nvPicPr>
        <p:blipFill>
          <a:blip r:embed="rId7"/>
          <a:srcRect/>
          <a:stretch>
            <a:fillRect/>
          </a:stretch>
        </p:blipFill>
        <p:spPr bwMode="auto">
          <a:xfrm>
            <a:off x="903288" y="285750"/>
            <a:ext cx="3059112" cy="1785938"/>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ChangeArrowheads="1"/>
          </p:cNvSpPr>
          <p:nvPr/>
        </p:nvSpPr>
        <p:spPr bwMode="auto">
          <a:xfrm>
            <a:off x="1285875" y="3929063"/>
            <a:ext cx="7858125" cy="2678112"/>
          </a:xfrm>
          <a:prstGeom prst="rect">
            <a:avLst/>
          </a:prstGeom>
          <a:noFill/>
          <a:ln w="9525">
            <a:noFill/>
            <a:miter lim="800000"/>
            <a:headEnd/>
            <a:tailEnd/>
          </a:ln>
        </p:spPr>
        <p:txBody>
          <a:bodyPr anchor="ctr">
            <a:spAutoFit/>
          </a:bodyPr>
          <a:lstStyle/>
          <a:p>
            <a:pPr algn="just" eaLnBrk="0" hangingPunct="0"/>
            <a:r>
              <a:rPr lang="ru-RU" sz="2400">
                <a:solidFill>
                  <a:schemeClr val="bg1"/>
                </a:solidFill>
                <a:latin typeface="Times New Roman" pitchFamily="18" charset="0"/>
                <a:cs typeface="Times New Roman" pitchFamily="18" charset="0"/>
              </a:rPr>
              <a:t>Опыты Василия Петрова показывали: электрическая дуга, дающая яркий свет, возникает лишь тогда, когда концы горизонтально расположенных угольных электродов находятся друг от друга на строго определённом расстоянии. Чуть оно уменьшается или увеличивается, разряд пропадает. Над решением данной проблемы, которое казалось где-то рядом, работал П.Н. Яблочков.</a:t>
            </a:r>
          </a:p>
        </p:txBody>
      </p:sp>
      <p:pic>
        <p:nvPicPr>
          <p:cNvPr id="8" name="Picture 32" descr="http://rus-eng.org/upload_img/9974f96baedc3e0c75cca353fd7f1b08_big.jpg"/>
          <p:cNvPicPr>
            <a:picLocks noChangeAspect="1" noChangeArrowheads="1"/>
          </p:cNvPicPr>
          <p:nvPr/>
        </p:nvPicPr>
        <p:blipFill>
          <a:blip r:embed="rId3"/>
          <a:srcRect/>
          <a:stretch>
            <a:fillRect/>
          </a:stretch>
        </p:blipFill>
        <p:spPr bwMode="auto">
          <a:xfrm>
            <a:off x="6143636" y="428604"/>
            <a:ext cx="2643206" cy="3273696"/>
          </a:xfrm>
          <a:prstGeom prst="rect">
            <a:avLst/>
          </a:prstGeom>
          <a:solidFill>
            <a:srgbClr val="FFFFFF">
              <a:shade val="85000"/>
            </a:srgbClr>
          </a:solidFill>
          <a:ln w="38100" cap="rnd">
            <a:solidFill>
              <a:srgbClr val="7030A0"/>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6148" name="Rectangle 1"/>
          <p:cNvSpPr>
            <a:spLocks noChangeArrowheads="1"/>
          </p:cNvSpPr>
          <p:nvPr/>
        </p:nvSpPr>
        <p:spPr bwMode="auto">
          <a:xfrm>
            <a:off x="1357313" y="1714500"/>
            <a:ext cx="4786312" cy="2308225"/>
          </a:xfrm>
          <a:prstGeom prst="rect">
            <a:avLst/>
          </a:prstGeom>
          <a:noFill/>
          <a:ln w="9525">
            <a:noFill/>
            <a:miter lim="800000"/>
            <a:headEnd/>
            <a:tailEnd/>
          </a:ln>
        </p:spPr>
        <p:txBody>
          <a:bodyPr anchor="ctr">
            <a:spAutoFit/>
          </a:bodyPr>
          <a:lstStyle/>
          <a:p>
            <a:pPr algn="just" eaLnBrk="0" hangingPunct="0"/>
            <a:r>
              <a:rPr lang="ru-RU" sz="2400">
                <a:solidFill>
                  <a:schemeClr val="bg1"/>
                </a:solidFill>
                <a:latin typeface="Times New Roman" pitchFamily="18" charset="0"/>
                <a:cs typeface="Times New Roman" pitchFamily="18" charset="0"/>
              </a:rPr>
              <a:t>В 1802 году наблюдал явление электрической дуги – яркого разряда, что возникает между сведенными на определенное расстояние угольными стержнями – электродами.</a:t>
            </a:r>
          </a:p>
        </p:txBody>
      </p:sp>
      <p:sp>
        <p:nvSpPr>
          <p:cNvPr id="6149" name="Прямоугольник 4"/>
          <p:cNvSpPr>
            <a:spLocks noChangeArrowheads="1"/>
          </p:cNvSpPr>
          <p:nvPr/>
        </p:nvSpPr>
        <p:spPr bwMode="auto">
          <a:xfrm>
            <a:off x="1428750" y="0"/>
            <a:ext cx="5340350" cy="1908175"/>
          </a:xfrm>
          <a:prstGeom prst="rect">
            <a:avLst/>
          </a:prstGeom>
          <a:noFill/>
          <a:ln w="9525">
            <a:noFill/>
            <a:miter lim="800000"/>
            <a:headEnd/>
            <a:tailEnd/>
          </a:ln>
        </p:spPr>
        <p:txBody>
          <a:bodyPr wrap="none">
            <a:spAutoFit/>
          </a:bodyPr>
          <a:lstStyle/>
          <a:p>
            <a:pPr algn="ctr"/>
            <a:r>
              <a:rPr lang="ru-RU" sz="5400" b="1" u="sng">
                <a:solidFill>
                  <a:srgbClr val="FFC000"/>
                </a:solidFill>
                <a:latin typeface="Times New Roman" pitchFamily="18" charset="0"/>
                <a:cs typeface="Times New Roman" pitchFamily="18" charset="0"/>
              </a:rPr>
              <a:t>Василий Петров</a:t>
            </a:r>
          </a:p>
          <a:p>
            <a:pPr algn="ctr"/>
            <a:r>
              <a:rPr lang="ru-RU" sz="3200" i="1">
                <a:solidFill>
                  <a:srgbClr val="FFFF66"/>
                </a:solidFill>
                <a:latin typeface="Times New Roman" pitchFamily="18" charset="0"/>
                <a:cs typeface="Times New Roman" pitchFamily="18" charset="0"/>
              </a:rPr>
              <a:t>(1761 – 1834)</a:t>
            </a:r>
          </a:p>
          <a:p>
            <a:pPr algn="ctr"/>
            <a:r>
              <a:rPr lang="ru-RU" sz="3200" i="1">
                <a:solidFill>
                  <a:srgbClr val="FFFF66"/>
                </a:solidFill>
                <a:latin typeface="Times New Roman" pitchFamily="18" charset="0"/>
                <a:cs typeface="Times New Roman" pitchFamily="18" charset="0"/>
              </a:rPr>
              <a:t>русский физик</a:t>
            </a:r>
          </a:p>
        </p:txBody>
      </p:sp>
    </p:spTree>
  </p:cSld>
  <p:clrMapOvr>
    <a:masterClrMapping/>
  </p:clrMapOvr>
  <p:transition spd="med">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ru-RU"/>
          </a:p>
        </p:txBody>
      </p:sp>
      <p:sp>
        <p:nvSpPr>
          <p:cNvPr id="7171" name="Rectangle 1"/>
          <p:cNvSpPr>
            <a:spLocks noChangeArrowheads="1"/>
          </p:cNvSpPr>
          <p:nvPr/>
        </p:nvSpPr>
        <p:spPr bwMode="auto">
          <a:xfrm>
            <a:off x="1357313" y="1714500"/>
            <a:ext cx="4786312" cy="1200150"/>
          </a:xfrm>
          <a:prstGeom prst="rect">
            <a:avLst/>
          </a:prstGeom>
          <a:noFill/>
          <a:ln w="9525">
            <a:noFill/>
            <a:miter lim="800000"/>
            <a:headEnd/>
            <a:tailEnd/>
          </a:ln>
        </p:spPr>
        <p:txBody>
          <a:bodyPr anchor="ctr">
            <a:spAutoFit/>
          </a:bodyPr>
          <a:lstStyle/>
          <a:p>
            <a:pPr algn="just" eaLnBrk="0" hangingPunct="0"/>
            <a:r>
              <a:rPr lang="ru-RU" sz="2400">
                <a:solidFill>
                  <a:schemeClr val="bg1"/>
                </a:solidFill>
                <a:latin typeface="Times New Roman" pitchFamily="18" charset="0"/>
                <a:cs typeface="Times New Roman" pitchFamily="18" charset="0"/>
              </a:rPr>
              <a:t>Считал главным в жизни – разработку надежной конструкции электрической дуговой лампы.</a:t>
            </a:r>
          </a:p>
        </p:txBody>
      </p:sp>
      <p:sp>
        <p:nvSpPr>
          <p:cNvPr id="7172" name="Прямоугольник 4"/>
          <p:cNvSpPr>
            <a:spLocks noChangeArrowheads="1"/>
          </p:cNvSpPr>
          <p:nvPr/>
        </p:nvSpPr>
        <p:spPr bwMode="auto">
          <a:xfrm>
            <a:off x="1428750" y="0"/>
            <a:ext cx="5340350" cy="1908175"/>
          </a:xfrm>
          <a:prstGeom prst="rect">
            <a:avLst/>
          </a:prstGeom>
          <a:noFill/>
          <a:ln w="9525">
            <a:noFill/>
            <a:miter lim="800000"/>
            <a:headEnd/>
            <a:tailEnd/>
          </a:ln>
        </p:spPr>
        <p:txBody>
          <a:bodyPr wrap="none">
            <a:spAutoFit/>
          </a:bodyPr>
          <a:lstStyle/>
          <a:p>
            <a:pPr algn="ctr"/>
            <a:r>
              <a:rPr lang="ru-RU" sz="5400" b="1" u="sng">
                <a:solidFill>
                  <a:srgbClr val="FFC000"/>
                </a:solidFill>
                <a:latin typeface="Times New Roman" pitchFamily="18" charset="0"/>
                <a:cs typeface="Times New Roman" pitchFamily="18" charset="0"/>
              </a:rPr>
              <a:t>Павел Яблочков</a:t>
            </a:r>
          </a:p>
          <a:p>
            <a:pPr algn="ctr"/>
            <a:r>
              <a:rPr lang="ru-RU" sz="3200" i="1">
                <a:solidFill>
                  <a:srgbClr val="FFFF66"/>
                </a:solidFill>
                <a:latin typeface="Times New Roman" pitchFamily="18" charset="0"/>
                <a:cs typeface="Times New Roman" pitchFamily="18" charset="0"/>
              </a:rPr>
              <a:t>(1847 – 1894)</a:t>
            </a:r>
          </a:p>
          <a:p>
            <a:pPr algn="ctr"/>
            <a:r>
              <a:rPr lang="ru-RU" sz="3200" i="1">
                <a:solidFill>
                  <a:srgbClr val="FFFF66"/>
                </a:solidFill>
                <a:latin typeface="Times New Roman" pitchFamily="18" charset="0"/>
                <a:cs typeface="Times New Roman" pitchFamily="18" charset="0"/>
              </a:rPr>
              <a:t>русский изобретатель</a:t>
            </a:r>
          </a:p>
        </p:txBody>
      </p:sp>
      <p:sp>
        <p:nvSpPr>
          <p:cNvPr id="7173" name="Прямоугольник 6"/>
          <p:cNvSpPr>
            <a:spLocks noChangeArrowheads="1"/>
          </p:cNvSpPr>
          <p:nvPr/>
        </p:nvSpPr>
        <p:spPr bwMode="auto">
          <a:xfrm>
            <a:off x="1928813" y="3857625"/>
            <a:ext cx="7000875" cy="2678113"/>
          </a:xfrm>
          <a:prstGeom prst="rect">
            <a:avLst/>
          </a:prstGeom>
          <a:noFill/>
          <a:ln w="9525">
            <a:noFill/>
            <a:miter lim="800000"/>
            <a:headEnd/>
            <a:tailEnd/>
          </a:ln>
        </p:spPr>
        <p:txBody>
          <a:bodyPr>
            <a:spAutoFit/>
          </a:bodyPr>
          <a:lstStyle/>
          <a:p>
            <a:pPr algn="just"/>
            <a:r>
              <a:rPr lang="ru-RU" sz="2400">
                <a:solidFill>
                  <a:schemeClr val="bg1"/>
                </a:solidFill>
                <a:latin typeface="Times New Roman" pitchFamily="18" charset="0"/>
                <a:cs typeface="Times New Roman" pitchFamily="18" charset="0"/>
              </a:rPr>
              <a:t>Простейшее и абсолютно надёжное решение пришло к П.Н. случайно в кафе, когда он глянул на аккуратно лежащие рядом, параллельно друг другу, столовые приборы. Яблочков резко поднялся из-за стола и пошёл к выходу, не слыша окликов опешившего официанта. Он торопился к себе в мастерскую.</a:t>
            </a:r>
          </a:p>
        </p:txBody>
      </p:sp>
      <p:pic>
        <p:nvPicPr>
          <p:cNvPr id="7174" name="Рисунок 12" descr="П.Н.Яблочков"/>
          <p:cNvPicPr>
            <a:picLocks noChangeAspect="1" noChangeArrowheads="1"/>
          </p:cNvPicPr>
          <p:nvPr/>
        </p:nvPicPr>
        <p:blipFill>
          <a:blip r:embed="rId3"/>
          <a:srcRect/>
          <a:stretch>
            <a:fillRect/>
          </a:stretch>
        </p:blipFill>
        <p:spPr bwMode="auto">
          <a:xfrm>
            <a:off x="6786563" y="214313"/>
            <a:ext cx="2143125" cy="2571750"/>
          </a:xfrm>
          <a:prstGeom prst="rect">
            <a:avLst/>
          </a:prstGeom>
          <a:noFill/>
          <a:ln w="38100">
            <a:solidFill>
              <a:srgbClr val="7030A0"/>
            </a:solidFill>
            <a:miter lim="800000"/>
            <a:headEnd/>
            <a:tailEnd/>
          </a:ln>
        </p:spPr>
      </p:pic>
      <p:pic>
        <p:nvPicPr>
          <p:cNvPr id="2" name="Picture 6" descr="http://www.art-saloon.ru/big/item_4520.jpg"/>
          <p:cNvPicPr>
            <a:picLocks noChangeAspect="1" noChangeArrowheads="1"/>
          </p:cNvPicPr>
          <p:nvPr/>
        </p:nvPicPr>
        <p:blipFill>
          <a:blip r:embed="rId4" cstate="email"/>
          <a:srcRect/>
          <a:stretch>
            <a:fillRect/>
          </a:stretch>
        </p:blipFill>
        <p:spPr bwMode="auto">
          <a:xfrm>
            <a:off x="0" y="3000372"/>
            <a:ext cx="1843123" cy="1928850"/>
          </a:xfrm>
          <a:prstGeom prst="rect">
            <a:avLst/>
          </a:prstGeom>
          <a:solidFill>
            <a:srgbClr val="FFFFFF">
              <a:shade val="85000"/>
            </a:srgbClr>
          </a:solidFill>
          <a:ln w="38100" cap="sq">
            <a:solidFill>
              <a:srgbClr val="7030A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med">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2" name="Picture 10" descr="http://www.inventor.perm.ru/inventions/photos/yablochkov_02.jpg"/>
          <p:cNvPicPr>
            <a:picLocks noChangeAspect="1" noChangeArrowheads="1"/>
          </p:cNvPicPr>
          <p:nvPr/>
        </p:nvPicPr>
        <p:blipFill>
          <a:blip r:embed="rId3"/>
          <a:srcRect/>
          <a:stretch>
            <a:fillRect/>
          </a:stretch>
        </p:blipFill>
        <p:spPr bwMode="auto">
          <a:xfrm rot="20607277">
            <a:off x="24900" y="-232500"/>
            <a:ext cx="2831077" cy="3095312"/>
          </a:xfrm>
          <a:prstGeom prst="rect">
            <a:avLst/>
          </a:prstGeom>
          <a:solidFill>
            <a:srgbClr val="FFFFFF">
              <a:shade val="85000"/>
            </a:srgbClr>
          </a:solidFill>
          <a:ln w="38100" cap="sq">
            <a:solidFill>
              <a:srgbClr val="7030A0"/>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8195" name="Picture 12" descr="http://www.electrolibrary.info/tm/12.jpg"/>
          <p:cNvPicPr>
            <a:picLocks noChangeAspect="1" noChangeArrowheads="1"/>
          </p:cNvPicPr>
          <p:nvPr/>
        </p:nvPicPr>
        <p:blipFill>
          <a:blip r:embed="rId4"/>
          <a:srcRect/>
          <a:stretch>
            <a:fillRect/>
          </a:stretch>
        </p:blipFill>
        <p:spPr bwMode="auto">
          <a:xfrm>
            <a:off x="3857625" y="3571875"/>
            <a:ext cx="2357438" cy="2671763"/>
          </a:xfrm>
          <a:prstGeom prst="rect">
            <a:avLst/>
          </a:prstGeom>
          <a:noFill/>
          <a:ln w="38100">
            <a:solidFill>
              <a:srgbClr val="7030A0"/>
            </a:solidFill>
            <a:miter lim="800000"/>
            <a:headEnd/>
            <a:tailEnd/>
          </a:ln>
        </p:spPr>
      </p:pic>
      <p:sp>
        <p:nvSpPr>
          <p:cNvPr id="8196" name="Прямоугольник 8"/>
          <p:cNvSpPr>
            <a:spLocks noChangeArrowheads="1"/>
          </p:cNvSpPr>
          <p:nvPr/>
        </p:nvSpPr>
        <p:spPr bwMode="auto">
          <a:xfrm>
            <a:off x="2428875" y="1071563"/>
            <a:ext cx="6286500" cy="2308225"/>
          </a:xfrm>
          <a:prstGeom prst="rect">
            <a:avLst/>
          </a:prstGeom>
          <a:noFill/>
          <a:ln w="9525">
            <a:noFill/>
            <a:miter lim="800000"/>
            <a:headEnd/>
            <a:tailEnd/>
          </a:ln>
        </p:spPr>
        <p:txBody>
          <a:bodyPr>
            <a:spAutoFit/>
          </a:bodyPr>
          <a:lstStyle/>
          <a:p>
            <a:pPr algn="just"/>
            <a:r>
              <a:rPr lang="ru-RU" sz="2400">
                <a:latin typeface="Times New Roman" pitchFamily="18" charset="0"/>
                <a:cs typeface="Times New Roman" pitchFamily="18" charset="0"/>
              </a:rPr>
              <a:t>Да, </a:t>
            </a:r>
            <a:r>
              <a:rPr lang="ru-RU" sz="2400">
                <a:solidFill>
                  <a:schemeClr val="bg1"/>
                </a:solidFill>
                <a:latin typeface="Times New Roman" pitchFamily="18" charset="0"/>
                <a:cs typeface="Times New Roman" pitchFamily="18" charset="0"/>
              </a:rPr>
              <a:t>именно так надо расположить в лампе </a:t>
            </a:r>
            <a:r>
              <a:rPr lang="ru-RU" sz="2400">
                <a:latin typeface="Times New Roman" pitchFamily="18" charset="0"/>
                <a:cs typeface="Times New Roman" pitchFamily="18" charset="0"/>
              </a:rPr>
              <a:t>угол</a:t>
            </a:r>
            <a:r>
              <a:rPr lang="ru-RU" sz="2400">
                <a:solidFill>
                  <a:schemeClr val="bg1"/>
                </a:solidFill>
                <a:latin typeface="Times New Roman" pitchFamily="18" charset="0"/>
                <a:cs typeface="Times New Roman" pitchFamily="18" charset="0"/>
              </a:rPr>
              <a:t>ьные электроды (решил П.Н.Яблочков) — </a:t>
            </a:r>
            <a:r>
              <a:rPr lang="ru-RU" sz="2400">
                <a:latin typeface="Times New Roman" pitchFamily="18" charset="0"/>
                <a:cs typeface="Times New Roman" pitchFamily="18" charset="0"/>
              </a:rPr>
              <a:t>не</a:t>
            </a:r>
            <a:r>
              <a:rPr lang="ru-RU" sz="2400">
                <a:solidFill>
                  <a:schemeClr val="bg1"/>
                </a:solidFill>
                <a:latin typeface="Times New Roman" pitchFamily="18" charset="0"/>
                <a:cs typeface="Times New Roman" pitchFamily="18" charset="0"/>
              </a:rPr>
              <a:t> горизонтально, как во всех прежних конструкциях, а параллельно! Тогда оба будут выгорать совершенно одинаково, и расстояние между ними всегда будет постоянным. </a:t>
            </a:r>
          </a:p>
        </p:txBody>
      </p:sp>
    </p:spTree>
  </p:cSld>
  <p:clrMapOvr>
    <a:masterClrMapping/>
  </p:clrMapOvr>
  <p:transition spd="med">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Прямоугольник 4"/>
          <p:cNvSpPr>
            <a:spLocks noChangeArrowheads="1"/>
          </p:cNvSpPr>
          <p:nvPr/>
        </p:nvSpPr>
        <p:spPr bwMode="auto">
          <a:xfrm>
            <a:off x="1785938" y="428625"/>
            <a:ext cx="7143750" cy="6002338"/>
          </a:xfrm>
          <a:prstGeom prst="rect">
            <a:avLst/>
          </a:prstGeom>
          <a:noFill/>
          <a:ln w="9525">
            <a:noFill/>
            <a:miter lim="800000"/>
            <a:headEnd/>
            <a:tailEnd/>
          </a:ln>
        </p:spPr>
        <p:txBody>
          <a:bodyPr>
            <a:spAutoFit/>
          </a:bodyPr>
          <a:lstStyle/>
          <a:p>
            <a:pPr algn="just"/>
            <a:r>
              <a:rPr lang="ru-RU" sz="2400">
                <a:solidFill>
                  <a:schemeClr val="bg1"/>
                </a:solidFill>
                <a:latin typeface="Times New Roman" pitchFamily="18" charset="0"/>
                <a:cs typeface="Times New Roman" pitchFamily="18" charset="0"/>
              </a:rPr>
              <a:t>...Уже в следующем году "электрическая свеча" Яблочкова ярко осветила парижский универсальный магазин "Лувр". Конструкция её была совершенно не похожа на все предыдущие: два угольных стержня были разделены изолирующим слоем каолина. Укреплены они были на простой подставке, напоминающей подсвечник. Сгорали электроды равномерно, и лампа давала яркий свет, причём достаточно продолжительное время. Такую "электрическую свечу" и изготовить было просто, и стоила она дёшево. Неудивительно, что она начала победное шествие по белу свету. Уже через год лампочки русского изобретателя зажглись на набережных Темзы в Лондоне, потом в Берлине. Вскоре Яблочков вернулся в Россию, и его "свеча" озарила Петербург...</a:t>
            </a:r>
          </a:p>
        </p:txBody>
      </p:sp>
      <p:pic>
        <p:nvPicPr>
          <p:cNvPr id="9222" name="Picture 6" descr="http://hopertur.ru/_ph/10/2/199307470.jpg"/>
          <p:cNvPicPr>
            <a:picLocks noChangeAspect="1" noChangeArrowheads="1"/>
          </p:cNvPicPr>
          <p:nvPr/>
        </p:nvPicPr>
        <p:blipFill>
          <a:blip r:embed="rId3" cstate="email"/>
          <a:srcRect/>
          <a:stretch>
            <a:fillRect/>
          </a:stretch>
        </p:blipFill>
        <p:spPr bwMode="auto">
          <a:xfrm>
            <a:off x="0" y="1"/>
            <a:ext cx="1790343" cy="2500306"/>
          </a:xfrm>
          <a:prstGeom prst="rect">
            <a:avLst/>
          </a:prstGeom>
          <a:ln>
            <a:noFill/>
          </a:ln>
          <a:effectLst>
            <a:softEdge rad="112500"/>
          </a:effectLst>
        </p:spPr>
      </p:pic>
      <p:pic>
        <p:nvPicPr>
          <p:cNvPr id="9220" name="Picture 8" descr="http://www.vmdaily.ru/photo/large/file644ikmbi4z41k4mb590k.jpg"/>
          <p:cNvPicPr>
            <a:picLocks noChangeAspect="1" noChangeArrowheads="1"/>
          </p:cNvPicPr>
          <p:nvPr/>
        </p:nvPicPr>
        <p:blipFill>
          <a:blip r:embed="rId4"/>
          <a:srcRect/>
          <a:stretch>
            <a:fillRect/>
          </a:stretch>
        </p:blipFill>
        <p:spPr bwMode="auto">
          <a:xfrm>
            <a:off x="0" y="2500313"/>
            <a:ext cx="1803400" cy="2571750"/>
          </a:xfrm>
          <a:prstGeom prst="rect">
            <a:avLst/>
          </a:prstGeom>
          <a:noFill/>
          <a:ln w="9525">
            <a:noFill/>
            <a:miter lim="800000"/>
            <a:headEnd/>
            <a:tailEnd/>
          </a:ln>
        </p:spPr>
      </p:pic>
      <p:pic>
        <p:nvPicPr>
          <p:cNvPr id="9221" name="Picture 10" descr="http://www.electrolibrary.info/tm/13.jpg"/>
          <p:cNvPicPr>
            <a:picLocks noChangeAspect="1" noChangeArrowheads="1"/>
          </p:cNvPicPr>
          <p:nvPr/>
        </p:nvPicPr>
        <p:blipFill>
          <a:blip r:embed="rId5"/>
          <a:srcRect/>
          <a:stretch>
            <a:fillRect/>
          </a:stretch>
        </p:blipFill>
        <p:spPr bwMode="auto">
          <a:xfrm>
            <a:off x="0" y="5072063"/>
            <a:ext cx="1771650" cy="1785937"/>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Прямоугольник 7"/>
          <p:cNvSpPr>
            <a:spLocks noChangeArrowheads="1"/>
          </p:cNvSpPr>
          <p:nvPr/>
        </p:nvSpPr>
        <p:spPr bwMode="auto">
          <a:xfrm>
            <a:off x="2214563" y="2071688"/>
            <a:ext cx="6643687" cy="4524375"/>
          </a:xfrm>
          <a:prstGeom prst="rect">
            <a:avLst/>
          </a:prstGeom>
          <a:noFill/>
          <a:ln w="9525">
            <a:noFill/>
            <a:miter lim="800000"/>
            <a:headEnd/>
            <a:tailEnd/>
          </a:ln>
        </p:spPr>
        <p:txBody>
          <a:bodyPr>
            <a:spAutoFit/>
          </a:bodyPr>
          <a:lstStyle/>
          <a:p>
            <a:pPr algn="just"/>
            <a:r>
              <a:rPr lang="ru-RU" sz="2400">
                <a:solidFill>
                  <a:schemeClr val="bg1"/>
                </a:solidFill>
                <a:latin typeface="Times New Roman" pitchFamily="18" charset="0"/>
                <a:cs typeface="Times New Roman" pitchFamily="18" charset="0"/>
              </a:rPr>
              <a:t>Конечно, тот официант, которого однажды удивил странный посетитель, и не подозревал, что стал как бы соавтором изобретения. Но кто знает, не положи он тогда перед Яблочковым столь аккуратно нож и ложку, может, и не осенила бы изобретателя молниеносная догадка. Правда, "подсказка" официанта нашла, как говорится, благодатную почву. Ведь Яблочков искал своё решение даже здесь, за столиком кафе, дожидаясь заказа. Не будь такого, ничего, кроме грамотной сервировки стола, взгляд посетителя не отметил бы.</a:t>
            </a:r>
          </a:p>
        </p:txBody>
      </p:sp>
      <p:pic>
        <p:nvPicPr>
          <p:cNvPr id="10243" name="Picture 11" descr="http://img12.nnm.ru/0/4/3/e/2/4b92c125ae9f05b0db602227023.jpg"/>
          <p:cNvPicPr>
            <a:picLocks noChangeAspect="1" noChangeArrowheads="1"/>
          </p:cNvPicPr>
          <p:nvPr/>
        </p:nvPicPr>
        <p:blipFill>
          <a:blip r:embed="rId3"/>
          <a:srcRect/>
          <a:stretch>
            <a:fillRect/>
          </a:stretch>
        </p:blipFill>
        <p:spPr bwMode="auto">
          <a:xfrm>
            <a:off x="0" y="0"/>
            <a:ext cx="3071813" cy="2185988"/>
          </a:xfrm>
          <a:prstGeom prst="rect">
            <a:avLst/>
          </a:prstGeom>
          <a:noFill/>
          <a:ln w="9525">
            <a:noFill/>
            <a:miter lim="800000"/>
            <a:headEnd/>
            <a:tailEnd/>
          </a:ln>
        </p:spPr>
      </p:pic>
      <p:pic>
        <p:nvPicPr>
          <p:cNvPr id="10244" name="Picture 13" descr="http://www.restorator.ua/uploads/image/Novosti/oficiant.gif"/>
          <p:cNvPicPr>
            <a:picLocks noChangeAspect="1" noChangeArrowheads="1"/>
          </p:cNvPicPr>
          <p:nvPr/>
        </p:nvPicPr>
        <p:blipFill>
          <a:blip r:embed="rId4"/>
          <a:srcRect/>
          <a:stretch>
            <a:fillRect/>
          </a:stretch>
        </p:blipFill>
        <p:spPr bwMode="auto">
          <a:xfrm>
            <a:off x="3071813" y="0"/>
            <a:ext cx="2952750" cy="2143125"/>
          </a:xfrm>
          <a:prstGeom prst="rect">
            <a:avLst/>
          </a:prstGeom>
          <a:noFill/>
          <a:ln w="9525">
            <a:noFill/>
            <a:miter lim="800000"/>
            <a:headEnd/>
            <a:tailEnd/>
          </a:ln>
        </p:spPr>
      </p:pic>
      <p:pic>
        <p:nvPicPr>
          <p:cNvPr id="10245" name="Picture 11" descr="http://img12.nnm.ru/0/4/3/e/2/4b92c125ae9f05b0db602227023.jpg"/>
          <p:cNvPicPr>
            <a:picLocks noChangeAspect="1" noChangeArrowheads="1"/>
          </p:cNvPicPr>
          <p:nvPr/>
        </p:nvPicPr>
        <p:blipFill>
          <a:blip r:embed="rId5"/>
          <a:srcRect/>
          <a:stretch>
            <a:fillRect/>
          </a:stretch>
        </p:blipFill>
        <p:spPr bwMode="auto">
          <a:xfrm>
            <a:off x="5857875" y="0"/>
            <a:ext cx="3286125" cy="2185988"/>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theme/theme1.xml><?xml version="1.0" encoding="utf-8"?>
<a:theme xmlns:a="http://schemas.openxmlformats.org/drawingml/2006/main" name="bright_idea">
  <a:themeElements>
    <a:clrScheme name="bright_ide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right_idea">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right_ide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right_ide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right_ide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right_ide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right_ide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right_ide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right_ide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right_ide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right_ide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right_ide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right_ide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right_ide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bright_idea</Template>
  <TotalTime>944</TotalTime>
  <Words>631</Words>
  <Application>Microsoft Office PowerPoint</Application>
  <PresentationFormat>Экран (4:3)</PresentationFormat>
  <Paragraphs>48</Paragraphs>
  <Slides>12</Slides>
  <Notes>12</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bright_idea</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The Learning Trust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Thomas Edison’s bright idea</dc:title>
  <dc:creator>The Learning Trust</dc:creator>
  <cp:lastModifiedBy>User</cp:lastModifiedBy>
  <cp:revision>207</cp:revision>
  <dcterms:created xsi:type="dcterms:W3CDTF">2005-09-09T09:25:32Z</dcterms:created>
  <dcterms:modified xsi:type="dcterms:W3CDTF">2021-01-31T05:56:04Z</dcterms:modified>
</cp:coreProperties>
</file>