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56" r:id="rId3"/>
    <p:sldId id="257" r:id="rId4"/>
    <p:sldId id="258" r:id="rId5"/>
    <p:sldId id="259" r:id="rId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27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2B107A5-56C5-4395-A09E-33B825617CF2}" type="datetimeFigureOut">
              <a:rPr lang="ru-RU" smtClean="0"/>
              <a:t>10.12.2015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9B00D1-0BA7-481A-9CC0-978A844D6C7E}"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2B107A5-56C5-4395-A09E-33B825617CF2}" type="datetimeFigureOut">
              <a:rPr lang="ru-RU" smtClean="0"/>
              <a:t>10.12.2015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9B00D1-0BA7-481A-9CC0-978A844D6C7E}"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2B107A5-56C5-4395-A09E-33B825617CF2}" type="datetimeFigureOut">
              <a:rPr lang="ru-RU" smtClean="0"/>
              <a:t>10.12.2015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9B00D1-0BA7-481A-9CC0-978A844D6C7E}"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2B107A5-56C5-4395-A09E-33B825617CF2}" type="datetimeFigureOut">
              <a:rPr lang="ru-RU" smtClean="0"/>
              <a:t>10.12.2015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9B00D1-0BA7-481A-9CC0-978A844D6C7E}"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2B107A5-56C5-4395-A09E-33B825617CF2}" type="datetimeFigureOut">
              <a:rPr lang="ru-RU" smtClean="0"/>
              <a:t>10.12.2015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9B00D1-0BA7-481A-9CC0-978A844D6C7E}"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2B107A5-56C5-4395-A09E-33B825617CF2}" type="datetimeFigureOut">
              <a:rPr lang="ru-RU" smtClean="0"/>
              <a:t>10.12.2015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39B00D1-0BA7-481A-9CC0-978A844D6C7E}"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2B107A5-56C5-4395-A09E-33B825617CF2}" type="datetimeFigureOut">
              <a:rPr lang="ru-RU" smtClean="0"/>
              <a:t>10.12.2015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39B00D1-0BA7-481A-9CC0-978A844D6C7E}"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2B107A5-56C5-4395-A09E-33B825617CF2}" type="datetimeFigureOut">
              <a:rPr lang="ru-RU" smtClean="0"/>
              <a:t>10.12.2015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39B00D1-0BA7-481A-9CC0-978A844D6C7E}"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2B107A5-56C5-4395-A09E-33B825617CF2}" type="datetimeFigureOut">
              <a:rPr lang="ru-RU" smtClean="0"/>
              <a:t>10.12.2015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39B00D1-0BA7-481A-9CC0-978A844D6C7E}"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2B107A5-56C5-4395-A09E-33B825617CF2}" type="datetimeFigureOut">
              <a:rPr lang="ru-RU" smtClean="0"/>
              <a:t>10.12.2015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39B00D1-0BA7-481A-9CC0-978A844D6C7E}"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2B107A5-56C5-4395-A09E-33B825617CF2}" type="datetimeFigureOut">
              <a:rPr lang="ru-RU" smtClean="0"/>
              <a:t>10.12.2015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39B00D1-0BA7-481A-9CC0-978A844D6C7E}"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5000">
              <a:srgbClr val="FFFF00"/>
            </a:gs>
            <a:gs pos="50000">
              <a:schemeClr val="accent1">
                <a:tint val="44500"/>
                <a:satMod val="160000"/>
              </a:schemeClr>
            </a:gs>
            <a:gs pos="100000">
              <a:schemeClr val="accent1">
                <a:tint val="23500"/>
                <a:satMod val="1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B107A5-56C5-4395-A09E-33B825617CF2}" type="datetimeFigureOut">
              <a:rPr lang="ru-RU" smtClean="0"/>
              <a:t>10.12.2015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9B00D1-0BA7-481A-9CC0-978A844D6C7E}"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ru.wikipedia.org/wiki/%D0%A4%D0%B0%D0%B9%D0%BB:Lodygin_portrait.jpg"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upload.wikimedia.org/wikipedia/commons/d/d0/Lodygin_lamp.jpg" TargetMode="External"/><Relationship Id="rId1" Type="http://schemas.openxmlformats.org/officeDocument/2006/relationships/slideLayout" Target="../slideLayouts/slideLayout7.xml"/><Relationship Id="rId4" Type="http://schemas.openxmlformats.org/officeDocument/2006/relationships/hyperlink" Target="http://ru.wikipedia.org/wiki/%D0%A4%D0%B0%D0%B9%D0%BB:Lodygin_lamp.jp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cite_note-0"/><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642918"/>
            <a:ext cx="8014509" cy="175432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Лодыгин Александр Николаевич</a:t>
            </a:r>
            <a:endPar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http://upload.wikimedia.org/wikipedia/commons/4/4d/Lodygin_portrait.jpg">
            <a:hlinkClick r:id="rId2"/>
          </p:cNvPr>
          <p:cNvPicPr>
            <a:picLocks noChangeAspect="1" noChangeArrowheads="1"/>
          </p:cNvPicPr>
          <p:nvPr/>
        </p:nvPicPr>
        <p:blipFill>
          <a:blip r:embed="rId3"/>
          <a:srcRect/>
          <a:stretch>
            <a:fillRect/>
          </a:stretch>
        </p:blipFill>
        <p:spPr bwMode="auto">
          <a:xfrm>
            <a:off x="6215074" y="2714620"/>
            <a:ext cx="2442718" cy="3786214"/>
          </a:xfrm>
          <a:prstGeom prst="rect">
            <a:avLst/>
          </a:prstGeom>
          <a:noFill/>
        </p:spPr>
      </p:pic>
      <p:sp>
        <p:nvSpPr>
          <p:cNvPr id="4" name="Прямоугольник 3"/>
          <p:cNvSpPr/>
          <p:nvPr/>
        </p:nvSpPr>
        <p:spPr>
          <a:xfrm>
            <a:off x="357158" y="4429132"/>
            <a:ext cx="5078938" cy="1200329"/>
          </a:xfrm>
          <a:prstGeom prst="rect">
            <a:avLst/>
          </a:prstGeom>
        </p:spPr>
        <p:txBody>
          <a:bodyPr wrap="square">
            <a:spAutoFit/>
          </a:bodyPr>
          <a:lstStyle/>
          <a:p>
            <a:r>
              <a:rPr lang="ru-RU" b="1" dirty="0" smtClean="0"/>
              <a:t>Лодыгин</a:t>
            </a:r>
            <a:r>
              <a:rPr lang="ru-RU" b="1" dirty="0" smtClean="0"/>
              <a:t>, </a:t>
            </a:r>
            <a:r>
              <a:rPr lang="ru-RU" b="1" dirty="0" smtClean="0"/>
              <a:t>Александр Николаевич</a:t>
            </a:r>
            <a:r>
              <a:rPr lang="ru-RU" dirty="0" smtClean="0"/>
              <a:t> </a:t>
            </a:r>
            <a:r>
              <a:rPr lang="ru-RU" dirty="0" smtClean="0"/>
              <a:t>(6 октября (18 октября) 1847  — 16 марта 1923,) — русский электротехник, изобретатель лампы накаливания (11 июля 1874).</a:t>
            </a:r>
            <a:endParaRPr lang="ru-RU"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4)">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calend.ru/img/content_events/i5/5383.jpg"/>
          <p:cNvPicPr>
            <a:picLocks noChangeAspect="1" noChangeArrowheads="1"/>
          </p:cNvPicPr>
          <p:nvPr/>
        </p:nvPicPr>
        <p:blipFill>
          <a:blip r:embed="rId2"/>
          <a:srcRect/>
          <a:stretch>
            <a:fillRect/>
          </a:stretch>
        </p:blipFill>
        <p:spPr bwMode="auto">
          <a:xfrm>
            <a:off x="0" y="928670"/>
            <a:ext cx="2286000" cy="1714500"/>
          </a:xfrm>
          <a:prstGeom prst="rect">
            <a:avLst/>
          </a:prstGeom>
          <a:noFill/>
        </p:spPr>
      </p:pic>
      <p:sp>
        <p:nvSpPr>
          <p:cNvPr id="5" name="Прямоугольник 4"/>
          <p:cNvSpPr/>
          <p:nvPr/>
        </p:nvSpPr>
        <p:spPr>
          <a:xfrm>
            <a:off x="2286000" y="335846"/>
            <a:ext cx="4572000" cy="5632311"/>
          </a:xfrm>
          <a:prstGeom prst="rect">
            <a:avLst/>
          </a:prstGeom>
        </p:spPr>
        <p:txBody>
          <a:bodyPr>
            <a:spAutoFit/>
          </a:bodyPr>
          <a:lstStyle/>
          <a:p>
            <a:r>
              <a:rPr lang="ru-RU" dirty="0" smtClean="0"/>
              <a:t>Александр Николаевич Лодыгин родился в селе Стеньшино. Он происходил из очень старой и знатной дворянской фамилии (его род, как и род Романовых, вёл свое происхождение от Андрея Кобылы).</a:t>
            </a:r>
          </a:p>
          <a:p>
            <a:r>
              <a:rPr lang="ru-RU" dirty="0" smtClean="0"/>
              <a:t>В 1859 году Лодыгин поступил в Тамбовский кадетский корпус. Учился на военного инженера в Московском юнкерском училище, которое окончил в 1867 году. В 1870 г. переехал в Санкт-Петербург. Выйдя в отставку, он стал разрабатывать схему лампы накаливания.</a:t>
            </a:r>
          </a:p>
          <a:p>
            <a:r>
              <a:rPr lang="ru-RU" dirty="0" smtClean="0"/>
              <a:t>Вольнослушателем посещал в Технологическом институте занятия по физике, химии, механике. В 1871—1874 гг. проводил опыты и демонстрации электрического освещения лампами накаливания в Адмиралтействе, Галерной гавани, на Одесской улице, в Технологическом институте.</a:t>
            </a:r>
            <a:endParaRPr lang="ru-RU"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42910" y="500042"/>
            <a:ext cx="5143504" cy="4524315"/>
          </a:xfrm>
          <a:prstGeom prst="rect">
            <a:avLst/>
          </a:prstGeom>
        </p:spPr>
        <p:txBody>
          <a:bodyPr wrap="square">
            <a:spAutoFit/>
          </a:bodyPr>
          <a:lstStyle/>
          <a:p>
            <a:r>
              <a:rPr lang="ru-RU" dirty="0" smtClean="0"/>
              <a:t>Первоначально Лодыгин пытался использовать в качестве нити накала железную проволоку. Потерпев неудачу, перешёл к экспериментам с угольным стержнем, помещённым в стеклянный баллон.</a:t>
            </a:r>
          </a:p>
          <a:p>
            <a:r>
              <a:rPr lang="ru-RU" dirty="0" smtClean="0"/>
              <a:t>В 1872 году Лодыгин подал заявку на изобретение лампы накаливания, а в 1874 году — получил патент на своё изобретение (привилегия № 1619 от 11 июля 1874) и Ломоносовскую премию от Петербургской академии наук. Лодыгин запатентовал своё изобретение во многих странах: Австро-Венгрии, Испании, Португалии, Италии, Бельгии, Франции, Великобритании, Швеции, Саксонии и даже в Индии и Австралии. Он основал компанию «Русское товарищество электрического освещения Лодыгин и К°».</a:t>
            </a:r>
            <a:endParaRPr lang="ru-RU" dirty="0"/>
          </a:p>
        </p:txBody>
      </p:sp>
      <p:pic>
        <p:nvPicPr>
          <p:cNvPr id="5122" name="Picture 2" descr="http://www.photoforum.ru/f/photo/000/169/169348_22.jpg"/>
          <p:cNvPicPr>
            <a:picLocks noChangeAspect="1" noChangeArrowheads="1"/>
          </p:cNvPicPr>
          <p:nvPr/>
        </p:nvPicPr>
        <p:blipFill>
          <a:blip r:embed="rId2"/>
          <a:srcRect/>
          <a:stretch>
            <a:fillRect/>
          </a:stretch>
        </p:blipFill>
        <p:spPr bwMode="auto">
          <a:xfrm>
            <a:off x="6219119" y="874113"/>
            <a:ext cx="2739161" cy="4150244"/>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6"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2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Файл:Lodygin lamp.jpg">
            <a:hlinkClick r:id="rId2"/>
          </p:cNvPr>
          <p:cNvPicPr>
            <a:picLocks noChangeAspect="1" noChangeArrowheads="1"/>
          </p:cNvPicPr>
          <p:nvPr/>
        </p:nvPicPr>
        <p:blipFill>
          <a:blip r:embed="rId3"/>
          <a:srcRect/>
          <a:stretch>
            <a:fillRect/>
          </a:stretch>
        </p:blipFill>
        <p:spPr bwMode="auto">
          <a:xfrm>
            <a:off x="4720097" y="1268760"/>
            <a:ext cx="4257233" cy="4406239"/>
          </a:xfrm>
          <a:prstGeom prst="rect">
            <a:avLst/>
          </a:prstGeom>
          <a:noFill/>
        </p:spPr>
      </p:pic>
      <p:sp>
        <p:nvSpPr>
          <p:cNvPr id="4099" name="Rectangle 3"/>
          <p:cNvSpPr>
            <a:spLocks noChangeArrowheads="1"/>
          </p:cNvSpPr>
          <p:nvPr/>
        </p:nvSpPr>
        <p:spPr bwMode="auto">
          <a:xfrm>
            <a:off x="214282" y="223259"/>
            <a:ext cx="4429726" cy="57092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FF0000"/>
                </a:solidFill>
                <a:effectLst/>
                <a:latin typeface="Arial" charset="0"/>
              </a:rPr>
              <a:t>Лампа накаливания</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latin typeface="Arial" charset="0"/>
                <a:hlinkClick r:id="rId4"/>
              </a:rPr>
              <a:t>  </a:t>
            </a:r>
            <a:endParaRPr kumimoji="0" lang="ru-RU" sz="1800" b="0" i="0" u="none" strike="noStrike" cap="none" normalizeH="0" baseline="0" dirty="0" smtClean="0">
              <a:ln>
                <a:noFill/>
              </a:ln>
              <a:solidFill>
                <a:schemeClr val="tx1"/>
              </a:solidFill>
              <a:effectLst/>
              <a:latin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charset="0"/>
              </a:rPr>
              <a:t>  </a:t>
            </a:r>
            <a:endParaRPr kumimoji="0" lang="ru-RU" sz="600" b="0" i="0" u="none" strike="noStrike" cap="none" normalizeH="0" baseline="0" dirty="0" smtClean="0">
              <a:ln>
                <a:noFill/>
              </a:ln>
              <a:solidFill>
                <a:schemeClr val="tx1"/>
              </a:solidFill>
              <a:effectLst/>
              <a:latin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Arial" charset="0"/>
              </a:rPr>
              <a:t>У </a:t>
            </a:r>
            <a:r>
              <a:rPr kumimoji="0" lang="ru-RU" b="0" i="0" u="none" strike="noStrike" cap="none" normalizeH="0" baseline="0" dirty="0" smtClean="0">
                <a:ln>
                  <a:noFill/>
                </a:ln>
                <a:solidFill>
                  <a:schemeClr val="tx1"/>
                </a:solidFill>
                <a:effectLst/>
                <a:latin typeface="Arial" charset="0"/>
              </a:rPr>
              <a:t>электрической </a:t>
            </a:r>
            <a:r>
              <a:rPr kumimoji="0" lang="ru-RU" b="0" i="0" u="none" strike="noStrike" cap="none" normalizeH="0" baseline="0" dirty="0" smtClean="0">
                <a:ln>
                  <a:noFill/>
                </a:ln>
                <a:solidFill>
                  <a:schemeClr val="tx1"/>
                </a:solidFill>
                <a:effectLst/>
                <a:latin typeface="Arial" charset="0"/>
              </a:rPr>
              <a:t>лампочки нет одного-единственного изобретателя. История лампочки представляет собой целую цепь открытий, сделанных разными людьми в разное время. Однако заслуги Лодыгина в создании ламп накаливания особенно велики. Лодыгин первым предложил применять в лампах вольфрамовые нити </a:t>
            </a:r>
            <a:r>
              <a:rPr kumimoji="0" lang="ru-RU" b="0" i="0" u="none" strike="noStrike" cap="none" normalizeH="0" baseline="0" dirty="0" smtClean="0">
                <a:ln>
                  <a:noFill/>
                </a:ln>
                <a:solidFill>
                  <a:schemeClr val="tx1"/>
                </a:solidFill>
                <a:effectLst/>
                <a:latin typeface="Arial" charset="0"/>
              </a:rPr>
              <a:t>и </a:t>
            </a:r>
            <a:r>
              <a:rPr kumimoji="0" lang="ru-RU" b="0" i="0" u="none" strike="noStrike" cap="none" normalizeH="0" baseline="0" dirty="0" smtClean="0">
                <a:ln>
                  <a:noFill/>
                </a:ln>
                <a:solidFill>
                  <a:schemeClr val="tx1"/>
                </a:solidFill>
                <a:effectLst/>
                <a:latin typeface="Arial" charset="0"/>
              </a:rPr>
              <a:t>закручивать нить накаливания в форме спирали. Также Лодыгин первым стал откачивать из ламп воздух, чем увеличил их срок службы во много раз. Другим изобретением Лодыгина, направленным на увеличение срока службы ламп, было наполнение их инертным газом.</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anim calcmode="lin" valueType="num">
                                      <p:cBhvr>
                                        <p:cTn id="8" dur="2000" fill="hold"/>
                                        <p:tgtEl>
                                          <p:spTgt spid="4098"/>
                                        </p:tgtEl>
                                        <p:attrNameLst>
                                          <p:attrName>style.rotation</p:attrName>
                                        </p:attrNameLst>
                                      </p:cBhvr>
                                      <p:tavLst>
                                        <p:tav tm="0">
                                          <p:val>
                                            <p:fltVal val="720"/>
                                          </p:val>
                                        </p:tav>
                                        <p:tav tm="100000">
                                          <p:val>
                                            <p:fltVal val="0"/>
                                          </p:val>
                                        </p:tav>
                                      </p:tavLst>
                                    </p:anim>
                                    <p:anim calcmode="lin" valueType="num">
                                      <p:cBhvr>
                                        <p:cTn id="9" dur="2000" fill="hold"/>
                                        <p:tgtEl>
                                          <p:spTgt spid="4098"/>
                                        </p:tgtEl>
                                        <p:attrNameLst>
                                          <p:attrName>ppt_h</p:attrName>
                                        </p:attrNameLst>
                                      </p:cBhvr>
                                      <p:tavLst>
                                        <p:tav tm="0">
                                          <p:val>
                                            <p:fltVal val="0"/>
                                          </p:val>
                                        </p:tav>
                                        <p:tav tm="100000">
                                          <p:val>
                                            <p:strVal val="#ppt_h"/>
                                          </p:val>
                                        </p:tav>
                                      </p:tavLst>
                                    </p:anim>
                                    <p:anim calcmode="lin" valueType="num">
                                      <p:cBhvr>
                                        <p:cTn id="10" dur="2000" fill="hold"/>
                                        <p:tgtEl>
                                          <p:spTgt spid="409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692696"/>
            <a:ext cx="3456384" cy="3785652"/>
          </a:xfrm>
          <a:prstGeom prst="rect">
            <a:avLst/>
          </a:prstGeom>
        </p:spPr>
        <p:txBody>
          <a:bodyPr wrap="square">
            <a:spAutoFit/>
          </a:bodyPr>
          <a:lstStyle/>
          <a:p>
            <a:r>
              <a:rPr lang="ru-RU" sz="2400" b="1" dirty="0" smtClean="0"/>
              <a:t>Изобретения:</a:t>
            </a:r>
          </a:p>
          <a:p>
            <a:r>
              <a:rPr lang="ru-RU" b="1" dirty="0" smtClean="0"/>
              <a:t>Водолазный аппарат</a:t>
            </a:r>
          </a:p>
          <a:p>
            <a:r>
              <a:rPr lang="ru-RU" dirty="0" smtClean="0"/>
              <a:t>В 1871 году Лодыгин создал проект автономного водолазного скафандра с использованием газовой смеси, состоящей из кислорода и водорода. Кислород должен был вырабатываться из воды путём электролиза.</a:t>
            </a:r>
          </a:p>
          <a:p>
            <a:r>
              <a:rPr lang="ru-RU" b="1" dirty="0" smtClean="0"/>
              <a:t>Индукционная печь</a:t>
            </a:r>
          </a:p>
          <a:p>
            <a:r>
              <a:rPr lang="ru-RU" dirty="0" smtClean="0"/>
              <a:t>19 октября 1909 года Лодыгин получил привилегию (патент) на индукционную печь</a:t>
            </a:r>
            <a:r>
              <a:rPr lang="ru-RU" baseline="30000" dirty="0" smtClean="0">
                <a:hlinkClick r:id="rId2"/>
              </a:rPr>
              <a:t>[</a:t>
            </a:r>
            <a:endParaRPr lang="ru-RU" dirty="0"/>
          </a:p>
        </p:txBody>
      </p:sp>
      <p:pic>
        <p:nvPicPr>
          <p:cNvPr id="3074" name="Picture 2" descr="http://img-fotki.yandex.ru/get/3007/piloprav.0/0_2de1_6e06c6dc_XL"/>
          <p:cNvPicPr>
            <a:picLocks noChangeAspect="1" noChangeArrowheads="1"/>
          </p:cNvPicPr>
          <p:nvPr/>
        </p:nvPicPr>
        <p:blipFill>
          <a:blip r:embed="rId3"/>
          <a:srcRect/>
          <a:stretch>
            <a:fillRect/>
          </a:stretch>
        </p:blipFill>
        <p:spPr bwMode="auto">
          <a:xfrm>
            <a:off x="4501322" y="548680"/>
            <a:ext cx="4356944" cy="5809258"/>
          </a:xfrm>
          <a:prstGeom prst="rect">
            <a:avLst/>
          </a:prstGeom>
          <a:noFill/>
        </p:spPr>
      </p:pic>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252</Words>
  <Application>Microsoft Office PowerPoint</Application>
  <PresentationFormat>Экран (4:3)</PresentationFormat>
  <Paragraphs>16</Paragraphs>
  <Slides>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vt:i4>
      </vt:variant>
    </vt:vector>
  </HeadingPairs>
  <TitlesOfParts>
    <vt:vector size="6"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vector>
  </TitlesOfParts>
  <Company>1</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Полубарьева.Е.А</cp:lastModifiedBy>
  <cp:revision>4</cp:revision>
  <dcterms:created xsi:type="dcterms:W3CDTF">2010-04-19T14:33:06Z</dcterms:created>
  <dcterms:modified xsi:type="dcterms:W3CDTF">2015-12-10T17:30:27Z</dcterms:modified>
</cp:coreProperties>
</file>