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98" r:id="rId3"/>
    <p:sldId id="299" r:id="rId4"/>
    <p:sldId id="300" r:id="rId5"/>
    <p:sldId id="259" r:id="rId6"/>
    <p:sldId id="260" r:id="rId7"/>
    <p:sldId id="301" r:id="rId8"/>
    <p:sldId id="261" r:id="rId9"/>
    <p:sldId id="262" r:id="rId10"/>
    <p:sldId id="302" r:id="rId11"/>
    <p:sldId id="263" r:id="rId12"/>
    <p:sldId id="303" r:id="rId13"/>
    <p:sldId id="264" r:id="rId14"/>
    <p:sldId id="258" r:id="rId15"/>
    <p:sldId id="277" r:id="rId16"/>
    <p:sldId id="280" r:id="rId17"/>
    <p:sldId id="281" r:id="rId18"/>
    <p:sldId id="284" r:id="rId19"/>
    <p:sldId id="286" r:id="rId20"/>
    <p:sldId id="283" r:id="rId21"/>
    <p:sldId id="282" r:id="rId22"/>
    <p:sldId id="285" r:id="rId23"/>
    <p:sldId id="291" r:id="rId24"/>
    <p:sldId id="295" r:id="rId25"/>
    <p:sldId id="294" r:id="rId26"/>
    <p:sldId id="292" r:id="rId27"/>
  </p:sldIdLst>
  <p:sldSz cx="9144000" cy="6858000" type="screen4x3"/>
  <p:notesSz cx="6761163" cy="988218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4" d="100"/>
          <a:sy n="94" d="100"/>
        </p:scale>
        <p:origin x="-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410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4109"/>
          </a:xfrm>
          <a:prstGeom prst="rect">
            <a:avLst/>
          </a:prstGeom>
        </p:spPr>
        <p:txBody>
          <a:bodyPr vert="horz" lIns="91440" tIns="45720" rIns="91440" bIns="45720" rtlCol="0"/>
          <a:lstStyle>
            <a:lvl1pPr algn="r">
              <a:defRPr sz="1200"/>
            </a:lvl1pPr>
          </a:lstStyle>
          <a:p>
            <a:fld id="{F8817EDD-5684-42C7-AE4F-BA48E578B894}" type="datetimeFigureOut">
              <a:rPr lang="ru-RU" smtClean="0"/>
              <a:pPr/>
              <a:t>01.01.2008</a:t>
            </a:fld>
            <a:endParaRPr lang="ru-RU"/>
          </a:p>
        </p:txBody>
      </p:sp>
      <p:sp>
        <p:nvSpPr>
          <p:cNvPr id="4" name="Образ слайда 3"/>
          <p:cNvSpPr>
            <a:spLocks noGrp="1" noRot="1" noChangeAspect="1"/>
          </p:cNvSpPr>
          <p:nvPr>
            <p:ph type="sldImg" idx="2"/>
          </p:nvPr>
        </p:nvSpPr>
        <p:spPr>
          <a:xfrm>
            <a:off x="911225" y="741363"/>
            <a:ext cx="4938713" cy="37052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694039"/>
            <a:ext cx="5408930" cy="44469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86364"/>
            <a:ext cx="2929837" cy="494109"/>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386364"/>
            <a:ext cx="2929837" cy="494109"/>
          </a:xfrm>
          <a:prstGeom prst="rect">
            <a:avLst/>
          </a:prstGeom>
        </p:spPr>
        <p:txBody>
          <a:bodyPr vert="horz" lIns="91440" tIns="45720" rIns="91440" bIns="45720" rtlCol="0" anchor="b"/>
          <a:lstStyle>
            <a:lvl1pPr algn="r">
              <a:defRPr sz="1200"/>
            </a:lvl1pPr>
          </a:lstStyle>
          <a:p>
            <a:fld id="{FF0AB3D9-BF1A-496C-9CE2-4F759F058514}" type="slidenum">
              <a:rPr lang="ru-RU" smtClean="0"/>
              <a:pPr/>
              <a:t>‹#›</a:t>
            </a:fld>
            <a:endParaRPr lang="ru-RU"/>
          </a:p>
        </p:txBody>
      </p:sp>
    </p:spTree>
    <p:extLst>
      <p:ext uri="{BB962C8B-B14F-4D97-AF65-F5344CB8AC3E}">
        <p14:creationId xmlns:p14="http://schemas.microsoft.com/office/powerpoint/2010/main" xmlns="" val="148576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1/1/2008</a:t>
            </a:fld>
            <a:endParaRPr lang="en-US"/>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1/1/2008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1/1/2008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1/1/2008</a:t>
            </a:fld>
            <a:endParaRPr lang="en-US"/>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1/1/2008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1/1/2008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7EAF463A-BC7C-46EE-9F1E-7F377CCA4891}" type="datetimeFigureOut">
              <a:rPr lang="en-US" smtClean="0"/>
              <a:pPr/>
              <a:t>1/1/2008</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1/1/2008</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1/1/2008</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1/1/2008</a:t>
            </a:fld>
            <a:endParaRPr lang="en-US"/>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1/1/2008</a:t>
            </a:fld>
            <a:endParaRPr lang="en-US"/>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1/1/2008</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304800"/>
            <a:ext cx="8305800" cy="3110132"/>
          </a:xfrm>
        </p:spPr>
        <p:txBody>
          <a:bodyPr/>
          <a:lstStyle/>
          <a:p>
            <a:r>
              <a:rPr lang="ru-RU" sz="7200" dirty="0" smtClean="0">
                <a:solidFill>
                  <a:srgbClr val="FF0000"/>
                </a:solidFill>
              </a:rPr>
              <a:t>Для победы в Сталинграде</a:t>
            </a:r>
            <a:endParaRPr lang="ru-RU" sz="7200" dirty="0">
              <a:solidFill>
                <a:srgbClr val="FF0000"/>
              </a:solidFill>
            </a:endParaRPr>
          </a:p>
        </p:txBody>
      </p:sp>
      <p:pic>
        <p:nvPicPr>
          <p:cNvPr id="3" name="Содержимое 3" descr="stalingrad_04.jpg"/>
          <p:cNvPicPr>
            <a:picLocks noChangeAspect="1"/>
          </p:cNvPicPr>
          <p:nvPr/>
        </p:nvPicPr>
        <p:blipFill>
          <a:blip r:embed="rId2"/>
          <a:stretch>
            <a:fillRect/>
          </a:stretch>
        </p:blipFill>
        <p:spPr>
          <a:xfrm>
            <a:off x="1752600" y="3276600"/>
            <a:ext cx="5715000" cy="3286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a:bodyPr>
          <a:lstStyle/>
          <a:p>
            <a:pPr algn="ctr"/>
            <a:r>
              <a:rPr lang="ru-RU" sz="3200" dirty="0" smtClean="0"/>
              <a:t>Люди прятались в подвалах и разрушенных домах</a:t>
            </a:r>
            <a:endParaRPr lang="ru-RU" sz="3200" dirty="0"/>
          </a:p>
        </p:txBody>
      </p:sp>
      <p:pic>
        <p:nvPicPr>
          <p:cNvPr id="1026" name="Picture 2" descr="C:\Users\User\Pictures\368732-mai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524000"/>
            <a:ext cx="8077200" cy="510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521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talingrad_06.jpg"/>
          <p:cNvPicPr>
            <a:picLocks noGrp="1" noChangeAspect="1"/>
          </p:cNvPicPr>
          <p:nvPr>
            <p:ph idx="1"/>
          </p:nvPr>
        </p:nvPicPr>
        <p:blipFill>
          <a:blip r:embed="rId2"/>
          <a:stretch>
            <a:fillRect/>
          </a:stretch>
        </p:blipFill>
        <p:spPr>
          <a:xfrm>
            <a:off x="1752600" y="3429000"/>
            <a:ext cx="5715000" cy="2943225"/>
          </a:xfrm>
        </p:spPr>
      </p:pic>
      <p:sp>
        <p:nvSpPr>
          <p:cNvPr id="2" name="Заголовок 1"/>
          <p:cNvSpPr>
            <a:spLocks noGrp="1"/>
          </p:cNvSpPr>
          <p:nvPr>
            <p:ph type="title"/>
          </p:nvPr>
        </p:nvSpPr>
        <p:spPr>
          <a:xfrm>
            <a:off x="457200" y="152400"/>
            <a:ext cx="8229600" cy="4038600"/>
          </a:xfrm>
        </p:spPr>
        <p:txBody>
          <a:bodyPr>
            <a:normAutofit/>
          </a:bodyPr>
          <a:lstStyle/>
          <a:p>
            <a:pPr algn="ctr"/>
            <a:r>
              <a:rPr lang="ru-RU" sz="2800" dirty="0">
                <a:effectLst/>
              </a:rPr>
              <a:t>13 сентября 1942 года началось сражение за центр Сталинграда. Развернулись бои за сталинградские кварталы. Основу обороны города составили соединения 62‑й армии генерала </a:t>
            </a:r>
            <a:r>
              <a:rPr lang="ru-RU" sz="2800" dirty="0" smtClean="0">
                <a:effectLst/>
              </a:rPr>
              <a:t>Чуйкова </a:t>
            </a:r>
            <a:r>
              <a:rPr lang="ru-RU" sz="2800" dirty="0">
                <a:effectLst/>
              </a:rPr>
              <a:t>и 64‑й армии </a:t>
            </a:r>
            <a:r>
              <a:rPr lang="ru-RU" sz="2800" dirty="0" smtClean="0">
                <a:effectLst/>
              </a:rPr>
              <a:t>генерала Шумилова</a:t>
            </a:r>
            <a:r>
              <a:rPr lang="ru-RU" sz="2800" dirty="0">
                <a:effectLst/>
              </a:rPr>
              <a:t>. В городе уже не оставалось не разрушенных зданий.</a:t>
            </a:r>
            <a:br>
              <a:rPr lang="ru-RU" sz="2800" dirty="0">
                <a:effectLst/>
              </a:rPr>
            </a:br>
            <a:r>
              <a:rPr lang="ru-RU" sz="2800" dirty="0">
                <a:effectLst/>
              </a:rPr>
              <a:t/>
            </a:r>
            <a:br>
              <a:rPr lang="ru-RU" sz="2800" dirty="0">
                <a:effectLst/>
              </a:rPr>
            </a:b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33400"/>
            <a:ext cx="8229600" cy="5562600"/>
          </a:xfrm>
        </p:spPr>
        <p:txBody>
          <a:bodyPr/>
          <a:lstStyle/>
          <a:p>
            <a:r>
              <a:rPr lang="ru-RU" sz="2400" dirty="0"/>
              <a:t>Советское командование подготовило операцию «Кольцо».</a:t>
            </a:r>
            <a:br>
              <a:rPr lang="ru-RU" sz="2400" dirty="0"/>
            </a:br>
            <a:r>
              <a:rPr lang="ru-RU" sz="2400" dirty="0"/>
              <a:t>Цель - уничтожение и пленение вражеской группировки в Сталинграде. Операцию было поручено провести Рокоссовскому. Немцам выдвинули ультиматум о сдаче, который они отклонили. К концу января остатки немецких войск были зажаты в руинах Сталинграда, но</a:t>
            </a:r>
            <a:br>
              <a:rPr lang="ru-RU" sz="2400" dirty="0"/>
            </a:br>
            <a:r>
              <a:rPr lang="ru-RU" sz="2400" dirty="0"/>
              <a:t>А. Гитлер требовал сражаться до последнего солдата.</a:t>
            </a:r>
          </a:p>
          <a:p>
            <a:endParaRPr lang="ru-RU" dirty="0"/>
          </a:p>
        </p:txBody>
      </p:sp>
      <p:sp>
        <p:nvSpPr>
          <p:cNvPr id="3" name="Заголовок 2"/>
          <p:cNvSpPr>
            <a:spLocks noGrp="1"/>
          </p:cNvSpPr>
          <p:nvPr>
            <p:ph type="title"/>
          </p:nvPr>
        </p:nvSpPr>
        <p:spPr/>
        <p:txBody>
          <a:bodyPr/>
          <a:lstStyle/>
          <a:p>
            <a:endParaRPr lang="ru-RU" dirty="0"/>
          </a:p>
        </p:txBody>
      </p:sp>
      <p:pic>
        <p:nvPicPr>
          <p:cNvPr id="4" name="Содержимое 3" descr="stalingrad_08.jpg"/>
          <p:cNvPicPr>
            <a:picLocks noChangeAspect="1"/>
          </p:cNvPicPr>
          <p:nvPr/>
        </p:nvPicPr>
        <p:blipFill>
          <a:blip r:embed="rId2"/>
          <a:stretch>
            <a:fillRect/>
          </a:stretch>
        </p:blipFill>
        <p:spPr>
          <a:xfrm>
            <a:off x="1371600" y="3962400"/>
            <a:ext cx="6858000" cy="2667000"/>
          </a:xfrm>
          <a:prstGeom prst="rect">
            <a:avLst/>
          </a:prstGeom>
        </p:spPr>
      </p:pic>
    </p:spTree>
    <p:extLst>
      <p:ext uri="{BB962C8B-B14F-4D97-AF65-F5344CB8AC3E}">
        <p14:creationId xmlns:p14="http://schemas.microsoft.com/office/powerpoint/2010/main" xmlns="" val="166061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endParaRPr lang="ru-RU" sz="3200" b="1" dirty="0">
              <a:solidFill>
                <a:srgbClr val="002060"/>
              </a:solidFill>
            </a:endParaRPr>
          </a:p>
        </p:txBody>
      </p:sp>
      <p:sp>
        <p:nvSpPr>
          <p:cNvPr id="3" name="Объект 2"/>
          <p:cNvSpPr>
            <a:spLocks noGrp="1"/>
          </p:cNvSpPr>
          <p:nvPr>
            <p:ph idx="1"/>
          </p:nvPr>
        </p:nvSpPr>
        <p:spPr/>
        <p:txBody>
          <a:bodyPr/>
          <a:lstStyle/>
          <a:p>
            <a:r>
              <a:rPr lang="ru-RU" dirty="0"/>
              <a:t>Сталинградская битва явилась перелом в ходе всей Второй мировой войны. Враг лишился сотен тысяч опытных солдат и офицеров, вынужден был отступить с Северного Кавказа, оставить Ставрополье, Кубань, Ростов‑на‑Дону. В январе 1943 года была прорвана блокада Ленинграда. В марте 1943 года под влиянием поражения в Сталинградской битве немцы очистили территорию Ржевско‑Вяземского выступа и более уже никогда не угрожали безопасности Москвы.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talingrad_01.jpg"/>
          <p:cNvPicPr>
            <a:picLocks noGrp="1" noChangeAspect="1"/>
          </p:cNvPicPr>
          <p:nvPr>
            <p:ph idx="1"/>
          </p:nvPr>
        </p:nvPicPr>
        <p:blipFill>
          <a:blip r:embed="rId2"/>
          <a:stretch>
            <a:fillRect/>
          </a:stretch>
        </p:blipFill>
        <p:spPr>
          <a:xfrm>
            <a:off x="1752600" y="2133600"/>
            <a:ext cx="5715000" cy="4352925"/>
          </a:xfrm>
        </p:spPr>
      </p:pic>
      <p:sp>
        <p:nvSpPr>
          <p:cNvPr id="2" name="Заголовок 1"/>
          <p:cNvSpPr>
            <a:spLocks noGrp="1"/>
          </p:cNvSpPr>
          <p:nvPr>
            <p:ph type="title"/>
          </p:nvPr>
        </p:nvSpPr>
        <p:spPr>
          <a:xfrm>
            <a:off x="457200" y="457200"/>
            <a:ext cx="8229600" cy="1524000"/>
          </a:xfrm>
        </p:spPr>
        <p:txBody>
          <a:bodyPr>
            <a:normAutofit fontScale="90000"/>
          </a:bodyPr>
          <a:lstStyle/>
          <a:p>
            <a:r>
              <a:rPr lang="ru-RU" sz="4400" b="1" dirty="0" smtClean="0">
                <a:solidFill>
                  <a:schemeClr val="bg1">
                    <a:lumMod val="95000"/>
                    <a:lumOff val="5000"/>
                  </a:schemeClr>
                </a:solidFill>
              </a:rPr>
              <a:t>23 августа 1942 года </a:t>
            </a:r>
            <a:r>
              <a:rPr lang="ru-RU" sz="3200" dirty="0" smtClean="0">
                <a:solidFill>
                  <a:srgbClr val="C00000"/>
                </a:solidFill>
              </a:rPr>
              <a:t>– самая скорбная дата</a:t>
            </a:r>
            <a:br>
              <a:rPr lang="ru-RU" sz="3200" dirty="0" smtClean="0">
                <a:solidFill>
                  <a:srgbClr val="C00000"/>
                </a:solidFill>
              </a:rPr>
            </a:br>
            <a:r>
              <a:rPr lang="ru-RU" sz="3200" dirty="0" smtClean="0">
                <a:solidFill>
                  <a:srgbClr val="C00000"/>
                </a:solidFill>
              </a:rPr>
              <a:t> в истории Сталинграда.</a:t>
            </a:r>
            <a:endParaRPr lang="ru-RU" sz="32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22.jpg"/>
          <p:cNvPicPr>
            <a:picLocks noGrp="1" noChangeAspect="1"/>
          </p:cNvPicPr>
          <p:nvPr>
            <p:ph sz="half" idx="1"/>
          </p:nvPr>
        </p:nvPicPr>
        <p:blipFill>
          <a:blip r:embed="rId2"/>
          <a:stretch>
            <a:fillRect/>
          </a:stretch>
        </p:blipFill>
        <p:spPr>
          <a:xfrm>
            <a:off x="457200" y="381000"/>
            <a:ext cx="4059238" cy="3030898"/>
          </a:xfrm>
        </p:spPr>
      </p:pic>
      <p:pic>
        <p:nvPicPr>
          <p:cNvPr id="6" name="Содержимое 5" descr="stalingrad_23.jpg"/>
          <p:cNvPicPr>
            <a:picLocks noGrp="1" noChangeAspect="1"/>
          </p:cNvPicPr>
          <p:nvPr>
            <p:ph sz="half" idx="2"/>
          </p:nvPr>
        </p:nvPicPr>
        <p:blipFill>
          <a:blip r:embed="rId3"/>
          <a:stretch>
            <a:fillRect/>
          </a:stretch>
        </p:blipFill>
        <p:spPr>
          <a:xfrm>
            <a:off x="4724400" y="3276600"/>
            <a:ext cx="4059238" cy="305119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28.jpg"/>
          <p:cNvPicPr>
            <a:picLocks noGrp="1" noChangeAspect="1"/>
          </p:cNvPicPr>
          <p:nvPr>
            <p:ph sz="half" idx="1"/>
          </p:nvPr>
        </p:nvPicPr>
        <p:blipFill>
          <a:blip r:embed="rId2"/>
          <a:stretch>
            <a:fillRect/>
          </a:stretch>
        </p:blipFill>
        <p:spPr>
          <a:xfrm>
            <a:off x="533400" y="381000"/>
            <a:ext cx="3429000" cy="4572000"/>
          </a:xfrm>
        </p:spPr>
      </p:pic>
      <p:pic>
        <p:nvPicPr>
          <p:cNvPr id="6" name="Содержимое 5" descr="stalingrad_29.jpg"/>
          <p:cNvPicPr>
            <a:picLocks noGrp="1" noChangeAspect="1"/>
          </p:cNvPicPr>
          <p:nvPr>
            <p:ph sz="half" idx="2"/>
          </p:nvPr>
        </p:nvPicPr>
        <p:blipFill>
          <a:blip r:embed="rId3"/>
          <a:stretch>
            <a:fillRect/>
          </a:stretch>
        </p:blipFill>
        <p:spPr>
          <a:xfrm>
            <a:off x="4982369" y="1524000"/>
            <a:ext cx="3390900"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30.jpg"/>
          <p:cNvPicPr>
            <a:picLocks noGrp="1" noChangeAspect="1"/>
          </p:cNvPicPr>
          <p:nvPr>
            <p:ph sz="half" idx="1"/>
          </p:nvPr>
        </p:nvPicPr>
        <p:blipFill>
          <a:blip r:embed="rId2"/>
          <a:stretch>
            <a:fillRect/>
          </a:stretch>
        </p:blipFill>
        <p:spPr>
          <a:xfrm>
            <a:off x="457200" y="381000"/>
            <a:ext cx="4059238" cy="2976775"/>
          </a:xfrm>
        </p:spPr>
      </p:pic>
      <p:pic>
        <p:nvPicPr>
          <p:cNvPr id="6" name="Содержимое 5" descr="stalingrad_31.jpg"/>
          <p:cNvPicPr>
            <a:picLocks noGrp="1" noChangeAspect="1"/>
          </p:cNvPicPr>
          <p:nvPr>
            <p:ph sz="half" idx="2"/>
          </p:nvPr>
        </p:nvPicPr>
        <p:blipFill>
          <a:blip r:embed="rId3"/>
          <a:stretch>
            <a:fillRect/>
          </a:stretch>
        </p:blipFill>
        <p:spPr>
          <a:xfrm>
            <a:off x="4724400" y="3429000"/>
            <a:ext cx="4059238" cy="29767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35.jpg"/>
          <p:cNvPicPr>
            <a:picLocks noGrp="1" noChangeAspect="1"/>
          </p:cNvPicPr>
          <p:nvPr>
            <p:ph sz="quarter" idx="1"/>
          </p:nvPr>
        </p:nvPicPr>
        <p:blipFill>
          <a:blip r:embed="rId2"/>
          <a:stretch>
            <a:fillRect/>
          </a:stretch>
        </p:blipFill>
        <p:spPr>
          <a:xfrm>
            <a:off x="381000" y="1447800"/>
            <a:ext cx="5791200" cy="3810000"/>
          </a:xfrm>
        </p:spPr>
      </p:pic>
      <p:sp>
        <p:nvSpPr>
          <p:cNvPr id="4" name="Текст 3"/>
          <p:cNvSpPr>
            <a:spLocks noGrp="1"/>
          </p:cNvSpPr>
          <p:nvPr>
            <p:ph type="body" idx="2"/>
          </p:nvPr>
        </p:nvSpPr>
        <p:spPr>
          <a:xfrm>
            <a:off x="6324600" y="1600200"/>
            <a:ext cx="2667000" cy="3733800"/>
          </a:xfrm>
        </p:spPr>
        <p:txBody>
          <a:bodyPr>
            <a:normAutofit/>
          </a:bodyPr>
          <a:lstStyle/>
          <a:p>
            <a:r>
              <a:rPr lang="ru-RU" sz="2400" b="1" u="sng" dirty="0" smtClean="0">
                <a:solidFill>
                  <a:srgbClr val="002060"/>
                </a:solidFill>
              </a:rPr>
              <a:t>2 февраля </a:t>
            </a:r>
          </a:p>
          <a:p>
            <a:r>
              <a:rPr lang="ru-RU" sz="2400" b="1" u="sng" dirty="0" smtClean="0">
                <a:solidFill>
                  <a:srgbClr val="002060"/>
                </a:solidFill>
              </a:rPr>
              <a:t>1943 года </a:t>
            </a:r>
          </a:p>
          <a:p>
            <a:r>
              <a:rPr lang="ru-RU" sz="2400" b="1" u="sng" dirty="0" smtClean="0">
                <a:solidFill>
                  <a:srgbClr val="002060"/>
                </a:solidFill>
              </a:rPr>
              <a:t>в 16 часов </a:t>
            </a:r>
            <a:r>
              <a:rPr lang="ru-RU" sz="2400" b="1" dirty="0" smtClean="0">
                <a:solidFill>
                  <a:srgbClr val="C00000"/>
                </a:solidFill>
              </a:rPr>
              <a:t>закончилась Сталинградская битва.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37.jpg"/>
          <p:cNvPicPr>
            <a:picLocks noGrp="1" noChangeAspect="1"/>
          </p:cNvPicPr>
          <p:nvPr>
            <p:ph sz="quarter" idx="1"/>
          </p:nvPr>
        </p:nvPicPr>
        <p:blipFill>
          <a:blip r:embed="rId2"/>
          <a:stretch>
            <a:fillRect/>
          </a:stretch>
        </p:blipFill>
        <p:spPr>
          <a:xfrm>
            <a:off x="1447800" y="457200"/>
            <a:ext cx="3429000" cy="5715000"/>
          </a:xfrm>
        </p:spPr>
      </p:pic>
      <p:sp>
        <p:nvSpPr>
          <p:cNvPr id="4" name="Текст 3"/>
          <p:cNvSpPr>
            <a:spLocks noGrp="1"/>
          </p:cNvSpPr>
          <p:nvPr>
            <p:ph type="body" idx="2"/>
          </p:nvPr>
        </p:nvSpPr>
        <p:spPr>
          <a:xfrm>
            <a:off x="5105400" y="762000"/>
            <a:ext cx="3660648" cy="4572000"/>
          </a:xfrm>
        </p:spPr>
        <p:txBody>
          <a:bodyPr>
            <a:normAutofit fontScale="55000" lnSpcReduction="20000"/>
          </a:bodyPr>
          <a:lstStyle/>
          <a:p>
            <a:r>
              <a:rPr lang="ru-RU" sz="3600" dirty="0"/>
              <a:t>В период Сталинградской битвы немцы и их союзники (итальянцы, румыны, венгры, хорваты) потеряли около 1,5 млн человек.</a:t>
            </a:r>
            <a:br>
              <a:rPr lang="ru-RU" sz="3600" dirty="0"/>
            </a:br>
            <a:r>
              <a:rPr lang="ru-RU" sz="3600" dirty="0"/>
              <a:t>Потери Красной Армии составили 1 129 619 человек.</a:t>
            </a:r>
          </a:p>
          <a:p>
            <a:r>
              <a:rPr lang="ru-RU" sz="3600" dirty="0"/>
              <a:t>Потомки наши не забудут никогда</a:t>
            </a:r>
            <a:br>
              <a:rPr lang="ru-RU" sz="3600" dirty="0"/>
            </a:br>
            <a:r>
              <a:rPr lang="ru-RU" sz="3600" dirty="0"/>
              <a:t>величия духа и сказочной </a:t>
            </a:r>
            <a:r>
              <a:rPr lang="ru-RU" sz="3600" dirty="0" smtClean="0"/>
              <a:t>крепости русских </a:t>
            </a:r>
            <a:r>
              <a:rPr lang="ru-RU" sz="3600" dirty="0"/>
              <a:t>солдат у берегов Дона и Волги.</a:t>
            </a:r>
          </a:p>
          <a:p>
            <a:endParaRPr lang="ru-RU" sz="3600"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59362"/>
          </a:xfrm>
        </p:spPr>
        <p:txBody>
          <a:bodyPr>
            <a:normAutofit fontScale="90000"/>
          </a:bodyPr>
          <a:lstStyle/>
          <a:p>
            <a:r>
              <a:rPr lang="ru-RU" sz="4400" b="1" i="1" dirty="0" smtClean="0">
                <a:solidFill>
                  <a:srgbClr val="002060"/>
                </a:solidFill>
              </a:rPr>
              <a:t>	</a:t>
            </a:r>
            <a:br>
              <a:rPr lang="ru-RU" sz="4400" b="1" i="1" dirty="0" smtClean="0">
                <a:solidFill>
                  <a:srgbClr val="002060"/>
                </a:solidFill>
              </a:rPr>
            </a:br>
            <a:r>
              <a:rPr lang="ru-RU" sz="4400" b="1" i="1" dirty="0">
                <a:solidFill>
                  <a:srgbClr val="002060"/>
                </a:solidFill>
              </a:rPr>
              <a:t/>
            </a:r>
            <a:br>
              <a:rPr lang="ru-RU" sz="4400" b="1" i="1" dirty="0">
                <a:solidFill>
                  <a:srgbClr val="002060"/>
                </a:solidFill>
              </a:rPr>
            </a:br>
            <a:r>
              <a:rPr lang="ru-RU" sz="4400" b="1" i="1" dirty="0" smtClean="0">
                <a:solidFill>
                  <a:srgbClr val="002060"/>
                </a:solidFill>
              </a:rPr>
              <a:t/>
            </a:r>
            <a:br>
              <a:rPr lang="ru-RU" sz="4400" b="1" i="1" dirty="0" smtClean="0">
                <a:solidFill>
                  <a:srgbClr val="002060"/>
                </a:solidFill>
              </a:rPr>
            </a:br>
            <a:r>
              <a:rPr lang="ru-RU" sz="4400" b="1" i="1" dirty="0">
                <a:solidFill>
                  <a:srgbClr val="002060"/>
                </a:solidFill>
              </a:rPr>
              <a:t/>
            </a:r>
            <a:br>
              <a:rPr lang="ru-RU" sz="4400" b="1" i="1" dirty="0">
                <a:solidFill>
                  <a:srgbClr val="002060"/>
                </a:solidFill>
              </a:rPr>
            </a:br>
            <a:r>
              <a:rPr lang="ru-RU" sz="2700" dirty="0" smtClean="0">
                <a:solidFill>
                  <a:schemeClr val="tx2"/>
                </a:solidFill>
                <a:effectLst/>
              </a:rPr>
              <a:t>Сталинградская </a:t>
            </a:r>
            <a:r>
              <a:rPr lang="ru-RU" sz="2700" dirty="0">
                <a:solidFill>
                  <a:schemeClr val="tx2"/>
                </a:solidFill>
                <a:effectLst/>
              </a:rPr>
              <a:t>битва – одно из крупнейших сражений Второй мировой и Великой Отечественной войн. Битва стала первым масштабным поражением вермахта, сопровождавшемся капитуляцией крупной войсковой группировки.</a:t>
            </a:r>
            <a:br>
              <a:rPr lang="ru-RU" sz="2700" dirty="0">
                <a:solidFill>
                  <a:schemeClr val="tx2"/>
                </a:solidFill>
                <a:effectLst/>
              </a:rPr>
            </a:br>
            <a:r>
              <a:rPr lang="ru-RU" sz="2700" dirty="0">
                <a:solidFill>
                  <a:schemeClr val="tx2"/>
                </a:solidFill>
                <a:effectLst/>
              </a:rPr>
              <a:t>Она развернулась на территории площадью порядка 100 тысяч кв. километров при протяженности фронта от 400 до 850 километров. На разных этапах боевых действий в битве </a:t>
            </a:r>
            <a:r>
              <a:rPr lang="ru-RU" sz="2700" dirty="0" smtClean="0">
                <a:solidFill>
                  <a:schemeClr val="tx2"/>
                </a:solidFill>
                <a:effectLst/>
              </a:rPr>
              <a:t> с </a:t>
            </a:r>
            <a:r>
              <a:rPr lang="ru-RU" sz="2700" dirty="0">
                <a:solidFill>
                  <a:schemeClr val="tx2"/>
                </a:solidFill>
                <a:effectLst/>
              </a:rPr>
              <a:t>обеих сторон участвовали более </a:t>
            </a:r>
            <a:r>
              <a:rPr lang="ru-RU" sz="2700" dirty="0" smtClean="0">
                <a:solidFill>
                  <a:schemeClr val="tx2"/>
                </a:solidFill>
                <a:effectLst/>
              </a:rPr>
              <a:t>2 </a:t>
            </a:r>
            <a:r>
              <a:rPr lang="ru-RU" sz="2700" dirty="0">
                <a:solidFill>
                  <a:schemeClr val="tx2"/>
                </a:solidFill>
                <a:effectLst/>
              </a:rPr>
              <a:t>миллиона человек. Победа советских войск под Сталинградом стала началом коренного перелома в ходе Великой Отечественной войны.</a:t>
            </a:r>
            <a:br>
              <a:rPr lang="ru-RU" sz="2700" dirty="0">
                <a:solidFill>
                  <a:schemeClr val="tx2"/>
                </a:solidFill>
                <a:effectLst/>
              </a:rPr>
            </a:br>
            <a:r>
              <a:rPr lang="ru-RU" sz="2700" dirty="0">
                <a:solidFill>
                  <a:schemeClr val="tx2"/>
                </a:solidFill>
                <a:effectLst/>
              </a:rPr>
              <a:t>Это 200 дней и ночей мужества и </a:t>
            </a:r>
            <a:r>
              <a:rPr lang="ru-RU" sz="2700" dirty="0" smtClean="0">
                <a:solidFill>
                  <a:schemeClr val="tx2"/>
                </a:solidFill>
                <a:effectLst/>
              </a:rPr>
              <a:t>стойкости</a:t>
            </a:r>
            <a:r>
              <a:rPr lang="ru-RU" sz="2700" dirty="0">
                <a:solidFill>
                  <a:schemeClr val="tx2"/>
                </a:solidFill>
                <a:effectLst/>
              </a:rPr>
              <a:t/>
            </a:r>
            <a:br>
              <a:rPr lang="ru-RU" sz="2700" dirty="0">
                <a:solidFill>
                  <a:schemeClr val="tx2"/>
                </a:solidFill>
                <a:effectLst/>
              </a:rPr>
            </a:br>
            <a:endParaRPr lang="ru-RU" sz="2700" b="1" i="1" dirty="0">
              <a:solidFill>
                <a:schemeClr val="tx2"/>
              </a:solidFill>
            </a:endParaRPr>
          </a:p>
        </p:txBody>
      </p:sp>
      <p:sp>
        <p:nvSpPr>
          <p:cNvPr id="3" name="Полилиния 2"/>
          <p:cNvSpPr/>
          <p:nvPr/>
        </p:nvSpPr>
        <p:spPr>
          <a:xfrm>
            <a:off x="650240" y="416560"/>
            <a:ext cx="4968299" cy="2458720"/>
          </a:xfrm>
          <a:custGeom>
            <a:avLst/>
            <a:gdLst>
              <a:gd name="connsiteX0" fmla="*/ 0 w 4968299"/>
              <a:gd name="connsiteY0" fmla="*/ 0 h 2458720"/>
              <a:gd name="connsiteX1" fmla="*/ 60960 w 4968299"/>
              <a:gd name="connsiteY1" fmla="*/ 20320 h 2458720"/>
              <a:gd name="connsiteX2" fmla="*/ 111760 w 4968299"/>
              <a:gd name="connsiteY2" fmla="*/ 40640 h 2458720"/>
              <a:gd name="connsiteX3" fmla="*/ 264160 w 4968299"/>
              <a:gd name="connsiteY3" fmla="*/ 60960 h 2458720"/>
              <a:gd name="connsiteX4" fmla="*/ 335280 w 4968299"/>
              <a:gd name="connsiteY4" fmla="*/ 81280 h 2458720"/>
              <a:gd name="connsiteX5" fmla="*/ 497840 w 4968299"/>
              <a:gd name="connsiteY5" fmla="*/ 101600 h 2458720"/>
              <a:gd name="connsiteX6" fmla="*/ 579120 w 4968299"/>
              <a:gd name="connsiteY6" fmla="*/ 121920 h 2458720"/>
              <a:gd name="connsiteX7" fmla="*/ 690880 w 4968299"/>
              <a:gd name="connsiteY7" fmla="*/ 142240 h 2458720"/>
              <a:gd name="connsiteX8" fmla="*/ 822960 w 4968299"/>
              <a:gd name="connsiteY8" fmla="*/ 182880 h 2458720"/>
              <a:gd name="connsiteX9" fmla="*/ 1087120 w 4968299"/>
              <a:gd name="connsiteY9" fmla="*/ 243840 h 2458720"/>
              <a:gd name="connsiteX10" fmla="*/ 1229360 w 4968299"/>
              <a:gd name="connsiteY10" fmla="*/ 284480 h 2458720"/>
              <a:gd name="connsiteX11" fmla="*/ 1371600 w 4968299"/>
              <a:gd name="connsiteY11" fmla="*/ 314960 h 2458720"/>
              <a:gd name="connsiteX12" fmla="*/ 1493520 w 4968299"/>
              <a:gd name="connsiteY12" fmla="*/ 365760 h 2458720"/>
              <a:gd name="connsiteX13" fmla="*/ 1615440 w 4968299"/>
              <a:gd name="connsiteY13" fmla="*/ 406400 h 2458720"/>
              <a:gd name="connsiteX14" fmla="*/ 1727200 w 4968299"/>
              <a:gd name="connsiteY14" fmla="*/ 457200 h 2458720"/>
              <a:gd name="connsiteX15" fmla="*/ 1971040 w 4968299"/>
              <a:gd name="connsiteY15" fmla="*/ 548640 h 2458720"/>
              <a:gd name="connsiteX16" fmla="*/ 2113280 w 4968299"/>
              <a:gd name="connsiteY16" fmla="*/ 599440 h 2458720"/>
              <a:gd name="connsiteX17" fmla="*/ 2418080 w 4968299"/>
              <a:gd name="connsiteY17" fmla="*/ 721360 h 2458720"/>
              <a:gd name="connsiteX18" fmla="*/ 2550160 w 4968299"/>
              <a:gd name="connsiteY18" fmla="*/ 772160 h 2458720"/>
              <a:gd name="connsiteX19" fmla="*/ 2651760 w 4968299"/>
              <a:gd name="connsiteY19" fmla="*/ 812800 h 2458720"/>
              <a:gd name="connsiteX20" fmla="*/ 2722880 w 4968299"/>
              <a:gd name="connsiteY20" fmla="*/ 863600 h 2458720"/>
              <a:gd name="connsiteX21" fmla="*/ 2875280 w 4968299"/>
              <a:gd name="connsiteY21" fmla="*/ 924560 h 2458720"/>
              <a:gd name="connsiteX22" fmla="*/ 3017520 w 4968299"/>
              <a:gd name="connsiteY22" fmla="*/ 1046480 h 2458720"/>
              <a:gd name="connsiteX23" fmla="*/ 3088640 w 4968299"/>
              <a:gd name="connsiteY23" fmla="*/ 1107440 h 2458720"/>
              <a:gd name="connsiteX24" fmla="*/ 3169920 w 4968299"/>
              <a:gd name="connsiteY24" fmla="*/ 1178560 h 2458720"/>
              <a:gd name="connsiteX25" fmla="*/ 3362960 w 4968299"/>
              <a:gd name="connsiteY25" fmla="*/ 1310640 h 2458720"/>
              <a:gd name="connsiteX26" fmla="*/ 3464560 w 4968299"/>
              <a:gd name="connsiteY26" fmla="*/ 1381760 h 2458720"/>
              <a:gd name="connsiteX27" fmla="*/ 3566160 w 4968299"/>
              <a:gd name="connsiteY27" fmla="*/ 1452880 h 2458720"/>
              <a:gd name="connsiteX28" fmla="*/ 3759200 w 4968299"/>
              <a:gd name="connsiteY28" fmla="*/ 1554480 h 2458720"/>
              <a:gd name="connsiteX29" fmla="*/ 3840480 w 4968299"/>
              <a:gd name="connsiteY29" fmla="*/ 1595120 h 2458720"/>
              <a:gd name="connsiteX30" fmla="*/ 3931920 w 4968299"/>
              <a:gd name="connsiteY30" fmla="*/ 1656080 h 2458720"/>
              <a:gd name="connsiteX31" fmla="*/ 3982720 w 4968299"/>
              <a:gd name="connsiteY31" fmla="*/ 1676400 h 2458720"/>
              <a:gd name="connsiteX32" fmla="*/ 4064000 w 4968299"/>
              <a:gd name="connsiteY32" fmla="*/ 1747520 h 2458720"/>
              <a:gd name="connsiteX33" fmla="*/ 4114800 w 4968299"/>
              <a:gd name="connsiteY33" fmla="*/ 1788160 h 2458720"/>
              <a:gd name="connsiteX34" fmla="*/ 4165600 w 4968299"/>
              <a:gd name="connsiteY34" fmla="*/ 1838960 h 2458720"/>
              <a:gd name="connsiteX35" fmla="*/ 4236720 w 4968299"/>
              <a:gd name="connsiteY35" fmla="*/ 1899920 h 2458720"/>
              <a:gd name="connsiteX36" fmla="*/ 4297680 w 4968299"/>
              <a:gd name="connsiteY36" fmla="*/ 1960880 h 2458720"/>
              <a:gd name="connsiteX37" fmla="*/ 4429760 w 4968299"/>
              <a:gd name="connsiteY37" fmla="*/ 2052320 h 2458720"/>
              <a:gd name="connsiteX38" fmla="*/ 4480560 w 4968299"/>
              <a:gd name="connsiteY38" fmla="*/ 2103120 h 2458720"/>
              <a:gd name="connsiteX39" fmla="*/ 4632960 w 4968299"/>
              <a:gd name="connsiteY39" fmla="*/ 2204720 h 2458720"/>
              <a:gd name="connsiteX40" fmla="*/ 4805680 w 4968299"/>
              <a:gd name="connsiteY40" fmla="*/ 2336800 h 2458720"/>
              <a:gd name="connsiteX41" fmla="*/ 4937760 w 4968299"/>
              <a:gd name="connsiteY41" fmla="*/ 2428240 h 2458720"/>
              <a:gd name="connsiteX42" fmla="*/ 4968240 w 4968299"/>
              <a:gd name="connsiteY42" fmla="*/ 2458720 h 24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68299" h="2458720">
                <a:moveTo>
                  <a:pt x="0" y="0"/>
                </a:moveTo>
                <a:cubicBezTo>
                  <a:pt x="20320" y="6773"/>
                  <a:pt x="40830" y="13000"/>
                  <a:pt x="60960" y="20320"/>
                </a:cubicBezTo>
                <a:cubicBezTo>
                  <a:pt x="78100" y="26553"/>
                  <a:pt x="94067" y="36217"/>
                  <a:pt x="111760" y="40640"/>
                </a:cubicBezTo>
                <a:cubicBezTo>
                  <a:pt x="125781" y="44145"/>
                  <a:pt x="255039" y="59820"/>
                  <a:pt x="264160" y="60960"/>
                </a:cubicBezTo>
                <a:cubicBezTo>
                  <a:pt x="287867" y="67733"/>
                  <a:pt x="311172" y="76114"/>
                  <a:pt x="335280" y="81280"/>
                </a:cubicBezTo>
                <a:cubicBezTo>
                  <a:pt x="366504" y="87971"/>
                  <a:pt x="472569" y="98792"/>
                  <a:pt x="497840" y="101600"/>
                </a:cubicBezTo>
                <a:cubicBezTo>
                  <a:pt x="524933" y="108373"/>
                  <a:pt x="551792" y="116167"/>
                  <a:pt x="579120" y="121920"/>
                </a:cubicBezTo>
                <a:cubicBezTo>
                  <a:pt x="616172" y="129720"/>
                  <a:pt x="654146" y="133057"/>
                  <a:pt x="690880" y="142240"/>
                </a:cubicBezTo>
                <a:cubicBezTo>
                  <a:pt x="735568" y="153412"/>
                  <a:pt x="778602" y="170460"/>
                  <a:pt x="822960" y="182880"/>
                </a:cubicBezTo>
                <a:cubicBezTo>
                  <a:pt x="1011376" y="235636"/>
                  <a:pt x="881401" y="192410"/>
                  <a:pt x="1087120" y="243840"/>
                </a:cubicBezTo>
                <a:cubicBezTo>
                  <a:pt x="1134958" y="255800"/>
                  <a:pt x="1181522" y="272520"/>
                  <a:pt x="1229360" y="284480"/>
                </a:cubicBezTo>
                <a:cubicBezTo>
                  <a:pt x="1276402" y="296240"/>
                  <a:pt x="1325255" y="300700"/>
                  <a:pt x="1371600" y="314960"/>
                </a:cubicBezTo>
                <a:cubicBezTo>
                  <a:pt x="1413680" y="327908"/>
                  <a:pt x="1452297" y="350301"/>
                  <a:pt x="1493520" y="365760"/>
                </a:cubicBezTo>
                <a:cubicBezTo>
                  <a:pt x="1533631" y="380802"/>
                  <a:pt x="1575547" y="390790"/>
                  <a:pt x="1615440" y="406400"/>
                </a:cubicBezTo>
                <a:cubicBezTo>
                  <a:pt x="1653548" y="421312"/>
                  <a:pt x="1689206" y="442002"/>
                  <a:pt x="1727200" y="457200"/>
                </a:cubicBezTo>
                <a:cubicBezTo>
                  <a:pt x="1807798" y="489439"/>
                  <a:pt x="1889585" y="518630"/>
                  <a:pt x="1971040" y="548640"/>
                </a:cubicBezTo>
                <a:cubicBezTo>
                  <a:pt x="2018282" y="566045"/>
                  <a:pt x="2066535" y="580742"/>
                  <a:pt x="2113280" y="599440"/>
                </a:cubicBezTo>
                <a:lnTo>
                  <a:pt x="2418080" y="721360"/>
                </a:lnTo>
                <a:cubicBezTo>
                  <a:pt x="2461947" y="738703"/>
                  <a:pt x="2506233" y="754971"/>
                  <a:pt x="2550160" y="772160"/>
                </a:cubicBezTo>
                <a:cubicBezTo>
                  <a:pt x="2584128" y="785452"/>
                  <a:pt x="2622079" y="791599"/>
                  <a:pt x="2651760" y="812800"/>
                </a:cubicBezTo>
                <a:cubicBezTo>
                  <a:pt x="2675467" y="829733"/>
                  <a:pt x="2697174" y="849890"/>
                  <a:pt x="2722880" y="863600"/>
                </a:cubicBezTo>
                <a:cubicBezTo>
                  <a:pt x="2747467" y="876713"/>
                  <a:pt x="2849624" y="906234"/>
                  <a:pt x="2875280" y="924560"/>
                </a:cubicBezTo>
                <a:cubicBezTo>
                  <a:pt x="2926095" y="960857"/>
                  <a:pt x="2970107" y="1005840"/>
                  <a:pt x="3017520" y="1046480"/>
                </a:cubicBezTo>
                <a:lnTo>
                  <a:pt x="3088640" y="1107440"/>
                </a:lnTo>
                <a:cubicBezTo>
                  <a:pt x="3115845" y="1131018"/>
                  <a:pt x="3140208" y="1158231"/>
                  <a:pt x="3169920" y="1178560"/>
                </a:cubicBezTo>
                <a:lnTo>
                  <a:pt x="3362960" y="1310640"/>
                </a:lnTo>
                <a:cubicBezTo>
                  <a:pt x="3396991" y="1334110"/>
                  <a:pt x="3430693" y="1358053"/>
                  <a:pt x="3464560" y="1381760"/>
                </a:cubicBezTo>
                <a:cubicBezTo>
                  <a:pt x="3498427" y="1405467"/>
                  <a:pt x="3528526" y="1435774"/>
                  <a:pt x="3566160" y="1452880"/>
                </a:cubicBezTo>
                <a:cubicBezTo>
                  <a:pt x="3793008" y="1555993"/>
                  <a:pt x="3576072" y="1451470"/>
                  <a:pt x="3759200" y="1554480"/>
                </a:cubicBezTo>
                <a:cubicBezTo>
                  <a:pt x="3785601" y="1569331"/>
                  <a:pt x="3814315" y="1579857"/>
                  <a:pt x="3840480" y="1595120"/>
                </a:cubicBezTo>
                <a:cubicBezTo>
                  <a:pt x="3942580" y="1654678"/>
                  <a:pt x="3813349" y="1596795"/>
                  <a:pt x="3931920" y="1656080"/>
                </a:cubicBezTo>
                <a:cubicBezTo>
                  <a:pt x="3948232" y="1664236"/>
                  <a:pt x="3966777" y="1667543"/>
                  <a:pt x="3982720" y="1676400"/>
                </a:cubicBezTo>
                <a:cubicBezTo>
                  <a:pt x="4021541" y="1697967"/>
                  <a:pt x="4030784" y="1717995"/>
                  <a:pt x="4064000" y="1747520"/>
                </a:cubicBezTo>
                <a:cubicBezTo>
                  <a:pt x="4080208" y="1761927"/>
                  <a:pt x="4098681" y="1773653"/>
                  <a:pt x="4114800" y="1788160"/>
                </a:cubicBezTo>
                <a:cubicBezTo>
                  <a:pt x="4132600" y="1804180"/>
                  <a:pt x="4147947" y="1822778"/>
                  <a:pt x="4165600" y="1838960"/>
                </a:cubicBezTo>
                <a:cubicBezTo>
                  <a:pt x="4188617" y="1860059"/>
                  <a:pt x="4213777" y="1878742"/>
                  <a:pt x="4236720" y="1899920"/>
                </a:cubicBezTo>
                <a:cubicBezTo>
                  <a:pt x="4257836" y="1919412"/>
                  <a:pt x="4275125" y="1943073"/>
                  <a:pt x="4297680" y="1960880"/>
                </a:cubicBezTo>
                <a:cubicBezTo>
                  <a:pt x="4339709" y="1994061"/>
                  <a:pt x="4391896" y="2014456"/>
                  <a:pt x="4429760" y="2052320"/>
                </a:cubicBezTo>
                <a:cubicBezTo>
                  <a:pt x="4446693" y="2069253"/>
                  <a:pt x="4461402" y="2088752"/>
                  <a:pt x="4480560" y="2103120"/>
                </a:cubicBezTo>
                <a:cubicBezTo>
                  <a:pt x="4529403" y="2139752"/>
                  <a:pt x="4584461" y="2167633"/>
                  <a:pt x="4632960" y="2204720"/>
                </a:cubicBezTo>
                <a:cubicBezTo>
                  <a:pt x="4690533" y="2248747"/>
                  <a:pt x="4744219" y="2298387"/>
                  <a:pt x="4805680" y="2336800"/>
                </a:cubicBezTo>
                <a:cubicBezTo>
                  <a:pt x="4949990" y="2426994"/>
                  <a:pt x="4831712" y="2348704"/>
                  <a:pt x="4937760" y="2428240"/>
                </a:cubicBezTo>
                <a:cubicBezTo>
                  <a:pt x="4971058" y="2453213"/>
                  <a:pt x="4968240" y="2435580"/>
                  <a:pt x="4968240" y="2458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34.jpg"/>
          <p:cNvPicPr>
            <a:picLocks noGrp="1" noChangeAspect="1"/>
          </p:cNvPicPr>
          <p:nvPr>
            <p:ph sz="quarter" idx="1"/>
          </p:nvPr>
        </p:nvPicPr>
        <p:blipFill>
          <a:blip r:embed="rId2"/>
          <a:stretch>
            <a:fillRect/>
          </a:stretch>
        </p:blipFill>
        <p:spPr>
          <a:xfrm>
            <a:off x="1524000" y="1219200"/>
            <a:ext cx="5715000" cy="43053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32.jpg"/>
          <p:cNvPicPr>
            <a:picLocks noGrp="1" noChangeAspect="1"/>
          </p:cNvPicPr>
          <p:nvPr>
            <p:ph sz="half" idx="1"/>
          </p:nvPr>
        </p:nvPicPr>
        <p:blipFill>
          <a:blip r:embed="rId2"/>
          <a:stretch>
            <a:fillRect/>
          </a:stretch>
        </p:blipFill>
        <p:spPr>
          <a:xfrm>
            <a:off x="457200" y="2284403"/>
            <a:ext cx="4059238" cy="3051194"/>
          </a:xfrm>
        </p:spPr>
      </p:pic>
      <p:pic>
        <p:nvPicPr>
          <p:cNvPr id="6" name="Содержимое 5" descr="stalingrad_33.jpg"/>
          <p:cNvPicPr>
            <a:picLocks noGrp="1" noChangeAspect="1"/>
          </p:cNvPicPr>
          <p:nvPr>
            <p:ph sz="half" idx="2"/>
          </p:nvPr>
        </p:nvPicPr>
        <p:blipFill>
          <a:blip r:embed="rId3"/>
          <a:stretch>
            <a:fillRect/>
          </a:stretch>
        </p:blipFill>
        <p:spPr>
          <a:xfrm>
            <a:off x="4648200" y="2277637"/>
            <a:ext cx="4059238" cy="30647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36.jpg"/>
          <p:cNvPicPr>
            <a:picLocks noGrp="1" noChangeAspect="1"/>
          </p:cNvPicPr>
          <p:nvPr>
            <p:ph sz="quarter" idx="1"/>
          </p:nvPr>
        </p:nvPicPr>
        <p:blipFill>
          <a:blip r:embed="rId2"/>
          <a:stretch>
            <a:fillRect/>
          </a:stretch>
        </p:blipFill>
        <p:spPr>
          <a:xfrm>
            <a:off x="2362200" y="533400"/>
            <a:ext cx="4286250" cy="5715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42.jpg"/>
          <p:cNvPicPr>
            <a:picLocks noGrp="1" noChangeAspect="1"/>
          </p:cNvPicPr>
          <p:nvPr>
            <p:ph sz="quarter" idx="1"/>
          </p:nvPr>
        </p:nvPicPr>
        <p:blipFill>
          <a:blip r:embed="rId2"/>
          <a:stretch>
            <a:fillRect/>
          </a:stretch>
        </p:blipFill>
        <p:spPr>
          <a:xfrm>
            <a:off x="304800" y="1143000"/>
            <a:ext cx="5715000" cy="4305300"/>
          </a:xfrm>
        </p:spPr>
      </p:pic>
      <p:sp>
        <p:nvSpPr>
          <p:cNvPr id="4" name="Текст 3"/>
          <p:cNvSpPr>
            <a:spLocks noGrp="1"/>
          </p:cNvSpPr>
          <p:nvPr>
            <p:ph type="body" idx="2"/>
          </p:nvPr>
        </p:nvSpPr>
        <p:spPr>
          <a:xfrm>
            <a:off x="6172200" y="381000"/>
            <a:ext cx="2593848" cy="6096000"/>
          </a:xfrm>
        </p:spPr>
        <p:txBody>
          <a:bodyPr>
            <a:normAutofit/>
          </a:bodyPr>
          <a:lstStyle/>
          <a:p>
            <a:r>
              <a:rPr lang="ru-RU" sz="2000" b="1" dirty="0" smtClean="0">
                <a:solidFill>
                  <a:srgbClr val="002060"/>
                </a:solidFill>
              </a:rPr>
              <a:t>После завершения битвы население Сталинграда стало быстро увеличиваться за счёт горожан, возвратившихся к родным пепелищам, и отрядов строителей -добровольцев. </a:t>
            </a:r>
            <a:endParaRPr lang="ru-RU" sz="2000" b="1"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t.jpg"/>
          <p:cNvPicPr>
            <a:picLocks noGrp="1" noChangeAspect="1"/>
          </p:cNvPicPr>
          <p:nvPr>
            <p:ph sz="quarter" idx="1"/>
          </p:nvPr>
        </p:nvPicPr>
        <p:blipFill>
          <a:blip r:embed="rId2"/>
          <a:stretch>
            <a:fillRect/>
          </a:stretch>
        </p:blipFill>
        <p:spPr>
          <a:xfrm>
            <a:off x="381000" y="1371600"/>
            <a:ext cx="5715000" cy="4057650"/>
          </a:xfrm>
        </p:spPr>
      </p:pic>
      <p:sp>
        <p:nvSpPr>
          <p:cNvPr id="4" name="Текст 3"/>
          <p:cNvSpPr>
            <a:spLocks noGrp="1"/>
          </p:cNvSpPr>
          <p:nvPr>
            <p:ph type="body" idx="2"/>
          </p:nvPr>
        </p:nvSpPr>
        <p:spPr>
          <a:xfrm>
            <a:off x="6248400" y="533400"/>
            <a:ext cx="2517648" cy="5791200"/>
          </a:xfrm>
        </p:spPr>
        <p:txBody>
          <a:bodyPr>
            <a:normAutofit fontScale="92500"/>
          </a:bodyPr>
          <a:lstStyle/>
          <a:p>
            <a:r>
              <a:rPr lang="ru-RU" sz="2000" b="1" dirty="0" smtClean="0">
                <a:solidFill>
                  <a:srgbClr val="002060"/>
                </a:solidFill>
              </a:rPr>
              <a:t>Горожанам пришлось столкнуться с огромными трудностями. Отсутствовало не только жильё, но и пища, одежда, обувь, топливо. Были разрушены все коммуникации, больницы, поликлиники. За водой приходилось ходить на Волгу. </a:t>
            </a:r>
            <a:endParaRPr lang="ru-RU" sz="2000" b="1"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45.jpg"/>
          <p:cNvPicPr>
            <a:picLocks noGrp="1" noChangeAspect="1"/>
          </p:cNvPicPr>
          <p:nvPr>
            <p:ph sz="quarter" idx="1"/>
          </p:nvPr>
        </p:nvPicPr>
        <p:blipFill>
          <a:blip r:embed="rId2"/>
          <a:stretch>
            <a:fillRect/>
          </a:stretch>
        </p:blipFill>
        <p:spPr>
          <a:xfrm>
            <a:off x="304800" y="1143000"/>
            <a:ext cx="5715000" cy="4324350"/>
          </a:xfrm>
        </p:spPr>
      </p:pic>
      <p:sp>
        <p:nvSpPr>
          <p:cNvPr id="4" name="Текст 3"/>
          <p:cNvSpPr>
            <a:spLocks noGrp="1"/>
          </p:cNvSpPr>
          <p:nvPr>
            <p:ph type="body" idx="2"/>
          </p:nvPr>
        </p:nvSpPr>
        <p:spPr>
          <a:xfrm>
            <a:off x="6172200" y="685800"/>
            <a:ext cx="2667000" cy="4572000"/>
          </a:xfrm>
        </p:spPr>
        <p:txBody>
          <a:bodyPr>
            <a:noAutofit/>
          </a:bodyPr>
          <a:lstStyle/>
          <a:p>
            <a:r>
              <a:rPr lang="ru-RU" sz="2800" b="1" dirty="0" smtClean="0">
                <a:solidFill>
                  <a:srgbClr val="002060"/>
                </a:solidFill>
              </a:rPr>
              <a:t>Но люди не впали в отчаяние, так как обрели главное – </a:t>
            </a:r>
            <a:r>
              <a:rPr lang="ru-RU" sz="3200" b="1" u="sng" dirty="0" smtClean="0">
                <a:solidFill>
                  <a:srgbClr val="C00000"/>
                </a:solidFill>
              </a:rPr>
              <a:t>право на жизнь.</a:t>
            </a:r>
            <a:endParaRPr lang="ru-RU" sz="3200" b="1" u="sng"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alingrad_43.jpg"/>
          <p:cNvPicPr>
            <a:picLocks noGrp="1" noChangeAspect="1"/>
          </p:cNvPicPr>
          <p:nvPr>
            <p:ph sz="quarter" idx="1"/>
          </p:nvPr>
        </p:nvPicPr>
        <p:blipFill>
          <a:blip r:embed="rId2"/>
          <a:stretch>
            <a:fillRect/>
          </a:stretch>
        </p:blipFill>
        <p:spPr>
          <a:xfrm>
            <a:off x="381000" y="1143000"/>
            <a:ext cx="5715000" cy="4295775"/>
          </a:xfrm>
        </p:spPr>
      </p:pic>
      <p:sp>
        <p:nvSpPr>
          <p:cNvPr id="4" name="Текст 3"/>
          <p:cNvSpPr>
            <a:spLocks noGrp="1"/>
          </p:cNvSpPr>
          <p:nvPr>
            <p:ph type="body" idx="2"/>
          </p:nvPr>
        </p:nvSpPr>
        <p:spPr>
          <a:xfrm>
            <a:off x="6248400" y="1600200"/>
            <a:ext cx="2517648" cy="4343400"/>
          </a:xfrm>
        </p:spPr>
        <p:txBody>
          <a:bodyPr>
            <a:noAutofit/>
          </a:bodyPr>
          <a:lstStyle/>
          <a:p>
            <a:r>
              <a:rPr lang="ru-RU" sz="2000" b="1" dirty="0" smtClean="0">
                <a:solidFill>
                  <a:srgbClr val="FFFF00"/>
                </a:solidFill>
              </a:rPr>
              <a:t>Я знаю – город будет!</a:t>
            </a:r>
          </a:p>
          <a:p>
            <a:r>
              <a:rPr lang="ru-RU" sz="2000" b="1" dirty="0" smtClean="0">
                <a:solidFill>
                  <a:srgbClr val="FFFF00"/>
                </a:solidFill>
              </a:rPr>
              <a:t>Я знаю – саду </a:t>
            </a:r>
            <a:r>
              <a:rPr lang="ru-RU" sz="2000" b="1" dirty="0" err="1" smtClean="0">
                <a:solidFill>
                  <a:srgbClr val="FFFF00"/>
                </a:solidFill>
              </a:rPr>
              <a:t>цвесть</a:t>
            </a:r>
            <a:r>
              <a:rPr lang="ru-RU" sz="2000" b="1" dirty="0" smtClean="0">
                <a:solidFill>
                  <a:srgbClr val="FFFF00"/>
                </a:solidFill>
              </a:rPr>
              <a:t>!</a:t>
            </a:r>
          </a:p>
          <a:p>
            <a:r>
              <a:rPr lang="ru-RU" sz="2000" b="1" dirty="0" smtClean="0">
                <a:solidFill>
                  <a:srgbClr val="FFFF00"/>
                </a:solidFill>
              </a:rPr>
              <a:t>Когда такие люди</a:t>
            </a:r>
          </a:p>
          <a:p>
            <a:r>
              <a:rPr lang="ru-RU" sz="2000" b="1" dirty="0" smtClean="0">
                <a:solidFill>
                  <a:srgbClr val="FFFF00"/>
                </a:solidFill>
              </a:rPr>
              <a:t>В стране советской есть!</a:t>
            </a:r>
          </a:p>
          <a:p>
            <a:r>
              <a:rPr lang="ru-RU" sz="2000" b="1" i="1" dirty="0" smtClean="0">
                <a:solidFill>
                  <a:srgbClr val="002060"/>
                </a:solidFill>
              </a:rPr>
              <a:t>В.В.Маяковский</a:t>
            </a:r>
            <a:endParaRPr lang="ru-RU" sz="2000" b="1" i="1" dirty="0">
              <a:solidFill>
                <a:srgbClr val="002060"/>
              </a:solidFill>
            </a:endParaRPr>
          </a:p>
        </p:txBody>
      </p:sp>
      <p:sp>
        <p:nvSpPr>
          <p:cNvPr id="2" name="Заголовок 1"/>
          <p:cNvSpPr>
            <a:spLocks noGrp="1"/>
          </p:cNvSpPr>
          <p:nvPr>
            <p:ph type="title"/>
          </p:nvPr>
        </p:nvSpPr>
        <p:spPr>
          <a:xfrm>
            <a:off x="6781800" y="457200"/>
            <a:ext cx="1981200" cy="685800"/>
          </a:xfrm>
        </p:spPr>
        <p:txBody>
          <a:bodyPr/>
          <a:lstStyle/>
          <a:p>
            <a:endParaRPr lang="ru-RU"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685800"/>
            <a:ext cx="8077200" cy="5715000"/>
          </a:xfrm>
        </p:spPr>
        <p:txBody>
          <a:bodyPr/>
          <a:lstStyle/>
          <a:p>
            <a:pPr algn="l"/>
            <a:r>
              <a:rPr lang="ru-RU" sz="2800" dirty="0" smtClean="0"/>
              <a:t>Цель битвы </a:t>
            </a:r>
            <a:r>
              <a:rPr lang="ru-RU" sz="2800" dirty="0"/>
              <a:t>заключается в том, чтобы окончательно уничтожить оставшиеся ещё в распоряжении Советов силы и лишить их по мере возможности важнейших военно‑экономических центров»</a:t>
            </a:r>
            <a:br>
              <a:rPr lang="ru-RU" sz="2800" dirty="0"/>
            </a:br>
            <a:r>
              <a:rPr lang="ru-RU" sz="2800" dirty="0"/>
              <a:t>Главной целью наступательной кампании Германии был Сталинград.</a:t>
            </a:r>
          </a:p>
          <a:p>
            <a:pPr algn="l"/>
            <a:endParaRPr lang="ru-RU" sz="2800" b="1" dirty="0">
              <a:solidFill>
                <a:schemeClr val="bg1"/>
              </a:solidFill>
            </a:endParaRPr>
          </a:p>
        </p:txBody>
      </p:sp>
      <p:sp>
        <p:nvSpPr>
          <p:cNvPr id="2" name="Заголовок 1"/>
          <p:cNvSpPr>
            <a:spLocks noGrp="1"/>
          </p:cNvSpPr>
          <p:nvPr>
            <p:ph type="ctrTitle"/>
          </p:nvPr>
        </p:nvSpPr>
        <p:spPr>
          <a:xfrm>
            <a:off x="228600" y="457201"/>
            <a:ext cx="8229600" cy="1676399"/>
          </a:xfrm>
        </p:spPr>
        <p:txBody>
          <a:bodyPr>
            <a:normAutofit/>
          </a:bodyPr>
          <a:lstStyle/>
          <a:p>
            <a:r>
              <a:rPr lang="ru-RU" sz="4000" b="1" dirty="0" smtClean="0">
                <a:solidFill>
                  <a:srgbClr val="C00000"/>
                </a:solidFill>
              </a:rPr>
              <a:t> </a:t>
            </a:r>
            <a:endParaRPr lang="ru-RU" sz="40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7562"/>
          </a:xfrm>
        </p:spPr>
        <p:txBody>
          <a:bodyPr>
            <a:normAutofit/>
          </a:bodyPr>
          <a:lstStyle/>
          <a:p>
            <a:pPr algn="l"/>
            <a:r>
              <a:rPr lang="ru-RU" sz="3600" b="1" dirty="0" smtClean="0">
                <a:solidFill>
                  <a:srgbClr val="002060"/>
                </a:solidFill>
              </a:rPr>
              <a:t>	</a:t>
            </a:r>
            <a:endParaRPr lang="ru-RU" sz="3600" b="1" dirty="0">
              <a:solidFill>
                <a:srgbClr val="002060"/>
              </a:solidFill>
            </a:endParaRPr>
          </a:p>
        </p:txBody>
      </p:sp>
      <p:sp>
        <p:nvSpPr>
          <p:cNvPr id="3" name="Прямоугольник 2"/>
          <p:cNvSpPr/>
          <p:nvPr/>
        </p:nvSpPr>
        <p:spPr>
          <a:xfrm>
            <a:off x="838200" y="381000"/>
            <a:ext cx="4114800" cy="3970318"/>
          </a:xfrm>
          <a:prstGeom prst="rect">
            <a:avLst/>
          </a:prstGeom>
        </p:spPr>
        <p:txBody>
          <a:bodyPr wrap="square">
            <a:spAutoFit/>
          </a:bodyPr>
          <a:lstStyle/>
          <a:p>
            <a:r>
              <a:rPr lang="ru-RU" dirty="0"/>
              <a:t>Немецко-фашистское командование планировало  разгромить советские войска на юге страны, захватить нефтяные районы Кавказа и богатые сельскохозяйственные районы Дона и Кубани.  Общее руководство и координацию действий фронтов под Сталинградом осуществляли заместитель Верховного главнокомандующего генерал армии </a:t>
            </a:r>
            <a:r>
              <a:rPr lang="ru-RU" dirty="0" smtClean="0"/>
              <a:t>Георгий Жуков</a:t>
            </a:r>
            <a:r>
              <a:rPr lang="ru-RU" dirty="0"/>
              <a:t> и начальник </a:t>
            </a:r>
            <a:endParaRPr lang="ru-RU" dirty="0" smtClean="0"/>
          </a:p>
          <a:p>
            <a:r>
              <a:rPr lang="ru-RU" dirty="0" smtClean="0"/>
              <a:t>генерального </a:t>
            </a:r>
            <a:r>
              <a:rPr lang="ru-RU" dirty="0"/>
              <a:t>штаба генерал-полковник Александр Василевский.</a:t>
            </a:r>
            <a:br>
              <a:rPr lang="ru-RU" dirty="0"/>
            </a:br>
            <a:endParaRPr lang="ru-RU" dirty="0"/>
          </a:p>
        </p:txBody>
      </p:sp>
      <p:pic>
        <p:nvPicPr>
          <p:cNvPr id="1026" name="Picture 2" descr="C:\Users\User\Pictures\Без названия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609600"/>
            <a:ext cx="4114800" cy="3752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talingrad_02.jpg"/>
          <p:cNvPicPr>
            <a:picLocks noGrp="1" noChangeAspect="1"/>
          </p:cNvPicPr>
          <p:nvPr>
            <p:ph idx="1"/>
          </p:nvPr>
        </p:nvPicPr>
        <p:blipFill>
          <a:blip r:embed="rId2"/>
          <a:stretch>
            <a:fillRect/>
          </a:stretch>
        </p:blipFill>
        <p:spPr>
          <a:xfrm>
            <a:off x="1752600" y="3276600"/>
            <a:ext cx="5715000" cy="3105150"/>
          </a:xfrm>
        </p:spPr>
      </p:pic>
      <p:sp>
        <p:nvSpPr>
          <p:cNvPr id="2" name="Заголовок 1"/>
          <p:cNvSpPr>
            <a:spLocks noGrp="1"/>
          </p:cNvSpPr>
          <p:nvPr>
            <p:ph type="title"/>
          </p:nvPr>
        </p:nvSpPr>
        <p:spPr>
          <a:xfrm>
            <a:off x="457200" y="152400"/>
            <a:ext cx="8229600" cy="3048000"/>
          </a:xfrm>
        </p:spPr>
        <p:txBody>
          <a:bodyPr>
            <a:noAutofit/>
          </a:bodyPr>
          <a:lstStyle/>
          <a:p>
            <a:pPr algn="ctr"/>
            <a:r>
              <a:rPr lang="ru-RU" sz="2800" dirty="0">
                <a:effectLst/>
              </a:rPr>
              <a:t>К 1940-му году Сталинград превратился в один из крупных промышленных центров страны. Накануне войны в нём проживало около полумиллиона человек и насчитывалось свыше 120 промышленных предприятий.</a:t>
            </a:r>
            <a:br>
              <a:rPr lang="ru-RU" sz="2800" dirty="0">
                <a:effectLst/>
              </a:rPr>
            </a:br>
            <a:r>
              <a:rPr lang="ru-RU" sz="2800" dirty="0">
                <a:effectLst/>
              </a:rPr>
              <a:t>Довоенный Сталинград</a:t>
            </a:r>
            <a:br>
              <a:rPr lang="ru-RU" sz="2800" dirty="0">
                <a:effectLst/>
              </a:rPr>
            </a:b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514600"/>
          </a:xfrm>
        </p:spPr>
        <p:txBody>
          <a:bodyPr>
            <a:noAutofit/>
          </a:bodyPr>
          <a:lstStyle/>
          <a:p>
            <a:pPr algn="ctr"/>
            <a:r>
              <a:rPr lang="ru-RU" sz="1600" dirty="0">
                <a:effectLst/>
              </a:rPr>
              <a:t>В городе работал тракторный завод, который давал стране 50% тракторов. В 1940 году на его базе начинается производство танков Т-34. Важное оборонное значение имела продукция заводов «Красный Октябрь» и «Баррикады».</a:t>
            </a:r>
            <a:br>
              <a:rPr lang="ru-RU" sz="1600" dirty="0">
                <a:effectLst/>
              </a:rPr>
            </a:br>
            <a:r>
              <a:rPr lang="ru-RU" sz="1600" dirty="0">
                <a:effectLst/>
              </a:rPr>
              <a:t>Промышленность</a:t>
            </a:r>
            <a:br>
              <a:rPr lang="ru-RU" sz="1600" dirty="0">
                <a:effectLst/>
              </a:rPr>
            </a:br>
            <a:endParaRPr lang="ru-RU" sz="1600" b="1" dirty="0">
              <a:solidFill>
                <a:srgbClr val="002060"/>
              </a:solidFill>
            </a:endParaRPr>
          </a:p>
        </p:txBody>
      </p:sp>
      <p:sp>
        <p:nvSpPr>
          <p:cNvPr id="3" name="Объект 2"/>
          <p:cNvSpPr>
            <a:spLocks noGrp="1"/>
          </p:cNvSpPr>
          <p:nvPr>
            <p:ph idx="1"/>
          </p:nvPr>
        </p:nvSpPr>
        <p:spPr>
          <a:xfrm>
            <a:off x="457200" y="990600"/>
            <a:ext cx="8229600" cy="5105400"/>
          </a:xfrm>
        </p:spPr>
        <p:txBody>
          <a:bodyPr/>
          <a:lstStyle/>
          <a:p>
            <a:endParaRPr lang="ru-RU" dirty="0"/>
          </a:p>
        </p:txBody>
      </p:sp>
      <p:pic>
        <p:nvPicPr>
          <p:cNvPr id="2050" name="Picture 2" descr="C:\Users\User\Pictures\scale_120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2819399"/>
            <a:ext cx="7162800" cy="31242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85800"/>
            <a:ext cx="8229600" cy="5410200"/>
          </a:xfrm>
        </p:spPr>
        <p:txBody>
          <a:bodyPr/>
          <a:lstStyle/>
          <a:p>
            <a:r>
              <a:rPr lang="ru-RU" dirty="0" smtClean="0">
                <a:solidFill>
                  <a:srgbClr val="FF0000"/>
                </a:solidFill>
              </a:rPr>
              <a:t>              Военная </a:t>
            </a:r>
            <a:r>
              <a:rPr lang="ru-RU" dirty="0">
                <a:solidFill>
                  <a:srgbClr val="FF0000"/>
                </a:solidFill>
              </a:rPr>
              <a:t>стратегия немецких </a:t>
            </a:r>
            <a:r>
              <a:rPr lang="ru-RU" dirty="0" smtClean="0">
                <a:solidFill>
                  <a:srgbClr val="FF0000"/>
                </a:solidFill>
              </a:rPr>
              <a:t>войск</a:t>
            </a:r>
          </a:p>
          <a:p>
            <a:pPr marL="0" indent="0">
              <a:buNone/>
            </a:pPr>
            <a:r>
              <a:rPr lang="ru-RU" dirty="0">
                <a:solidFill>
                  <a:srgbClr val="FF0000"/>
                </a:solidFill>
              </a:rPr>
              <a:t/>
            </a:r>
            <a:br>
              <a:rPr lang="ru-RU" dirty="0">
                <a:solidFill>
                  <a:srgbClr val="FF0000"/>
                </a:solidFill>
              </a:rPr>
            </a:br>
            <a:r>
              <a:rPr lang="ru-RU" dirty="0"/>
              <a:t>Захватить </a:t>
            </a:r>
            <a:r>
              <a:rPr lang="ru-RU" dirty="0" smtClean="0"/>
              <a:t>реку </a:t>
            </a:r>
            <a:r>
              <a:rPr lang="ru-RU" dirty="0"/>
              <a:t>Волгу с целью перерезать советские коммуникации;</a:t>
            </a:r>
            <a:br>
              <a:rPr lang="ru-RU" dirty="0"/>
            </a:br>
            <a:r>
              <a:rPr lang="ru-RU" dirty="0"/>
              <a:t>овладеть нефтеносными районами Кавказа, взять под контроль нефтяные месторождения;</a:t>
            </a:r>
            <a:br>
              <a:rPr lang="ru-RU" dirty="0"/>
            </a:br>
            <a:r>
              <a:rPr lang="ru-RU" dirty="0"/>
              <a:t>захватить город Сталинград, крупнейший</a:t>
            </a:r>
            <a:br>
              <a:rPr lang="ru-RU" dirty="0"/>
            </a:br>
            <a:r>
              <a:rPr lang="ru-RU" dirty="0"/>
              <a:t>промышленный район страны.</a:t>
            </a:r>
          </a:p>
          <a:p>
            <a:endParaRPr lang="ru-RU" dirty="0"/>
          </a:p>
        </p:txBody>
      </p:sp>
      <p:sp>
        <p:nvSpPr>
          <p:cNvPr id="3" name="Заголовок 2"/>
          <p:cNvSpPr>
            <a:spLocks noGrp="1"/>
          </p:cNvSpPr>
          <p:nvPr>
            <p:ph type="title"/>
          </p:nvPr>
        </p:nvSpPr>
        <p:spPr>
          <a:xfrm>
            <a:off x="457200" y="152400"/>
            <a:ext cx="8229600" cy="1219200"/>
          </a:xfrm>
        </p:spPr>
        <p:txBody>
          <a:bodyPr>
            <a:normAutofit fontScale="90000"/>
          </a:bodyPr>
          <a:lstStyle/>
          <a:p>
            <a:r>
              <a:rPr lang="ru-RU" dirty="0" smtClean="0"/>
              <a:t/>
            </a:r>
            <a:br>
              <a:rPr lang="ru-RU" dirty="0" smtClean="0"/>
            </a:br>
            <a:r>
              <a:rPr lang="ru-RU" dirty="0"/>
              <a:t/>
            </a:r>
            <a:br>
              <a:rPr lang="ru-RU" dirty="0"/>
            </a:br>
            <a:r>
              <a:rPr lang="ru-RU" dirty="0"/>
              <a:t> </a:t>
            </a:r>
            <a:br>
              <a:rPr lang="ru-RU" dirty="0"/>
            </a:br>
            <a:endParaRPr lang="ru-RU" dirty="0"/>
          </a:p>
        </p:txBody>
      </p:sp>
    </p:spTree>
    <p:extLst>
      <p:ext uri="{BB962C8B-B14F-4D97-AF65-F5344CB8AC3E}">
        <p14:creationId xmlns:p14="http://schemas.microsoft.com/office/powerpoint/2010/main" xmlns="" val="3740710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talingrad_04.jpg"/>
          <p:cNvPicPr>
            <a:picLocks noGrp="1" noChangeAspect="1"/>
          </p:cNvPicPr>
          <p:nvPr>
            <p:ph idx="1"/>
          </p:nvPr>
        </p:nvPicPr>
        <p:blipFill>
          <a:blip r:embed="rId2"/>
          <a:stretch>
            <a:fillRect/>
          </a:stretch>
        </p:blipFill>
        <p:spPr>
          <a:xfrm>
            <a:off x="1600200" y="3886200"/>
            <a:ext cx="6019800" cy="2676525"/>
          </a:xfrm>
        </p:spPr>
      </p:pic>
      <p:sp>
        <p:nvSpPr>
          <p:cNvPr id="2" name="Заголовок 1"/>
          <p:cNvSpPr>
            <a:spLocks noGrp="1"/>
          </p:cNvSpPr>
          <p:nvPr>
            <p:ph type="title"/>
          </p:nvPr>
        </p:nvSpPr>
        <p:spPr>
          <a:xfrm>
            <a:off x="457200" y="152400"/>
            <a:ext cx="8229600" cy="4038600"/>
          </a:xfrm>
        </p:spPr>
        <p:txBody>
          <a:bodyPr>
            <a:noAutofit/>
          </a:bodyPr>
          <a:lstStyle/>
          <a:p>
            <a:r>
              <a:rPr lang="ru-RU" sz="1800" dirty="0" smtClean="0">
                <a:effectLst/>
              </a:rPr>
              <a:t/>
            </a:r>
            <a:br>
              <a:rPr lang="ru-RU" sz="1800" dirty="0" smtClean="0">
                <a:effectLst/>
              </a:rPr>
            </a:br>
            <a:r>
              <a:rPr lang="ru-RU" sz="1800" dirty="0" smtClean="0">
                <a:effectLst/>
              </a:rPr>
              <a:t>                                                        </a:t>
            </a:r>
            <a:br>
              <a:rPr lang="ru-RU" sz="1800" dirty="0" smtClean="0">
                <a:effectLst/>
              </a:rPr>
            </a:br>
            <a:r>
              <a:rPr lang="ru-RU" sz="1800" dirty="0">
                <a:effectLst/>
              </a:rPr>
              <a:t/>
            </a:r>
            <a:br>
              <a:rPr lang="ru-RU" sz="1800" dirty="0">
                <a:effectLst/>
              </a:rPr>
            </a:br>
            <a:r>
              <a:rPr lang="ru-RU" sz="1800" dirty="0" smtClean="0">
                <a:effectLst/>
              </a:rPr>
              <a:t/>
            </a:r>
            <a:br>
              <a:rPr lang="ru-RU" sz="1800" dirty="0" smtClean="0">
                <a:effectLst/>
              </a:rPr>
            </a:br>
            <a:r>
              <a:rPr lang="ru-RU" sz="1800" dirty="0">
                <a:effectLst/>
              </a:rPr>
              <a:t/>
            </a:r>
            <a:br>
              <a:rPr lang="ru-RU" sz="1800" dirty="0">
                <a:effectLst/>
              </a:rPr>
            </a:br>
            <a:r>
              <a:rPr lang="ru-RU" sz="1800" dirty="0" smtClean="0">
                <a:effectLst/>
              </a:rPr>
              <a:t/>
            </a:r>
            <a:br>
              <a:rPr lang="ru-RU" sz="1800" dirty="0" smtClean="0">
                <a:effectLst/>
              </a:rPr>
            </a:br>
            <a:r>
              <a:rPr lang="ru-RU" sz="1800" dirty="0" smtClean="0">
                <a:effectLst/>
              </a:rPr>
              <a:t>                                       </a:t>
            </a:r>
            <a:r>
              <a:rPr lang="ru-RU" sz="2400" dirty="0" smtClean="0">
                <a:solidFill>
                  <a:srgbClr val="FF0000"/>
                </a:solidFill>
                <a:effectLst/>
              </a:rPr>
              <a:t>Вторжение </a:t>
            </a:r>
            <a:r>
              <a:rPr lang="ru-RU" sz="2400" dirty="0">
                <a:solidFill>
                  <a:srgbClr val="FF0000"/>
                </a:solidFill>
                <a:effectLst/>
              </a:rPr>
              <a:t>немецких войск</a:t>
            </a:r>
            <a:br>
              <a:rPr lang="ru-RU" sz="2400" dirty="0">
                <a:solidFill>
                  <a:srgbClr val="FF0000"/>
                </a:solidFill>
                <a:effectLst/>
              </a:rPr>
            </a:br>
            <a:r>
              <a:rPr lang="ru-RU" sz="2400" dirty="0">
                <a:effectLst/>
              </a:rPr>
              <a:t>12 июля группа немецких армий во главе с командующим Фридрихом Паулюсом вторглись в пределы Сталинградской области.</a:t>
            </a:r>
            <a:br>
              <a:rPr lang="ru-RU" sz="2400" dirty="0">
                <a:effectLst/>
              </a:rPr>
            </a:br>
            <a:r>
              <a:rPr lang="ru-RU" sz="2400" dirty="0">
                <a:effectLst/>
              </a:rPr>
              <a:t>14 июля в ней было объявлено военное положение. Началась героическая оборона Сталинграда, в которой принимали участие не только рядовые бойцы, офицеры, генералы, но и даже женщины и дети, не успевшие эвакуироваться из города, они помогали строить траншеи и фортификационные сооружения (ряды валов и рвов) для защиты города.</a:t>
            </a:r>
            <a:br>
              <a:rPr lang="ru-RU" sz="2400" dirty="0">
                <a:effectLst/>
              </a:rPr>
            </a:b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49562"/>
          </a:xfrm>
        </p:spPr>
        <p:txBody>
          <a:bodyPr>
            <a:noAutofit/>
          </a:bodyPr>
          <a:lstStyle/>
          <a:p>
            <a:r>
              <a:rPr lang="ru-RU" sz="2800" dirty="0" smtClean="0">
                <a:effectLst/>
              </a:rPr>
              <a:t>23 </a:t>
            </a:r>
            <a:r>
              <a:rPr lang="ru-RU" sz="2800" dirty="0">
                <a:effectLst/>
              </a:rPr>
              <a:t>августа воздушный флот немецкой армии произвёл самую долгую и разрушительную бомбардировку города.</a:t>
            </a:r>
            <a:br>
              <a:rPr lang="ru-RU" sz="2800" dirty="0">
                <a:effectLst/>
              </a:rPr>
            </a:br>
            <a:r>
              <a:rPr lang="ru-RU" sz="2800" dirty="0">
                <a:effectLst/>
              </a:rPr>
              <a:t>Погибло более 90 тысяч человек, а город превратился в руины.</a:t>
            </a:r>
            <a:br>
              <a:rPr lang="ru-RU" sz="2800" dirty="0">
                <a:effectLst/>
              </a:rPr>
            </a:br>
            <a:endParaRPr lang="ru-RU" sz="2800" b="1" dirty="0">
              <a:solidFill>
                <a:srgbClr val="002060"/>
              </a:solidFill>
            </a:endParaRPr>
          </a:p>
        </p:txBody>
      </p:sp>
      <p:pic>
        <p:nvPicPr>
          <p:cNvPr id="5" name="Содержимое 4" descr="stalingrad_18.jpg"/>
          <p:cNvPicPr>
            <a:picLocks noGrp="1" noChangeAspect="1"/>
          </p:cNvPicPr>
          <p:nvPr>
            <p:ph idx="1"/>
          </p:nvPr>
        </p:nvPicPr>
        <p:blipFill>
          <a:blip r:embed="rId2"/>
          <a:stretch>
            <a:fillRect/>
          </a:stretch>
        </p:blipFill>
        <p:spPr>
          <a:xfrm>
            <a:off x="1219200" y="2743200"/>
            <a:ext cx="7086600" cy="3733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242</TotalTime>
  <Words>379</Words>
  <Application>Microsoft Office PowerPoint</Application>
  <PresentationFormat>Экран (4:3)</PresentationFormat>
  <Paragraphs>32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Бумажная</vt:lpstr>
      <vt:lpstr>Для победы в Сталинграде</vt:lpstr>
      <vt:lpstr>     Сталинградская битва – одно из крупнейших сражений Второй мировой и Великой Отечественной войн. Битва стала первым масштабным поражением вермахта, сопровождавшемся капитуляцией крупной войсковой группировки. Она развернулась на территории площадью порядка 100 тысяч кв. километров при протяженности фронта от 400 до 850 километров. На разных этапах боевых действий в битве  с обеих сторон участвовали более 2 миллиона человек. Победа советских войск под Сталинградом стала началом коренного перелома в ходе Великой Отечественной войны. Это 200 дней и ночей мужества и стойкости </vt:lpstr>
      <vt:lpstr> </vt:lpstr>
      <vt:lpstr> </vt:lpstr>
      <vt:lpstr>К 1940-му году Сталинград превратился в один из крупных промышленных центров страны. Накануне войны в нём проживало около полумиллиона человек и насчитывалось свыше 120 промышленных предприятий. Довоенный Сталинград </vt:lpstr>
      <vt:lpstr>В городе работал тракторный завод, который давал стране 50% тракторов. В 1940 году на его базе начинается производство танков Т-34. Важное оборонное значение имела продукция заводов «Красный Октябрь» и «Баррикады». Промышленность </vt:lpstr>
      <vt:lpstr>    </vt:lpstr>
      <vt:lpstr>                                                                                                     Вторжение немецких войск 12 июля группа немецких армий во главе с командующим Фридрихом Паулюсом вторглись в пределы Сталинградской области. 14 июля в ней было объявлено военное положение. Началась героическая оборона Сталинграда, в которой принимали участие не только рядовые бойцы, офицеры, генералы, но и даже женщины и дети, не успевшие эвакуироваться из города, они помогали строить траншеи и фортификационные сооружения (ряды валов и рвов) для защиты города. </vt:lpstr>
      <vt:lpstr>23 августа воздушный флот немецкой армии произвёл самую долгую и разрушительную бомбардировку города. Погибло более 90 тысяч человек, а город превратился в руины. </vt:lpstr>
      <vt:lpstr>Люди прятались в подвалах и разрушенных домах</vt:lpstr>
      <vt:lpstr>13 сентября 1942 года началось сражение за центр Сталинграда. Развернулись бои за сталинградские кварталы. Основу обороны города составили соединения 62‑й армии генерала Чуйкова и 64‑й армии генерала Шумилова. В городе уже не оставалось не разрушенных зданий.  </vt:lpstr>
      <vt:lpstr>Слайд 12</vt:lpstr>
      <vt:lpstr>Слайд 13</vt:lpstr>
      <vt:lpstr>23 августа 1942 года – самая скорбная дата  в истории Сталинграда.</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Сталинградская битва</dc:title>
  <dc:creator>User</dc:creator>
  <cp:lastModifiedBy>User 9</cp:lastModifiedBy>
  <cp:revision>33</cp:revision>
  <cp:lastPrinted>2022-02-01T15:42:35Z</cp:lastPrinted>
  <dcterms:modified xsi:type="dcterms:W3CDTF">2007-12-31T21:51:49Z</dcterms:modified>
</cp:coreProperties>
</file>